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8" r:id="rId2"/>
    <p:sldId id="272" r:id="rId3"/>
    <p:sldId id="275" r:id="rId4"/>
    <p:sldId id="273" r:id="rId5"/>
    <p:sldId id="276" r:id="rId6"/>
    <p:sldId id="256" r:id="rId7"/>
    <p:sldId id="257" r:id="rId8"/>
    <p:sldId id="259" r:id="rId9"/>
    <p:sldId id="261" r:id="rId10"/>
    <p:sldId id="260" r:id="rId11"/>
    <p:sldId id="270" r:id="rId12"/>
    <p:sldId id="262" r:id="rId13"/>
    <p:sldId id="268" r:id="rId14"/>
    <p:sldId id="265" r:id="rId15"/>
    <p:sldId id="277" r:id="rId16"/>
    <p:sldId id="266" r:id="rId17"/>
    <p:sldId id="267" r:id="rId18"/>
    <p:sldId id="271" r:id="rId19"/>
    <p:sldId id="269"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FFFF"/>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108"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467AA-A040-4C20-BA2F-C92140CE3D2A}" type="datetimeFigureOut">
              <a:rPr lang="en-US" smtClean="0"/>
              <a:pPr/>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065336-956A-4916-B739-1FAEB3CC75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065336-956A-4916-B739-1FAEB3CC75D6}"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8699C41-31EC-43EA-B2D2-F99CBC679B35}" type="datetimeFigureOut">
              <a:rPr lang="en-US" smtClean="0"/>
              <a:pPr/>
              <a:t>10/15/2014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71F6869-00A5-4DED-A0A1-982C1E5F823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699C41-31EC-43EA-B2D2-F99CBC679B35}"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F6869-00A5-4DED-A0A1-982C1E5F82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699C41-31EC-43EA-B2D2-F99CBC679B35}"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F6869-00A5-4DED-A0A1-982C1E5F82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699C41-31EC-43EA-B2D2-F99CBC679B35}"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F6869-00A5-4DED-A0A1-982C1E5F82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8699C41-31EC-43EA-B2D2-F99CBC679B35}"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71F6869-00A5-4DED-A0A1-982C1E5F823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699C41-31EC-43EA-B2D2-F99CBC679B35}"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F6869-00A5-4DED-A0A1-982C1E5F82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8699C41-31EC-43EA-B2D2-F99CBC679B35}" type="datetimeFigureOut">
              <a:rPr lang="en-US" smtClean="0"/>
              <a:pPr/>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F6869-00A5-4DED-A0A1-982C1E5F82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699C41-31EC-43EA-B2D2-F99CBC679B35}" type="datetimeFigureOut">
              <a:rPr lang="en-US" smtClean="0"/>
              <a:pPr/>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F6869-00A5-4DED-A0A1-982C1E5F82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99C41-31EC-43EA-B2D2-F99CBC679B35}" type="datetimeFigureOut">
              <a:rPr lang="en-US" smtClean="0"/>
              <a:pPr/>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F6869-00A5-4DED-A0A1-982C1E5F82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699C41-31EC-43EA-B2D2-F99CBC679B35}"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F6869-00A5-4DED-A0A1-982C1E5F82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699C41-31EC-43EA-B2D2-F99CBC679B35}"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F6869-00A5-4DED-A0A1-982C1E5F82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8699C41-31EC-43EA-B2D2-F99CBC679B35}" type="datetimeFigureOut">
              <a:rPr lang="en-US" smtClean="0"/>
              <a:pPr/>
              <a:t>10/15/2014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71F6869-00A5-4DED-A0A1-982C1E5F823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CZXmcJCJBQ"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https://www.youtube.com/watch?v=Oyt9bK-fREQ"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8CfgscqWnfY" TargetMode="Externa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Office_Word_97_-_2003_Document1.doc"/><Relationship Id="rId5" Type="http://schemas.openxmlformats.org/officeDocument/2006/relationships/hyperlink" Target="Prikaz%20predstave.doc.DOC"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28596" y="1285860"/>
            <a:ext cx="8215370" cy="4070284"/>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Савремени</a:t>
            </a:r>
            <a:r>
              <a:rPr kumimoji="0" lang="en-US"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36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драмски</a:t>
            </a:r>
            <a:r>
              <a:rPr kumimoji="0" lang="en-US"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36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приступ</a:t>
            </a:r>
            <a:r>
              <a:rPr kumimoji="0" lang="en-US"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у </a:t>
            </a:r>
            <a:r>
              <a:rPr kumimoji="0" lang="en-US" sz="36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настави</a:t>
            </a:r>
            <a:r>
              <a:rPr kumimoji="0" lang="en-US"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36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српског</a:t>
            </a:r>
            <a:r>
              <a:rPr kumimoji="0" lang="en-US"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36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језика</a:t>
            </a:r>
            <a:r>
              <a:rPr kumimoji="0" lang="en-US"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и </a:t>
            </a:r>
            <a:r>
              <a:rPr kumimoji="0" lang="en-US" sz="36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књижевности</a:t>
            </a:r>
            <a:r>
              <a:rPr kumimoji="0" lang="en-US"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и </a:t>
            </a:r>
            <a:r>
              <a:rPr kumimoji="0" lang="en-US" sz="36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улога</a:t>
            </a:r>
            <a:r>
              <a:rPr kumimoji="0" lang="en-US"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36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драмске</a:t>
            </a:r>
            <a:r>
              <a:rPr kumimoji="0" lang="en-US"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36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секције</a:t>
            </a:r>
            <a:r>
              <a:rPr kumimoji="0" lang="en-US"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у </a:t>
            </a:r>
            <a:r>
              <a:rPr kumimoji="0" lang="en-US" sz="36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образовном</a:t>
            </a:r>
            <a:r>
              <a:rPr kumimoji="0" lang="en-US"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36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процесу</a:t>
            </a:r>
            <a:endParaRPr kumimoji="0" lang="sr-Latn-CS"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Рад</a:t>
            </a:r>
            <a:r>
              <a:rPr kumimoji="0" lang="en-US" sz="36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на</a:t>
            </a:r>
            <a:r>
              <a:rPr kumimoji="0" lang="en-US" sz="36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представи</a:t>
            </a:r>
            <a:endParaRPr kumimoji="0" lang="sr-Latn-CS" sz="36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3600" b="0" i="1"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Ко</a:t>
            </a:r>
            <a:r>
              <a:rPr kumimoji="0" lang="en-US" sz="3600" b="0" i="1"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3600" b="0" i="1"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да</a:t>
            </a:r>
            <a:r>
              <a:rPr kumimoji="0" lang="en-US" sz="3600" b="0" i="1"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3600" b="0" i="1"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буде</a:t>
            </a:r>
            <a:r>
              <a:rPr kumimoji="0" lang="en-US" sz="3600" b="0" i="1"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3600" b="0" i="1"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председник</a:t>
            </a:r>
            <a:r>
              <a:rPr kumimoji="0" lang="sr-Latn-CS" sz="3600" b="0" i="1"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endParaRPr kumimoji="0" lang="sr-Latn-CS" sz="3600" b="0" i="1" u="none" strike="noStrike" cap="none" normalizeH="0" baseline="0" dirty="0" smtClean="0">
              <a:ln>
                <a:noFill/>
              </a:ln>
              <a:solidFill>
                <a:srgbClr val="FFFF00"/>
              </a:solidFill>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jpg"/>
          <p:cNvPicPr>
            <a:picLocks noChangeAspect="1"/>
          </p:cNvPicPr>
          <p:nvPr/>
        </p:nvPicPr>
        <p:blipFill>
          <a:blip r:embed="rId2"/>
          <a:srcRect l="44531" t="16675" r="25000" b="9678"/>
          <a:stretch>
            <a:fillRect/>
          </a:stretch>
        </p:blipFill>
        <p:spPr>
          <a:xfrm>
            <a:off x="6786578" y="3857628"/>
            <a:ext cx="2102703" cy="2857520"/>
          </a:xfrm>
          <a:prstGeom prst="rect">
            <a:avLst/>
          </a:prstGeom>
        </p:spPr>
      </p:pic>
      <p:pic>
        <p:nvPicPr>
          <p:cNvPr id="4" name="Picture 3" descr="DSC_1904.JPG"/>
          <p:cNvPicPr>
            <a:picLocks noChangeAspect="1"/>
          </p:cNvPicPr>
          <p:nvPr/>
        </p:nvPicPr>
        <p:blipFill>
          <a:blip r:embed="rId3" cstate="print"/>
          <a:stretch>
            <a:fillRect/>
          </a:stretch>
        </p:blipFill>
        <p:spPr>
          <a:xfrm>
            <a:off x="500034" y="2143116"/>
            <a:ext cx="3347903" cy="2428892"/>
          </a:xfrm>
          <a:prstGeom prst="rect">
            <a:avLst/>
          </a:prstGeom>
        </p:spPr>
      </p:pic>
      <p:sp>
        <p:nvSpPr>
          <p:cNvPr id="2" name="TextBox 1"/>
          <p:cNvSpPr txBox="1"/>
          <p:nvPr/>
        </p:nvSpPr>
        <p:spPr>
          <a:xfrm>
            <a:off x="0" y="0"/>
            <a:ext cx="9144000" cy="2092881"/>
          </a:xfrm>
          <a:prstGeom prst="rect">
            <a:avLst/>
          </a:prstGeom>
          <a:noFill/>
        </p:spPr>
        <p:txBody>
          <a:bodyPr wrap="square" rtlCol="0">
            <a:spAutoFit/>
          </a:bodyPr>
          <a:lstStyle/>
          <a:p>
            <a:r>
              <a:rPr lang="sr-Latn-CS" dirty="0" smtClean="0">
                <a:solidFill>
                  <a:srgbClr val="00FFFF"/>
                </a:solidFill>
              </a:rPr>
              <a:t>6</a:t>
            </a:r>
            <a:r>
              <a:rPr lang="sr-Cyrl-BA" dirty="0" smtClean="0">
                <a:solidFill>
                  <a:srgbClr val="00FFFF"/>
                </a:solidFill>
              </a:rPr>
              <a:t>. </a:t>
            </a:r>
            <a:r>
              <a:rPr lang="sr-Cyrl-BA" sz="1600" dirty="0" smtClean="0">
                <a:solidFill>
                  <a:srgbClr val="00FFFF"/>
                </a:solidFill>
              </a:rPr>
              <a:t>Једна ученица не жели да игра теткицу.Не разуме колико је улога захвална  и колико могућности има да њом покаже своје умеће. Прорадила је тинејџерска сујета, оно кад мислимо да смо ништа мање од принцезе.Младима се прашта, али компромиса нема. Неће учествовати, али сам јој објаснила колико је важно  и за представу и за глумца добро одглумити епизодну улогу и све време је држала у близини да види како ће њена другарица то урадити без проблема и изазвати  велике овације  на представи. Што је већи бр. глумаца , већи је ризик да их окупим на пробама, па улогу теткице додељујем ученици која већ глуми разредну, а одељењски шаљивџија из представе, на крају бива прерушен у Растковог оца.</a:t>
            </a:r>
            <a:endParaRPr lang="en-US" sz="1600" dirty="0">
              <a:solidFill>
                <a:srgbClr val="00FFFF"/>
              </a:solidFill>
            </a:endParaRPr>
          </a:p>
        </p:txBody>
      </p:sp>
      <p:pic>
        <p:nvPicPr>
          <p:cNvPr id="5" name="Picture 4" descr="DSC_1905.JPG"/>
          <p:cNvPicPr>
            <a:picLocks noChangeAspect="1"/>
          </p:cNvPicPr>
          <p:nvPr/>
        </p:nvPicPr>
        <p:blipFill>
          <a:blip r:embed="rId4" cstate="print"/>
          <a:srcRect l="63830"/>
          <a:stretch>
            <a:fillRect/>
          </a:stretch>
        </p:blipFill>
        <p:spPr>
          <a:xfrm>
            <a:off x="4357686" y="3832421"/>
            <a:ext cx="1428760" cy="3025579"/>
          </a:xfrm>
          <a:prstGeom prst="rect">
            <a:avLst/>
          </a:prstGeom>
        </p:spPr>
      </p:pic>
      <p:sp>
        <p:nvSpPr>
          <p:cNvPr id="12" name="Up-Down Arrow 11"/>
          <p:cNvSpPr/>
          <p:nvPr/>
        </p:nvSpPr>
        <p:spPr>
          <a:xfrm rot="17879697" flipH="1">
            <a:off x="2732221" y="2262609"/>
            <a:ext cx="263668" cy="375813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Down Arrow 12"/>
          <p:cNvSpPr/>
          <p:nvPr/>
        </p:nvSpPr>
        <p:spPr>
          <a:xfrm rot="17138025" flipH="1">
            <a:off x="4877010" y="1140518"/>
            <a:ext cx="263668" cy="46604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85728"/>
            <a:ext cx="8143932" cy="2031325"/>
          </a:xfrm>
          <a:prstGeom prst="rect">
            <a:avLst/>
          </a:prstGeom>
          <a:noFill/>
        </p:spPr>
        <p:txBody>
          <a:bodyPr wrap="square" rtlCol="0">
            <a:spAutoFit/>
          </a:bodyPr>
          <a:lstStyle/>
          <a:p>
            <a:r>
              <a:rPr lang="sr-Latn-CS" dirty="0" smtClean="0">
                <a:solidFill>
                  <a:srgbClr val="FFCCFF"/>
                </a:solidFill>
              </a:rPr>
              <a:t>7</a:t>
            </a:r>
            <a:r>
              <a:rPr lang="sr-Cyrl-BA" dirty="0" smtClean="0">
                <a:solidFill>
                  <a:srgbClr val="FFCCFF"/>
                </a:solidFill>
              </a:rPr>
              <a:t>. Нема улога за све.У позоришном свету  постоји друга постава, али тамо се представа даје стотину пута, па има простора за све.У овом случају друга постава себе доживљава као резерву, а како то рећи ученику.Нема оног ко би на то пристао.Зато сам оне који су остали без улога учтиво  замолила да се не љуте, да ће бити ангажовани неком другом приликом, али да прихватам њихове доласке  на  пробе и сугестије, знајући да ће тако упијати текст и можда ускочити кад затреба.То сам очекивала и од остатка глумачке екипе.Ускакаће кад треба.</a:t>
            </a:r>
            <a:endParaRPr lang="en-US" dirty="0">
              <a:solidFill>
                <a:srgbClr val="FFCCFF"/>
              </a:solidFill>
            </a:endParaRPr>
          </a:p>
        </p:txBody>
      </p:sp>
      <p:sp>
        <p:nvSpPr>
          <p:cNvPr id="3" name="TextBox 2"/>
          <p:cNvSpPr txBox="1"/>
          <p:nvPr/>
        </p:nvSpPr>
        <p:spPr>
          <a:xfrm>
            <a:off x="571472" y="5357826"/>
            <a:ext cx="8001024" cy="923330"/>
          </a:xfrm>
          <a:prstGeom prst="rect">
            <a:avLst/>
          </a:prstGeom>
          <a:noFill/>
        </p:spPr>
        <p:txBody>
          <a:bodyPr wrap="square" rtlCol="0">
            <a:spAutoFit/>
          </a:bodyPr>
          <a:lstStyle/>
          <a:p>
            <a:r>
              <a:rPr lang="sr-Cyrl-BA" dirty="0" smtClean="0"/>
              <a:t>Ученица Даница  Трајковић, ангажована ради плесне тачке, у међувремену глуми сцену шпијунирања</a:t>
            </a:r>
            <a:r>
              <a:rPr lang="sr-Latn-CS" dirty="0" smtClean="0"/>
              <a:t> </a:t>
            </a:r>
            <a:r>
              <a:rPr lang="sr-Cyrl-BA" dirty="0" smtClean="0"/>
              <a:t>да би на крају због елоквентности  и добре дикције  добила највише текста у дебати са часа српског језика.</a:t>
            </a:r>
            <a:endParaRPr lang="en-US" dirty="0"/>
          </a:p>
        </p:txBody>
      </p:sp>
      <p:pic>
        <p:nvPicPr>
          <p:cNvPr id="4" name="Picture 3" descr="unnamed.jpg"/>
          <p:cNvPicPr>
            <a:picLocks noChangeAspect="1"/>
          </p:cNvPicPr>
          <p:nvPr/>
        </p:nvPicPr>
        <p:blipFill>
          <a:blip r:embed="rId2"/>
          <a:stretch>
            <a:fillRect/>
          </a:stretch>
        </p:blipFill>
        <p:spPr>
          <a:xfrm>
            <a:off x="500034" y="2571744"/>
            <a:ext cx="2928958" cy="1982959"/>
          </a:xfrm>
          <a:prstGeom prst="rect">
            <a:avLst/>
          </a:prstGeom>
        </p:spPr>
      </p:pic>
      <p:sp>
        <p:nvSpPr>
          <p:cNvPr id="5" name="TextBox 4"/>
          <p:cNvSpPr txBox="1"/>
          <p:nvPr/>
        </p:nvSpPr>
        <p:spPr>
          <a:xfrm>
            <a:off x="500034" y="2571744"/>
            <a:ext cx="2928958" cy="523220"/>
          </a:xfrm>
          <a:prstGeom prst="rect">
            <a:avLst/>
          </a:prstGeom>
          <a:noFill/>
        </p:spPr>
        <p:txBody>
          <a:bodyPr wrap="square" rtlCol="0">
            <a:spAutoFit/>
          </a:bodyPr>
          <a:lstStyle/>
          <a:p>
            <a:pPr algn="ctr"/>
            <a:r>
              <a:rPr lang="sr-Cyrl-BA" sz="1400" dirty="0" smtClean="0"/>
              <a:t>Шуњање и шпијунирање противничког табора</a:t>
            </a:r>
            <a:endParaRPr lang="en-US" sz="1400" dirty="0"/>
          </a:p>
        </p:txBody>
      </p:sp>
      <p:pic>
        <p:nvPicPr>
          <p:cNvPr id="8" name="Picture 7" descr="4.jpg"/>
          <p:cNvPicPr>
            <a:picLocks noChangeAspect="1"/>
          </p:cNvPicPr>
          <p:nvPr/>
        </p:nvPicPr>
        <p:blipFill>
          <a:blip r:embed="rId3"/>
          <a:stretch>
            <a:fillRect/>
          </a:stretch>
        </p:blipFill>
        <p:spPr>
          <a:xfrm>
            <a:off x="5230653" y="2428868"/>
            <a:ext cx="3913347" cy="2928933"/>
          </a:xfrm>
          <a:prstGeom prst="rect">
            <a:avLst/>
          </a:prstGeom>
        </p:spPr>
      </p:pic>
      <p:pic>
        <p:nvPicPr>
          <p:cNvPr id="9" name="Picture 1" descr="Slika.jpg"/>
          <p:cNvPicPr>
            <a:picLocks noChangeAspect="1"/>
          </p:cNvPicPr>
          <p:nvPr/>
        </p:nvPicPr>
        <p:blipFill>
          <a:blip r:embed="rId4" cstate="print"/>
          <a:srcRect/>
          <a:stretch>
            <a:fillRect/>
          </a:stretch>
        </p:blipFill>
        <p:spPr bwMode="auto">
          <a:xfrm>
            <a:off x="3071802" y="4214818"/>
            <a:ext cx="2119339" cy="11921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142852"/>
            <a:ext cx="7286676" cy="646331"/>
          </a:xfrm>
          <a:prstGeom prst="rect">
            <a:avLst/>
          </a:prstGeom>
          <a:noFill/>
        </p:spPr>
        <p:txBody>
          <a:bodyPr wrap="square" rtlCol="0">
            <a:spAutoFit/>
          </a:bodyPr>
          <a:lstStyle/>
          <a:p>
            <a:r>
              <a:rPr lang="sr-Latn-CS" dirty="0" smtClean="0">
                <a:solidFill>
                  <a:srgbClr val="FFFF00"/>
                </a:solidFill>
              </a:rPr>
              <a:t>8</a:t>
            </a:r>
            <a:r>
              <a:rPr lang="sr-Cyrl-BA" dirty="0" smtClean="0">
                <a:solidFill>
                  <a:srgbClr val="FFFF00"/>
                </a:solidFill>
              </a:rPr>
              <a:t>. Распоредна проба( груписање лица и ствари на сцени, вежбе покрета и гестова, сценске радње, вежбе ритма и темпа)</a:t>
            </a:r>
            <a:endParaRPr lang="en-US" dirty="0" smtClean="0">
              <a:solidFill>
                <a:srgbClr val="FFFF00"/>
              </a:solidFill>
            </a:endParaRPr>
          </a:p>
        </p:txBody>
      </p:sp>
      <p:pic>
        <p:nvPicPr>
          <p:cNvPr id="3" name="Picture 2" descr="DSC_1895.JPG"/>
          <p:cNvPicPr>
            <a:picLocks noChangeAspect="1"/>
          </p:cNvPicPr>
          <p:nvPr/>
        </p:nvPicPr>
        <p:blipFill>
          <a:blip r:embed="rId2" cstate="print"/>
          <a:stretch>
            <a:fillRect/>
          </a:stretch>
        </p:blipFill>
        <p:spPr>
          <a:xfrm>
            <a:off x="285720" y="1428736"/>
            <a:ext cx="3286148" cy="2464611"/>
          </a:xfrm>
          <a:prstGeom prst="rect">
            <a:avLst/>
          </a:prstGeom>
        </p:spPr>
      </p:pic>
      <p:pic>
        <p:nvPicPr>
          <p:cNvPr id="4" name="Picture 3" descr="DSC_1896.JPG"/>
          <p:cNvPicPr>
            <a:picLocks noChangeAspect="1"/>
          </p:cNvPicPr>
          <p:nvPr/>
        </p:nvPicPr>
        <p:blipFill>
          <a:blip r:embed="rId3" cstate="print"/>
          <a:stretch>
            <a:fillRect/>
          </a:stretch>
        </p:blipFill>
        <p:spPr>
          <a:xfrm>
            <a:off x="5786446" y="4071942"/>
            <a:ext cx="2714612" cy="2035959"/>
          </a:xfrm>
          <a:prstGeom prst="rect">
            <a:avLst/>
          </a:prstGeom>
        </p:spPr>
      </p:pic>
      <p:pic>
        <p:nvPicPr>
          <p:cNvPr id="5" name="Picture 4" descr="untitled.JPG"/>
          <p:cNvPicPr>
            <a:picLocks noChangeAspect="1"/>
          </p:cNvPicPr>
          <p:nvPr/>
        </p:nvPicPr>
        <p:blipFill>
          <a:blip r:embed="rId4"/>
          <a:srcRect l="11666" t="10416" r="9166" b="21875"/>
          <a:stretch>
            <a:fillRect/>
          </a:stretch>
        </p:blipFill>
        <p:spPr>
          <a:xfrm>
            <a:off x="785786" y="4143380"/>
            <a:ext cx="3429024" cy="234617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_1903.JPG"/>
          <p:cNvPicPr>
            <a:picLocks noChangeAspect="1"/>
          </p:cNvPicPr>
          <p:nvPr/>
        </p:nvPicPr>
        <p:blipFill>
          <a:blip r:embed="rId2" cstate="print"/>
          <a:srcRect l="24614" r="6349"/>
          <a:stretch>
            <a:fillRect/>
          </a:stretch>
        </p:blipFill>
        <p:spPr>
          <a:xfrm>
            <a:off x="142844" y="0"/>
            <a:ext cx="3156357" cy="3429000"/>
          </a:xfrm>
          <a:prstGeom prst="rect">
            <a:avLst/>
          </a:prstGeom>
        </p:spPr>
      </p:pic>
      <p:pic>
        <p:nvPicPr>
          <p:cNvPr id="4" name="Picture 3" descr="djole.jpg"/>
          <p:cNvPicPr>
            <a:picLocks noChangeAspect="1"/>
          </p:cNvPicPr>
          <p:nvPr/>
        </p:nvPicPr>
        <p:blipFill>
          <a:blip r:embed="rId3"/>
          <a:srcRect l="25000" r="11719" b="13846"/>
          <a:stretch>
            <a:fillRect/>
          </a:stretch>
        </p:blipFill>
        <p:spPr>
          <a:xfrm>
            <a:off x="3714744" y="785794"/>
            <a:ext cx="5226496" cy="4143404"/>
          </a:xfrm>
          <a:prstGeom prst="rect">
            <a:avLst/>
          </a:prstGeom>
        </p:spPr>
      </p:pic>
      <p:sp>
        <p:nvSpPr>
          <p:cNvPr id="6" name="Cloud 5"/>
          <p:cNvSpPr/>
          <p:nvPr/>
        </p:nvSpPr>
        <p:spPr>
          <a:xfrm>
            <a:off x="4071934" y="214290"/>
            <a:ext cx="1714512" cy="107157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SC_1910.JPG"/>
          <p:cNvPicPr>
            <a:picLocks noChangeAspect="1"/>
          </p:cNvPicPr>
          <p:nvPr/>
        </p:nvPicPr>
        <p:blipFill>
          <a:blip r:embed="rId4" cstate="print"/>
          <a:srcRect t="10000" r="42499" b="46666"/>
          <a:stretch>
            <a:fillRect/>
          </a:stretch>
        </p:blipFill>
        <p:spPr>
          <a:xfrm>
            <a:off x="4357686" y="428604"/>
            <a:ext cx="1143008" cy="646048"/>
          </a:xfrm>
          <a:prstGeom prst="rect">
            <a:avLst/>
          </a:prstGeom>
        </p:spPr>
      </p:pic>
      <p:sp>
        <p:nvSpPr>
          <p:cNvPr id="9" name="Cloud 8"/>
          <p:cNvSpPr/>
          <p:nvPr/>
        </p:nvSpPr>
        <p:spPr>
          <a:xfrm>
            <a:off x="7000892" y="0"/>
            <a:ext cx="2143108" cy="16430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SC_1910.JPG"/>
          <p:cNvPicPr>
            <a:picLocks noChangeAspect="1"/>
          </p:cNvPicPr>
          <p:nvPr/>
        </p:nvPicPr>
        <p:blipFill>
          <a:blip r:embed="rId5" cstate="print"/>
          <a:srcRect l="57501" r="12499" b="13332"/>
          <a:stretch>
            <a:fillRect/>
          </a:stretch>
        </p:blipFill>
        <p:spPr>
          <a:xfrm>
            <a:off x="7786710" y="142852"/>
            <a:ext cx="626457" cy="1357322"/>
          </a:xfrm>
          <a:prstGeom prst="rect">
            <a:avLst/>
          </a:prstGeom>
        </p:spPr>
      </p:pic>
      <p:pic>
        <p:nvPicPr>
          <p:cNvPr id="11" name="Picture 10" descr="rastko.jpg"/>
          <p:cNvPicPr>
            <a:picLocks noChangeAspect="1"/>
          </p:cNvPicPr>
          <p:nvPr/>
        </p:nvPicPr>
        <p:blipFill>
          <a:blip r:embed="rId6" cstate="print"/>
          <a:srcRect l="14843" t="9727" r="49499" b="8288"/>
          <a:stretch>
            <a:fillRect/>
          </a:stretch>
        </p:blipFill>
        <p:spPr>
          <a:xfrm>
            <a:off x="0" y="5214950"/>
            <a:ext cx="1271047" cy="1643050"/>
          </a:xfrm>
          <a:prstGeom prst="rect">
            <a:avLst/>
          </a:prstGeom>
        </p:spPr>
      </p:pic>
      <p:pic>
        <p:nvPicPr>
          <p:cNvPr id="12" name="Picture 11" descr="rastko.jpg"/>
          <p:cNvPicPr>
            <a:picLocks noChangeAspect="1"/>
          </p:cNvPicPr>
          <p:nvPr/>
        </p:nvPicPr>
        <p:blipFill>
          <a:blip r:embed="rId7"/>
          <a:srcRect l="40625" t="18040" r="38281" b="6923"/>
          <a:stretch>
            <a:fillRect/>
          </a:stretch>
        </p:blipFill>
        <p:spPr>
          <a:xfrm>
            <a:off x="1285852" y="3000348"/>
            <a:ext cx="1928826" cy="3857652"/>
          </a:xfrm>
          <a:prstGeom prst="rect">
            <a:avLst/>
          </a:prstGeom>
        </p:spPr>
      </p:pic>
      <p:pic>
        <p:nvPicPr>
          <p:cNvPr id="13" name="Picture 12" descr="djole.jpg"/>
          <p:cNvPicPr>
            <a:picLocks noChangeAspect="1"/>
          </p:cNvPicPr>
          <p:nvPr/>
        </p:nvPicPr>
        <p:blipFill>
          <a:blip r:embed="rId8"/>
          <a:srcRect l="38281" t="19429" r="46875" b="13871"/>
          <a:stretch>
            <a:fillRect/>
          </a:stretch>
        </p:blipFill>
        <p:spPr>
          <a:xfrm>
            <a:off x="3286116" y="3428976"/>
            <a:ext cx="1357322" cy="3429024"/>
          </a:xfrm>
          <a:prstGeom prst="rect">
            <a:avLst/>
          </a:prstGeom>
        </p:spPr>
      </p:pic>
      <p:sp>
        <p:nvSpPr>
          <p:cNvPr id="14" name="TextBox 13"/>
          <p:cNvSpPr txBox="1"/>
          <p:nvPr/>
        </p:nvSpPr>
        <p:spPr>
          <a:xfrm>
            <a:off x="5072066" y="5143512"/>
            <a:ext cx="3857652" cy="923330"/>
          </a:xfrm>
          <a:prstGeom prst="rect">
            <a:avLst/>
          </a:prstGeom>
          <a:noFill/>
        </p:spPr>
        <p:txBody>
          <a:bodyPr wrap="square" rtlCol="0">
            <a:spAutoFit/>
          </a:bodyPr>
          <a:lstStyle/>
          <a:p>
            <a:r>
              <a:rPr lang="sr-Cyrl-CS" dirty="0" smtClean="0"/>
              <a:t>На</a:t>
            </a:r>
            <a:r>
              <a:rPr lang="sr-Latn-CS" dirty="0" smtClean="0"/>
              <a:t> </a:t>
            </a:r>
            <a:r>
              <a:rPr lang="sr-Cyrl-CS" dirty="0" smtClean="0"/>
              <a:t>часу</a:t>
            </a:r>
            <a:r>
              <a:rPr lang="sr-Latn-CS" dirty="0" smtClean="0"/>
              <a:t> </a:t>
            </a:r>
            <a:r>
              <a:rPr lang="sr-Cyrl-CS" dirty="0" smtClean="0"/>
              <a:t>ОЗ</a:t>
            </a:r>
            <a:r>
              <a:rPr lang="sr-Latn-CS" dirty="0" smtClean="0"/>
              <a:t> </a:t>
            </a:r>
            <a:r>
              <a:rPr lang="sr-Cyrl-CS" dirty="0" smtClean="0"/>
              <a:t>видимо</a:t>
            </a:r>
            <a:r>
              <a:rPr lang="sr-Latn-CS" dirty="0" smtClean="0"/>
              <a:t> </a:t>
            </a:r>
            <a:r>
              <a:rPr lang="sr-Cyrl-CS" dirty="0" smtClean="0"/>
              <a:t>ко</a:t>
            </a:r>
            <a:r>
              <a:rPr lang="sr-Latn-CS" dirty="0" smtClean="0"/>
              <a:t> </a:t>
            </a:r>
            <a:r>
              <a:rPr lang="sr-Cyrl-CS" dirty="0" smtClean="0"/>
              <a:t>су</a:t>
            </a:r>
            <a:r>
              <a:rPr lang="sr-Latn-CS" dirty="0" smtClean="0"/>
              <a:t> </a:t>
            </a:r>
            <a:r>
              <a:rPr lang="sr-Cyrl-CS" dirty="0" smtClean="0"/>
              <a:t>кандидати</a:t>
            </a:r>
            <a:r>
              <a:rPr lang="sr-Latn-CS" dirty="0" smtClean="0"/>
              <a:t>, </a:t>
            </a:r>
            <a:r>
              <a:rPr lang="sr-Cyrl-CS" dirty="0" smtClean="0"/>
              <a:t>зашто</a:t>
            </a:r>
            <a:r>
              <a:rPr lang="sr-Latn-CS" dirty="0" smtClean="0"/>
              <a:t> </a:t>
            </a:r>
            <a:r>
              <a:rPr lang="sr-Cyrl-CS" dirty="0" smtClean="0"/>
              <a:t>се</a:t>
            </a:r>
            <a:r>
              <a:rPr lang="sr-Latn-CS" dirty="0" smtClean="0"/>
              <a:t> </a:t>
            </a:r>
            <a:r>
              <a:rPr lang="sr-Cyrl-CS" dirty="0" smtClean="0"/>
              <a:t>кандидују</a:t>
            </a:r>
            <a:r>
              <a:rPr lang="sr-Latn-CS" dirty="0" smtClean="0"/>
              <a:t>, </a:t>
            </a:r>
            <a:r>
              <a:rPr lang="sr-Cyrl-CS" dirty="0" smtClean="0"/>
              <a:t>како</a:t>
            </a:r>
            <a:r>
              <a:rPr lang="sr-Latn-CS" dirty="0" smtClean="0"/>
              <a:t> </a:t>
            </a:r>
            <a:r>
              <a:rPr lang="sr-Cyrl-CS" dirty="0" smtClean="0"/>
              <a:t>се</a:t>
            </a:r>
            <a:r>
              <a:rPr lang="sr-Latn-CS" dirty="0" smtClean="0"/>
              <a:t> </a:t>
            </a:r>
            <a:r>
              <a:rPr lang="sr-Cyrl-CS" dirty="0" smtClean="0"/>
              <a:t>представљају</a:t>
            </a:r>
            <a:r>
              <a:rPr lang="sr-Latn-CS" dirty="0" smtClean="0"/>
              <a:t>, </a:t>
            </a:r>
            <a:r>
              <a:rPr lang="sr-Cyrl-CS" dirty="0" smtClean="0"/>
              <a:t>а</a:t>
            </a:r>
            <a:r>
              <a:rPr lang="sr-Latn-CS" dirty="0" smtClean="0"/>
              <a:t> </a:t>
            </a:r>
            <a:r>
              <a:rPr lang="sr-Cyrl-CS" dirty="0" smtClean="0"/>
              <a:t>како</a:t>
            </a:r>
            <a:r>
              <a:rPr lang="sr-Latn-CS" dirty="0" smtClean="0"/>
              <a:t> </a:t>
            </a:r>
            <a:r>
              <a:rPr lang="sr-Cyrl-CS" dirty="0" smtClean="0"/>
              <a:t>их</a:t>
            </a:r>
            <a:r>
              <a:rPr lang="sr-Latn-CS" dirty="0" smtClean="0"/>
              <a:t> </a:t>
            </a:r>
            <a:r>
              <a:rPr lang="sr-Cyrl-CS" dirty="0" smtClean="0"/>
              <a:t>други</a:t>
            </a:r>
            <a:r>
              <a:rPr lang="sr-Latn-CS" dirty="0" smtClean="0"/>
              <a:t> </a:t>
            </a:r>
            <a:r>
              <a:rPr lang="sr-Cyrl-CS" dirty="0" smtClean="0"/>
              <a:t>виде</a:t>
            </a:r>
            <a:r>
              <a:rPr lang="sr-Latn-C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_1909.JPG"/>
          <p:cNvPicPr>
            <a:picLocks noChangeAspect="1"/>
          </p:cNvPicPr>
          <p:nvPr/>
        </p:nvPicPr>
        <p:blipFill>
          <a:blip r:embed="rId2" cstate="print"/>
          <a:srcRect t="9999" b="16667"/>
          <a:stretch>
            <a:fillRect/>
          </a:stretch>
        </p:blipFill>
        <p:spPr>
          <a:xfrm>
            <a:off x="1" y="142852"/>
            <a:ext cx="4286232" cy="2357454"/>
          </a:xfrm>
          <a:prstGeom prst="rect">
            <a:avLst/>
          </a:prstGeom>
        </p:spPr>
      </p:pic>
      <p:sp>
        <p:nvSpPr>
          <p:cNvPr id="11" name="TextBox 10"/>
          <p:cNvSpPr txBox="1"/>
          <p:nvPr/>
        </p:nvSpPr>
        <p:spPr>
          <a:xfrm>
            <a:off x="5286380" y="0"/>
            <a:ext cx="3857620" cy="4524315"/>
          </a:xfrm>
          <a:prstGeom prst="rect">
            <a:avLst/>
          </a:prstGeom>
          <a:noFill/>
        </p:spPr>
        <p:txBody>
          <a:bodyPr wrap="square" rtlCol="0">
            <a:spAutoFit/>
          </a:bodyPr>
          <a:lstStyle/>
          <a:p>
            <a:r>
              <a:rPr lang="sr-Cyrl-BA" sz="1600" dirty="0" smtClean="0">
                <a:solidFill>
                  <a:srgbClr val="FFFF00"/>
                </a:solidFill>
              </a:rPr>
              <a:t>Када је усвојен Растков концепт учешћа на такмичењу ОЗ, требало је објаснити чиме и како су се ученици његовог одељења представили грчкој публици, тј. како их је он на што бољи начин представио, како би као победници сви отишли на летовање.Епски елементи представљају економичан начин да се,  исцрпно,прикажу догађаји који ће уследити.Ипак, они руше реалистички фактор и драмску аутономију.Зато смо, уместо приповедача, Растков план </a:t>
            </a:r>
            <a:endParaRPr lang="sr-Latn-CS" sz="1600" dirty="0" smtClean="0">
              <a:solidFill>
                <a:srgbClr val="FFFF00"/>
              </a:solidFill>
            </a:endParaRPr>
          </a:p>
          <a:p>
            <a:r>
              <a:rPr lang="sr-Cyrl-BA" sz="1600" dirty="0" smtClean="0">
                <a:solidFill>
                  <a:srgbClr val="FFFF00"/>
                </a:solidFill>
              </a:rPr>
              <a:t>“ пребацили “ на један диск, који он укључује( на даљински управљач), а ликови  на сцени оживе  причу којом се он у Грчкој представио.( Представљање великана српске  писмености и културе, музичке и плесне тачке...)</a:t>
            </a:r>
            <a:endParaRPr lang="en-US" sz="1600" dirty="0">
              <a:solidFill>
                <a:srgbClr val="FFFF00"/>
              </a:solidFill>
            </a:endParaRPr>
          </a:p>
        </p:txBody>
      </p:sp>
      <p:sp>
        <p:nvSpPr>
          <p:cNvPr id="5" name="TextBox 4"/>
          <p:cNvSpPr txBox="1"/>
          <p:nvPr/>
        </p:nvSpPr>
        <p:spPr>
          <a:xfrm>
            <a:off x="285720" y="3286124"/>
            <a:ext cx="4357718" cy="830997"/>
          </a:xfrm>
          <a:prstGeom prst="rect">
            <a:avLst/>
          </a:prstGeom>
          <a:noFill/>
        </p:spPr>
        <p:txBody>
          <a:bodyPr wrap="square" rtlCol="0">
            <a:spAutoFit/>
          </a:bodyPr>
          <a:lstStyle/>
          <a:p>
            <a:r>
              <a:rPr lang="sr-Cyrl-BA" sz="2400" dirty="0" smtClean="0">
                <a:hlinkClick r:id="rId3"/>
              </a:rPr>
              <a:t>Дебата</a:t>
            </a:r>
            <a:endParaRPr lang="sr-Cyrl-BA" sz="2400" dirty="0" smtClean="0"/>
          </a:p>
          <a:p>
            <a:r>
              <a:rPr lang="sr-Cyrl-BA" sz="2400" dirty="0" smtClean="0"/>
              <a:t>(Кликни)</a:t>
            </a:r>
            <a:r>
              <a:rPr lang="sr-Cyrl-BA" sz="2400" dirty="0" smtClean="0"/>
              <a:t> </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ka 2.jpg"/>
          <p:cNvPicPr>
            <a:picLocks noChangeAspect="1"/>
          </p:cNvPicPr>
          <p:nvPr/>
        </p:nvPicPr>
        <p:blipFill>
          <a:blip r:embed="rId2"/>
          <a:srcRect r="18604"/>
          <a:stretch>
            <a:fillRect/>
          </a:stretch>
        </p:blipFill>
        <p:spPr bwMode="auto">
          <a:xfrm>
            <a:off x="142844" y="142852"/>
            <a:ext cx="3897726" cy="2786082"/>
          </a:xfrm>
          <a:prstGeom prst="rect">
            <a:avLst/>
          </a:prstGeom>
          <a:noFill/>
          <a:ln w="9525">
            <a:noFill/>
            <a:miter lim="800000"/>
            <a:headEnd/>
            <a:tailEnd/>
          </a:ln>
        </p:spPr>
      </p:pic>
      <p:pic>
        <p:nvPicPr>
          <p:cNvPr id="3" name="Picture 2" descr="DSC_1910.JPG"/>
          <p:cNvPicPr>
            <a:picLocks noChangeAspect="1"/>
          </p:cNvPicPr>
          <p:nvPr/>
        </p:nvPicPr>
        <p:blipFill>
          <a:blip r:embed="rId3" cstate="print"/>
          <a:srcRect r="26316"/>
          <a:stretch>
            <a:fillRect/>
          </a:stretch>
        </p:blipFill>
        <p:spPr>
          <a:xfrm>
            <a:off x="5072066" y="142852"/>
            <a:ext cx="3704193" cy="3571900"/>
          </a:xfrm>
          <a:prstGeom prst="rect">
            <a:avLst/>
          </a:prstGeom>
        </p:spPr>
      </p:pic>
      <p:sp>
        <p:nvSpPr>
          <p:cNvPr id="6" name="TextBox 5"/>
          <p:cNvSpPr txBox="1"/>
          <p:nvPr/>
        </p:nvSpPr>
        <p:spPr>
          <a:xfrm>
            <a:off x="714348" y="3357562"/>
            <a:ext cx="2786082" cy="830997"/>
          </a:xfrm>
          <a:prstGeom prst="rect">
            <a:avLst/>
          </a:prstGeom>
          <a:noFill/>
        </p:spPr>
        <p:txBody>
          <a:bodyPr wrap="square" rtlCol="0">
            <a:spAutoFit/>
          </a:bodyPr>
          <a:lstStyle/>
          <a:p>
            <a:pPr algn="ctr"/>
            <a:r>
              <a:rPr lang="sr-Cyrl-BA" sz="2400" b="1" dirty="0" smtClean="0">
                <a:solidFill>
                  <a:srgbClr val="FFFF00"/>
                </a:solidFill>
                <a:hlinkClick r:id="rId4"/>
              </a:rPr>
              <a:t>Сценски </a:t>
            </a:r>
            <a:r>
              <a:rPr lang="sr-Cyrl-BA" sz="2400" b="1" dirty="0" smtClean="0">
                <a:solidFill>
                  <a:srgbClr val="FFFF00"/>
                </a:solidFill>
                <a:hlinkClick r:id="rId4"/>
              </a:rPr>
              <a:t>покрет</a:t>
            </a:r>
            <a:r>
              <a:rPr lang="sr-Cyrl-BA" sz="2400" b="1" dirty="0" smtClean="0">
                <a:solidFill>
                  <a:srgbClr val="FFFF00"/>
                </a:solidFill>
              </a:rPr>
              <a:t> </a:t>
            </a:r>
            <a:r>
              <a:rPr lang="sr-Cyrl-BA" sz="2400" b="1" dirty="0" smtClean="0">
                <a:solidFill>
                  <a:srgbClr val="FFFF00"/>
                </a:solidFill>
              </a:rPr>
              <a:t>(кликни)</a:t>
            </a:r>
            <a:endParaRPr lang="en-US" sz="2400" b="1" dirty="0">
              <a:solidFill>
                <a:srgbClr val="FFFF00"/>
              </a:solidFill>
            </a:endParaRPr>
          </a:p>
        </p:txBody>
      </p:sp>
      <p:pic>
        <p:nvPicPr>
          <p:cNvPr id="5" name="Picture 2" descr="Slika 3.jpg"/>
          <p:cNvPicPr>
            <a:picLocks noChangeAspect="1"/>
          </p:cNvPicPr>
          <p:nvPr/>
        </p:nvPicPr>
        <p:blipFill>
          <a:blip r:embed="rId5" cstate="print"/>
          <a:srcRect/>
          <a:stretch>
            <a:fillRect/>
          </a:stretch>
        </p:blipFill>
        <p:spPr bwMode="auto">
          <a:xfrm>
            <a:off x="1714480" y="4406466"/>
            <a:ext cx="4357718" cy="2451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jpg"/>
          <p:cNvPicPr>
            <a:picLocks noChangeAspect="1"/>
          </p:cNvPicPr>
          <p:nvPr/>
        </p:nvPicPr>
        <p:blipFill>
          <a:blip r:embed="rId2"/>
          <a:srcRect l="25000" t="4144" r="35156" b="11092"/>
          <a:stretch>
            <a:fillRect/>
          </a:stretch>
        </p:blipFill>
        <p:spPr>
          <a:xfrm>
            <a:off x="0" y="0"/>
            <a:ext cx="2928958" cy="3503263"/>
          </a:xfrm>
          <a:prstGeom prst="rect">
            <a:avLst/>
          </a:prstGeom>
        </p:spPr>
      </p:pic>
      <p:pic>
        <p:nvPicPr>
          <p:cNvPr id="2" name="Picture 1" descr="6.jpg"/>
          <p:cNvPicPr>
            <a:picLocks noChangeAspect="1"/>
          </p:cNvPicPr>
          <p:nvPr/>
        </p:nvPicPr>
        <p:blipFill>
          <a:blip r:embed="rId3"/>
          <a:srcRect l="20239" t="17321" r="39847" b="1165"/>
          <a:stretch>
            <a:fillRect/>
          </a:stretch>
        </p:blipFill>
        <p:spPr>
          <a:xfrm>
            <a:off x="2928926" y="1500174"/>
            <a:ext cx="3439585" cy="4214842"/>
          </a:xfrm>
          <a:prstGeom prst="rect">
            <a:avLst/>
          </a:prstGeom>
        </p:spPr>
      </p:pic>
      <p:pic>
        <p:nvPicPr>
          <p:cNvPr id="3" name="Picture 2" descr="1.jpg"/>
          <p:cNvPicPr>
            <a:picLocks noChangeAspect="1"/>
          </p:cNvPicPr>
          <p:nvPr/>
        </p:nvPicPr>
        <p:blipFill>
          <a:blip r:embed="rId4"/>
          <a:srcRect l="28906" t="22208" r="39844" b="23598"/>
          <a:stretch>
            <a:fillRect/>
          </a:stretch>
        </p:blipFill>
        <p:spPr>
          <a:xfrm>
            <a:off x="6286480" y="4071918"/>
            <a:ext cx="2857520" cy="2786082"/>
          </a:xfrm>
          <a:prstGeom prst="rect">
            <a:avLst/>
          </a:prstGeom>
        </p:spPr>
      </p:pic>
      <p:pic>
        <p:nvPicPr>
          <p:cNvPr id="4" name="Picture 3" descr="Untitled.jpg"/>
          <p:cNvPicPr>
            <a:picLocks noChangeAspect="1"/>
          </p:cNvPicPr>
          <p:nvPr/>
        </p:nvPicPr>
        <p:blipFill>
          <a:blip r:embed="rId5"/>
          <a:srcRect l="31250" t="6923" r="36719" b="19429"/>
          <a:stretch>
            <a:fillRect/>
          </a:stretch>
        </p:blipFill>
        <p:spPr>
          <a:xfrm>
            <a:off x="6215074" y="0"/>
            <a:ext cx="2928926" cy="3786214"/>
          </a:xfrm>
          <a:prstGeom prst="rect">
            <a:avLst/>
          </a:prstGeom>
        </p:spPr>
      </p:pic>
      <p:sp>
        <p:nvSpPr>
          <p:cNvPr id="5" name="TextBox 4"/>
          <p:cNvSpPr txBox="1"/>
          <p:nvPr/>
        </p:nvSpPr>
        <p:spPr>
          <a:xfrm>
            <a:off x="0" y="3643314"/>
            <a:ext cx="2857488" cy="3046988"/>
          </a:xfrm>
          <a:prstGeom prst="rect">
            <a:avLst/>
          </a:prstGeom>
          <a:noFill/>
        </p:spPr>
        <p:txBody>
          <a:bodyPr wrap="square" rtlCol="0">
            <a:spAutoFit/>
          </a:bodyPr>
          <a:lstStyle/>
          <a:p>
            <a:r>
              <a:rPr lang="sr-Cyrl-BA" sz="1600" b="1" dirty="0" smtClean="0"/>
              <a:t>Не прати се свака епизода, онога што је главни јунак урадио за време боравка у Грчкој, већ о томе сазнајемо из сажетих вести са телевизије, новинског чланка који чита разредна у зборници пред свима, а истовремено ђаци на одмору и родитељи у свом дому.Истовремено сазнајемо и њихове реакције.</a:t>
            </a:r>
            <a:endParaRPr lang="en-US" sz="1600" b="1" dirty="0"/>
          </a:p>
        </p:txBody>
      </p:sp>
      <p:sp>
        <p:nvSpPr>
          <p:cNvPr id="7" name="Rectangle 6"/>
          <p:cNvSpPr/>
          <p:nvPr/>
        </p:nvSpPr>
        <p:spPr>
          <a:xfrm>
            <a:off x="3071802" y="285728"/>
            <a:ext cx="3054812" cy="523220"/>
          </a:xfrm>
          <a:prstGeom prst="rect">
            <a:avLst/>
          </a:prstGeom>
        </p:spPr>
        <p:txBody>
          <a:bodyPr wrap="none">
            <a:spAutoFit/>
          </a:bodyPr>
          <a:lstStyle/>
          <a:p>
            <a:pPr algn="ctr"/>
            <a:r>
              <a:rPr lang="sr-Cyrl-BA" sz="2800" b="1" dirty="0" smtClean="0"/>
              <a:t>Сажимање радње</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4357686" cy="3970318"/>
          </a:xfrm>
          <a:prstGeom prst="rect">
            <a:avLst/>
          </a:prstGeom>
          <a:noFill/>
        </p:spPr>
        <p:txBody>
          <a:bodyPr wrap="square" rtlCol="0">
            <a:spAutoFit/>
          </a:bodyPr>
          <a:lstStyle/>
          <a:p>
            <a:r>
              <a:rPr lang="sr-Cyrl-BA" dirty="0" smtClean="0"/>
              <a:t>Посредством  коментара о другим ликовима публика се упознаје са животом коментарисаних јунака. Интересантно решење: Растко уз музику, са слушалицама, џогира на сцени (у школском дворишту), а гледаоци слушају његов унутрашњи монолог.Размишља о </a:t>
            </a:r>
            <a:r>
              <a:rPr lang="sr-Latn-CS" dirty="0" smtClean="0"/>
              <a:t>o</a:t>
            </a:r>
            <a:r>
              <a:rPr lang="sr-Cyrl-BA" dirty="0" smtClean="0"/>
              <a:t>чевом савету и разредној.У пар реченица сазнајемо да је попустио у школи, да ужива очево попверење, да га разредна бодри и даје му шансу као прави педагог, а и да наслућује како је његова заљубљеност у Ђолетову девојку Вању основни узрок свему.</a:t>
            </a:r>
            <a:endParaRPr lang="en-US" dirty="0"/>
          </a:p>
        </p:txBody>
      </p:sp>
      <p:sp>
        <p:nvSpPr>
          <p:cNvPr id="13" name="Right Arrow 12"/>
          <p:cNvSpPr/>
          <p:nvPr/>
        </p:nvSpPr>
        <p:spPr>
          <a:xfrm rot="19559511">
            <a:off x="27619" y="4788650"/>
            <a:ext cx="3652709"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9503549">
            <a:off x="248520" y="5266536"/>
            <a:ext cx="2714644" cy="461665"/>
          </a:xfrm>
          <a:prstGeom prst="rect">
            <a:avLst/>
          </a:prstGeom>
          <a:noFill/>
        </p:spPr>
        <p:txBody>
          <a:bodyPr wrap="square" rtlCol="0">
            <a:spAutoFit/>
          </a:bodyPr>
          <a:lstStyle/>
          <a:p>
            <a:r>
              <a:rPr lang="sr-Cyrl-BA" sz="1200" dirty="0" smtClean="0">
                <a:solidFill>
                  <a:schemeClr val="bg1"/>
                </a:solidFill>
              </a:rPr>
              <a:t>Оцу глас позајмио наставник физичког  васпитања Зоран Јовановић</a:t>
            </a:r>
            <a:endParaRPr lang="en-US" sz="1200" dirty="0">
              <a:solidFill>
                <a:schemeClr val="bg1"/>
              </a:solidFill>
            </a:endParaRPr>
          </a:p>
        </p:txBody>
      </p:sp>
      <p:sp>
        <p:nvSpPr>
          <p:cNvPr id="16" name="TextBox 15"/>
          <p:cNvSpPr txBox="1"/>
          <p:nvPr/>
        </p:nvSpPr>
        <p:spPr>
          <a:xfrm>
            <a:off x="3357554" y="5857892"/>
            <a:ext cx="4000528" cy="369332"/>
          </a:xfrm>
          <a:prstGeom prst="rect">
            <a:avLst/>
          </a:prstGeom>
          <a:noFill/>
        </p:spPr>
        <p:txBody>
          <a:bodyPr wrap="square" rtlCol="0">
            <a:spAutoFit/>
          </a:bodyPr>
          <a:lstStyle/>
          <a:p>
            <a:r>
              <a:rPr lang="sr-Cyrl-BA" dirty="0" smtClean="0"/>
              <a:t>Све  остало приказано је дијалогом</a:t>
            </a:r>
            <a:endParaRPr lang="en-US" dirty="0"/>
          </a:p>
        </p:txBody>
      </p:sp>
      <p:pic>
        <p:nvPicPr>
          <p:cNvPr id="2" name="Picture 1" descr="DSC_1908.JPG"/>
          <p:cNvPicPr>
            <a:picLocks noChangeAspect="1"/>
          </p:cNvPicPr>
          <p:nvPr/>
        </p:nvPicPr>
        <p:blipFill>
          <a:blip r:embed="rId2" cstate="print"/>
          <a:stretch>
            <a:fillRect/>
          </a:stretch>
        </p:blipFill>
        <p:spPr>
          <a:xfrm>
            <a:off x="5143504" y="1071546"/>
            <a:ext cx="3524272" cy="2643206"/>
          </a:xfrm>
          <a:prstGeom prst="rect">
            <a:avLst/>
          </a:prstGeom>
        </p:spPr>
      </p:pic>
      <p:sp>
        <p:nvSpPr>
          <p:cNvPr id="9" name="Rectangle 8">
            <a:hlinkClick r:id="rId3"/>
          </p:cNvPr>
          <p:cNvSpPr/>
          <p:nvPr/>
        </p:nvSpPr>
        <p:spPr>
          <a:xfrm>
            <a:off x="4071934" y="4000504"/>
            <a:ext cx="4572000" cy="369332"/>
          </a:xfrm>
          <a:prstGeom prst="rect">
            <a:avLst/>
          </a:prstGeom>
        </p:spPr>
        <p:txBody>
          <a:bodyPr>
            <a:spAutoFit/>
          </a:bodyPr>
          <a:lstStyle/>
          <a:p>
            <a:endParaRPr lang="en-US" dirty="0"/>
          </a:p>
        </p:txBody>
      </p:sp>
      <p:sp>
        <p:nvSpPr>
          <p:cNvPr id="10" name="Rectangle 9">
            <a:hlinkClick r:id="rId3"/>
          </p:cNvPr>
          <p:cNvSpPr/>
          <p:nvPr/>
        </p:nvSpPr>
        <p:spPr>
          <a:xfrm>
            <a:off x="4438648" y="4081466"/>
            <a:ext cx="4572000" cy="830997"/>
          </a:xfrm>
          <a:prstGeom prst="rect">
            <a:avLst/>
          </a:prstGeom>
        </p:spPr>
        <p:txBody>
          <a:bodyPr>
            <a:spAutoFit/>
          </a:bodyPr>
          <a:lstStyle/>
          <a:p>
            <a:r>
              <a:rPr lang="sr-Cyrl-BA" sz="2400" dirty="0" smtClean="0">
                <a:hlinkClick r:id="rId3"/>
              </a:rPr>
              <a:t>Сцена </a:t>
            </a:r>
            <a:r>
              <a:rPr lang="sr-Cyrl-BA" sz="2400" dirty="0" smtClean="0">
                <a:hlinkClick r:id="rId3"/>
              </a:rPr>
              <a:t>3</a:t>
            </a:r>
            <a:endParaRPr lang="sr-Cyrl-BA" sz="2400" dirty="0" smtClean="0"/>
          </a:p>
          <a:p>
            <a:r>
              <a:rPr lang="sr-Cyrl-BA" sz="2400" dirty="0" smtClean="0"/>
              <a:t>(кликни)</a:t>
            </a:r>
            <a:endParaRPr lang="en-US" sz="2400" dirty="0"/>
          </a:p>
        </p:txBody>
      </p:sp>
      <p:sp>
        <p:nvSpPr>
          <p:cNvPr id="11" name="Rectangle 10">
            <a:hlinkClick r:id="rId3"/>
          </p:cNvPr>
          <p:cNvSpPr/>
          <p:nvPr/>
        </p:nvSpPr>
        <p:spPr>
          <a:xfrm>
            <a:off x="4572000" y="4500570"/>
            <a:ext cx="4572000" cy="369332"/>
          </a:xfrm>
          <a:prstGeom prst="rect">
            <a:avLst/>
          </a:prstGeom>
        </p:spPr>
        <p:txBody>
          <a:bodyPr>
            <a:spAutoFit/>
          </a:body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irtaki.jpg"/>
          <p:cNvPicPr>
            <a:picLocks noChangeAspect="1"/>
          </p:cNvPicPr>
          <p:nvPr/>
        </p:nvPicPr>
        <p:blipFill>
          <a:blip r:embed="rId2"/>
          <a:srcRect l="12500" r="11718" b="24988"/>
          <a:stretch>
            <a:fillRect/>
          </a:stretch>
        </p:blipFill>
        <p:spPr>
          <a:xfrm>
            <a:off x="4643406" y="214290"/>
            <a:ext cx="4500594" cy="2504659"/>
          </a:xfrm>
          <a:prstGeom prst="rect">
            <a:avLst/>
          </a:prstGeom>
        </p:spPr>
      </p:pic>
      <p:sp>
        <p:nvSpPr>
          <p:cNvPr id="2" name="TextBox 1"/>
          <p:cNvSpPr txBox="1"/>
          <p:nvPr/>
        </p:nvSpPr>
        <p:spPr>
          <a:xfrm>
            <a:off x="2000232" y="142852"/>
            <a:ext cx="3000396" cy="769441"/>
          </a:xfrm>
          <a:prstGeom prst="rect">
            <a:avLst/>
          </a:prstGeom>
          <a:noFill/>
        </p:spPr>
        <p:txBody>
          <a:bodyPr wrap="square" rtlCol="0">
            <a:spAutoFit/>
          </a:bodyPr>
          <a:lstStyle/>
          <a:p>
            <a:pPr algn="ctr"/>
            <a:r>
              <a:rPr lang="sr-Cyrl-CS" sz="4400" dirty="0" smtClean="0"/>
              <a:t>сцена</a:t>
            </a:r>
            <a:endParaRPr lang="en-US" sz="4400" dirty="0"/>
          </a:p>
        </p:txBody>
      </p:sp>
      <p:pic>
        <p:nvPicPr>
          <p:cNvPr id="4" name="Picture 3" descr="di d.jpeg"/>
          <p:cNvPicPr>
            <a:picLocks noChangeAspect="1"/>
          </p:cNvPicPr>
          <p:nvPr/>
        </p:nvPicPr>
        <p:blipFill>
          <a:blip r:embed="rId3"/>
          <a:srcRect l="30469" t="19430" r="35156" b="19429"/>
          <a:stretch>
            <a:fillRect/>
          </a:stretch>
        </p:blipFill>
        <p:spPr>
          <a:xfrm>
            <a:off x="0" y="1357298"/>
            <a:ext cx="3143272" cy="3143272"/>
          </a:xfrm>
          <a:prstGeom prst="rect">
            <a:avLst/>
          </a:prstGeom>
        </p:spPr>
      </p:pic>
      <p:pic>
        <p:nvPicPr>
          <p:cNvPr id="5" name="Picture 4" descr="default.jpeg"/>
          <p:cNvPicPr>
            <a:picLocks noChangeAspect="1"/>
          </p:cNvPicPr>
          <p:nvPr/>
        </p:nvPicPr>
        <p:blipFill>
          <a:blip r:embed="rId4"/>
          <a:srcRect l="21875" t="19429" r="18750" b="16650"/>
          <a:stretch>
            <a:fillRect/>
          </a:stretch>
        </p:blipFill>
        <p:spPr>
          <a:xfrm>
            <a:off x="0" y="4357694"/>
            <a:ext cx="4130940" cy="2500306"/>
          </a:xfrm>
          <a:prstGeom prst="rect">
            <a:avLst/>
          </a:prstGeom>
        </p:spPr>
      </p:pic>
      <p:pic>
        <p:nvPicPr>
          <p:cNvPr id="7" name="Picture 6" descr="unnamed.jpg"/>
          <p:cNvPicPr>
            <a:picLocks noChangeAspect="1"/>
          </p:cNvPicPr>
          <p:nvPr/>
        </p:nvPicPr>
        <p:blipFill>
          <a:blip r:embed="rId5"/>
          <a:srcRect l="12500" t="2755" r="26563" b="8314"/>
          <a:stretch>
            <a:fillRect/>
          </a:stretch>
        </p:blipFill>
        <p:spPr>
          <a:xfrm>
            <a:off x="5139007" y="3286124"/>
            <a:ext cx="4004993" cy="3286148"/>
          </a:xfrm>
          <a:prstGeom prst="rect">
            <a:avLst/>
          </a:prstGeom>
        </p:spPr>
      </p:pic>
      <p:pic>
        <p:nvPicPr>
          <p:cNvPr id="8" name="Picture 7" descr="DSC_1909.JPG"/>
          <p:cNvPicPr>
            <a:picLocks noChangeAspect="1"/>
          </p:cNvPicPr>
          <p:nvPr/>
        </p:nvPicPr>
        <p:blipFill>
          <a:blip r:embed="rId6" cstate="print"/>
          <a:stretch>
            <a:fillRect/>
          </a:stretch>
        </p:blipFill>
        <p:spPr>
          <a:xfrm>
            <a:off x="3000364" y="2643182"/>
            <a:ext cx="2667018" cy="2000264"/>
          </a:xfrm>
          <a:prstGeom prst="rect">
            <a:avLst/>
          </a:prstGeom>
        </p:spPr>
      </p:pic>
      <p:pic>
        <p:nvPicPr>
          <p:cNvPr id="9" name="Picture 8" descr="igrali.jpeg"/>
          <p:cNvPicPr>
            <a:picLocks noChangeAspect="1"/>
          </p:cNvPicPr>
          <p:nvPr/>
        </p:nvPicPr>
        <p:blipFill>
          <a:blip r:embed="rId7" cstate="print"/>
          <a:srcRect l="18750" t="16650" r="28125" b="8313"/>
          <a:stretch>
            <a:fillRect/>
          </a:stretch>
        </p:blipFill>
        <p:spPr>
          <a:xfrm>
            <a:off x="428596" y="142853"/>
            <a:ext cx="1555760" cy="1235456"/>
          </a:xfrm>
          <a:prstGeom prst="rect">
            <a:avLst/>
          </a:prstGeom>
        </p:spPr>
      </p:pic>
      <p:pic>
        <p:nvPicPr>
          <p:cNvPr id="10" name="Picture 9" descr="DSC_1895.JPG"/>
          <p:cNvPicPr>
            <a:picLocks noChangeAspect="1"/>
          </p:cNvPicPr>
          <p:nvPr/>
        </p:nvPicPr>
        <p:blipFill>
          <a:blip r:embed="rId8" cstate="print"/>
          <a:stretch>
            <a:fillRect/>
          </a:stretch>
        </p:blipFill>
        <p:spPr>
          <a:xfrm>
            <a:off x="2714612" y="1142984"/>
            <a:ext cx="2214546" cy="166091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jpg"/>
          <p:cNvPicPr>
            <a:picLocks noChangeAspect="1"/>
          </p:cNvPicPr>
          <p:nvPr/>
        </p:nvPicPr>
        <p:blipFill>
          <a:blip r:embed="rId2"/>
          <a:srcRect l="34375" t="18040" r="28906" b="8313"/>
          <a:stretch>
            <a:fillRect/>
          </a:stretch>
        </p:blipFill>
        <p:spPr>
          <a:xfrm>
            <a:off x="0" y="0"/>
            <a:ext cx="3357586" cy="3786214"/>
          </a:xfrm>
          <a:prstGeom prst="rect">
            <a:avLst/>
          </a:prstGeom>
        </p:spPr>
      </p:pic>
      <p:pic>
        <p:nvPicPr>
          <p:cNvPr id="4" name="Picture 3" descr="naklon.jpg"/>
          <p:cNvPicPr>
            <a:picLocks noChangeAspect="1"/>
          </p:cNvPicPr>
          <p:nvPr/>
        </p:nvPicPr>
        <p:blipFill>
          <a:blip r:embed="rId3"/>
          <a:srcRect l="18750" t="18065" r="19531" b="23573"/>
          <a:stretch>
            <a:fillRect/>
          </a:stretch>
        </p:blipFill>
        <p:spPr>
          <a:xfrm>
            <a:off x="0" y="3857604"/>
            <a:ext cx="5643602" cy="3000396"/>
          </a:xfrm>
          <a:prstGeom prst="rect">
            <a:avLst/>
          </a:prstGeom>
        </p:spPr>
      </p:pic>
      <p:sp>
        <p:nvSpPr>
          <p:cNvPr id="5" name="TextBox 4"/>
          <p:cNvSpPr txBox="1"/>
          <p:nvPr/>
        </p:nvSpPr>
        <p:spPr>
          <a:xfrm>
            <a:off x="3357554" y="0"/>
            <a:ext cx="5786446" cy="3293209"/>
          </a:xfrm>
          <a:prstGeom prst="rect">
            <a:avLst/>
          </a:prstGeom>
          <a:noFill/>
        </p:spPr>
        <p:txBody>
          <a:bodyPr wrap="square" rtlCol="0">
            <a:spAutoFit/>
          </a:bodyPr>
          <a:lstStyle/>
          <a:p>
            <a:r>
              <a:rPr lang="sr-Cyrl-BA" sz="1600" dirty="0" smtClean="0"/>
              <a:t>Без публике нема представе.Пре упуштања у рад на представи, мора се имати на уму предиспозиција публике којој је комад намењен.На почетку је речено да је представа намењена ученицима школе.Имајући у виду њихов недовољно развијен осећај за позориште  и чест пад концентрације трудили смо се да напетост не престаје, а атмосферу у публици подигли смо и музичком и плесном тачком, као и музиком између сцена(док су ученици одговорни за промену сцена мењали  њен декор) За избор музике била је задужена  наставница српског језика, Сандра Ђорђевић( у овом случају – редитељ)Комбинацијом  познатих поп, рок и филмских нумера, не само да је одржала пажњу  публике,већ је утицала на њихов музички укус и општу културу.</a:t>
            </a:r>
            <a:endParaRPr lang="en-US" sz="1600" dirty="0"/>
          </a:p>
        </p:txBody>
      </p:sp>
      <p:sp>
        <p:nvSpPr>
          <p:cNvPr id="7" name="TextBox 6"/>
          <p:cNvSpPr txBox="1"/>
          <p:nvPr/>
        </p:nvSpPr>
        <p:spPr>
          <a:xfrm>
            <a:off x="5715008" y="3357562"/>
            <a:ext cx="3286148" cy="2031325"/>
          </a:xfrm>
          <a:prstGeom prst="rect">
            <a:avLst/>
          </a:prstGeom>
          <a:noFill/>
        </p:spPr>
        <p:txBody>
          <a:bodyPr wrap="square" rtlCol="0">
            <a:spAutoFit/>
          </a:bodyPr>
          <a:lstStyle/>
          <a:p>
            <a:r>
              <a:rPr lang="sr-Cyrl-BA" dirty="0" smtClean="0">
                <a:solidFill>
                  <a:srgbClr val="FFFF00"/>
                </a:solidFill>
              </a:rPr>
              <a:t>Занимљива музичка решења: </a:t>
            </a:r>
            <a:r>
              <a:rPr lang="sr-Cyrl-BA" dirty="0" smtClean="0"/>
              <a:t>Нова цура у разреду</a:t>
            </a:r>
            <a:r>
              <a:rPr lang="sr-Cyrl-BA" i="1" dirty="0" smtClean="0"/>
              <a:t>– Бриљантин, </a:t>
            </a:r>
            <a:r>
              <a:rPr lang="sr-Cyrl-BA" dirty="0" smtClean="0"/>
              <a:t>Растков план </a:t>
            </a:r>
            <a:r>
              <a:rPr lang="sr-Cyrl-BA" i="1" dirty="0" smtClean="0"/>
              <a:t>– Немогућа мисија, </a:t>
            </a:r>
            <a:r>
              <a:rPr lang="sr-Cyrl-BA" dirty="0" smtClean="0"/>
              <a:t>Шпијунирање противничког табора </a:t>
            </a:r>
            <a:r>
              <a:rPr lang="sr-Cyrl-BA" i="1" dirty="0" smtClean="0"/>
              <a:t>– Бонд 007, </a:t>
            </a:r>
            <a:r>
              <a:rPr lang="sr-Cyrl-BA" dirty="0" smtClean="0"/>
              <a:t>реализација пројекта </a:t>
            </a:r>
            <a:r>
              <a:rPr lang="sr-Cyrl-BA" i="1" dirty="0" smtClean="0"/>
              <a:t>– Одисеја  ...</a:t>
            </a:r>
            <a:endParaRPr 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428604"/>
            <a:ext cx="8001056" cy="6370975"/>
          </a:xfrm>
          <a:prstGeom prst="rect">
            <a:avLst/>
          </a:prstGeom>
          <a:noFill/>
        </p:spPr>
        <p:txBody>
          <a:bodyPr wrap="square" rtlCol="0">
            <a:spAutoFit/>
          </a:bodyPr>
          <a:lstStyle/>
          <a:p>
            <a:r>
              <a:rPr lang="sr-Cyrl-CS" sz="2400" dirty="0" smtClean="0">
                <a:solidFill>
                  <a:srgbClr val="FFFF00"/>
                </a:solidFill>
              </a:rPr>
              <a:t>Драма</a:t>
            </a:r>
            <a:r>
              <a:rPr lang="vi-VN" sz="2400" dirty="0" smtClean="0">
                <a:solidFill>
                  <a:srgbClr val="FFFF00"/>
                </a:solidFill>
              </a:rPr>
              <a:t> </a:t>
            </a:r>
            <a:r>
              <a:rPr lang="sr-Cyrl-CS" sz="2400" dirty="0" smtClean="0">
                <a:solidFill>
                  <a:srgbClr val="FFFF00"/>
                </a:solidFill>
              </a:rPr>
              <a:t>као</a:t>
            </a:r>
            <a:r>
              <a:rPr lang="vi-VN" sz="2400" dirty="0" smtClean="0">
                <a:solidFill>
                  <a:srgbClr val="FFFF00"/>
                </a:solidFill>
              </a:rPr>
              <a:t> </a:t>
            </a:r>
            <a:r>
              <a:rPr lang="sr-Cyrl-CS" sz="2400" dirty="0" smtClean="0">
                <a:solidFill>
                  <a:srgbClr val="FFFF00"/>
                </a:solidFill>
              </a:rPr>
              <a:t>наставни</a:t>
            </a:r>
            <a:r>
              <a:rPr lang="vi-VN" sz="2400" dirty="0" smtClean="0">
                <a:solidFill>
                  <a:srgbClr val="FFFF00"/>
                </a:solidFill>
              </a:rPr>
              <a:t> </a:t>
            </a:r>
            <a:r>
              <a:rPr lang="sr-Cyrl-CS" sz="2400" dirty="0" smtClean="0">
                <a:solidFill>
                  <a:srgbClr val="FFFF00"/>
                </a:solidFill>
              </a:rPr>
              <a:t>метод</a:t>
            </a:r>
            <a:r>
              <a:rPr lang="vi-VN" sz="2400" dirty="0" smtClean="0">
                <a:solidFill>
                  <a:srgbClr val="FFFF00"/>
                </a:solidFill>
              </a:rPr>
              <a:t> </a:t>
            </a:r>
            <a:r>
              <a:rPr lang="sr-Cyrl-CS" sz="2400" dirty="0" smtClean="0">
                <a:solidFill>
                  <a:srgbClr val="FFFF00"/>
                </a:solidFill>
              </a:rPr>
              <a:t>реализације</a:t>
            </a:r>
            <a:r>
              <a:rPr lang="vi-VN" sz="2400" dirty="0" smtClean="0">
                <a:solidFill>
                  <a:srgbClr val="FFFF00"/>
                </a:solidFill>
              </a:rPr>
              <a:t> </a:t>
            </a:r>
            <a:r>
              <a:rPr lang="sr-Cyrl-CS" sz="2400" dirty="0" smtClean="0">
                <a:solidFill>
                  <a:srgbClr val="FFFF00"/>
                </a:solidFill>
              </a:rPr>
              <a:t>наставних</a:t>
            </a:r>
            <a:r>
              <a:rPr lang="vi-VN" sz="2400" dirty="0" smtClean="0">
                <a:solidFill>
                  <a:srgbClr val="FFFF00"/>
                </a:solidFill>
              </a:rPr>
              <a:t> </a:t>
            </a:r>
            <a:r>
              <a:rPr lang="sr-Cyrl-CS" sz="2400" dirty="0" smtClean="0">
                <a:solidFill>
                  <a:srgbClr val="FFFF00"/>
                </a:solidFill>
              </a:rPr>
              <a:t>садржаја</a:t>
            </a:r>
            <a:endParaRPr lang="vi-VN" sz="2400" dirty="0" smtClean="0">
              <a:solidFill>
                <a:srgbClr val="FFFF00"/>
              </a:solidFill>
            </a:endParaRPr>
          </a:p>
          <a:p>
            <a:endParaRPr lang="vi-VN" sz="2400" dirty="0" smtClean="0"/>
          </a:p>
          <a:p>
            <a:r>
              <a:rPr lang="sr-Cyrl-CS" sz="2400" dirty="0" smtClean="0"/>
              <a:t>Представљање</a:t>
            </a:r>
            <a:r>
              <a:rPr lang="vi-VN" sz="2400" dirty="0" smtClean="0"/>
              <a:t>  </a:t>
            </a:r>
            <a:r>
              <a:rPr lang="sr-Cyrl-CS" sz="2400" dirty="0" smtClean="0"/>
              <a:t>наставних</a:t>
            </a:r>
            <a:r>
              <a:rPr lang="vi-VN" sz="2400" dirty="0" smtClean="0"/>
              <a:t> </a:t>
            </a:r>
            <a:r>
              <a:rPr lang="sr-Cyrl-CS" sz="2400" dirty="0" smtClean="0"/>
              <a:t>садржаја</a:t>
            </a:r>
            <a:r>
              <a:rPr lang="vi-VN" sz="2400" dirty="0" smtClean="0"/>
              <a:t> </a:t>
            </a:r>
            <a:r>
              <a:rPr lang="sr-Cyrl-CS" sz="2400" dirty="0" smtClean="0"/>
              <a:t>драмским</a:t>
            </a:r>
            <a:r>
              <a:rPr lang="vi-VN" sz="2400" dirty="0" smtClean="0"/>
              <a:t> </a:t>
            </a:r>
            <a:r>
              <a:rPr lang="sr-Cyrl-CS" sz="2400" dirty="0" smtClean="0"/>
              <a:t>изразом</a:t>
            </a:r>
            <a:r>
              <a:rPr lang="vi-VN" sz="2400" dirty="0" smtClean="0"/>
              <a:t> </a:t>
            </a:r>
            <a:r>
              <a:rPr lang="sr-Cyrl-CS" sz="2400" dirty="0" smtClean="0"/>
              <a:t>подстиче</a:t>
            </a:r>
            <a:r>
              <a:rPr lang="vi-VN" sz="2400" dirty="0" smtClean="0"/>
              <a:t> </a:t>
            </a:r>
            <a:r>
              <a:rPr lang="sr-Cyrl-CS" sz="2400" dirty="0" smtClean="0"/>
              <a:t>ученике</a:t>
            </a:r>
            <a:r>
              <a:rPr lang="vi-VN" sz="2400" dirty="0" smtClean="0"/>
              <a:t> </a:t>
            </a:r>
            <a:r>
              <a:rPr lang="sr-Cyrl-CS" sz="2400" dirty="0" smtClean="0"/>
              <a:t>на</a:t>
            </a:r>
            <a:r>
              <a:rPr lang="vi-VN" sz="2400" dirty="0" smtClean="0"/>
              <a:t> </a:t>
            </a:r>
            <a:r>
              <a:rPr lang="sr-Cyrl-CS" sz="2400" dirty="0" smtClean="0"/>
              <a:t>креативност</a:t>
            </a:r>
            <a:r>
              <a:rPr lang="vi-VN" sz="2400" dirty="0" smtClean="0"/>
              <a:t>, </a:t>
            </a:r>
            <a:r>
              <a:rPr lang="sr-Cyrl-CS" sz="2400" dirty="0" smtClean="0"/>
              <a:t>стваралаштво</a:t>
            </a:r>
            <a:r>
              <a:rPr lang="vi-VN" sz="2400" dirty="0" smtClean="0"/>
              <a:t> </a:t>
            </a:r>
            <a:r>
              <a:rPr lang="sr-Cyrl-CS" sz="2400" dirty="0" smtClean="0"/>
              <a:t>и</a:t>
            </a:r>
            <a:r>
              <a:rPr lang="vi-VN" sz="2400" dirty="0" smtClean="0"/>
              <a:t> </a:t>
            </a:r>
            <a:r>
              <a:rPr lang="sr-Cyrl-CS" sz="2400" dirty="0" smtClean="0"/>
              <a:t>исказивање</a:t>
            </a:r>
            <a:r>
              <a:rPr lang="vi-VN" sz="2400" dirty="0" smtClean="0"/>
              <a:t> </a:t>
            </a:r>
            <a:r>
              <a:rPr lang="sr-Cyrl-CS" sz="2400" dirty="0" smtClean="0"/>
              <a:t>свих</a:t>
            </a:r>
            <a:r>
              <a:rPr lang="vi-VN" sz="2400" dirty="0" smtClean="0"/>
              <a:t> </a:t>
            </a:r>
            <a:r>
              <a:rPr lang="sr-Cyrl-CS" sz="2400" dirty="0" smtClean="0"/>
              <a:t>својих</a:t>
            </a:r>
            <a:r>
              <a:rPr lang="vi-VN" sz="2400" dirty="0" smtClean="0"/>
              <a:t> </a:t>
            </a:r>
            <a:r>
              <a:rPr lang="sr-Cyrl-CS" sz="2400" dirty="0" smtClean="0"/>
              <a:t>склоности</a:t>
            </a:r>
            <a:r>
              <a:rPr lang="vi-VN" sz="2400" dirty="0" smtClean="0"/>
              <a:t> </a:t>
            </a:r>
            <a:r>
              <a:rPr lang="sr-Cyrl-CS" sz="2400" dirty="0" smtClean="0"/>
              <a:t>и</a:t>
            </a:r>
            <a:r>
              <a:rPr lang="vi-VN" sz="2400" dirty="0" smtClean="0"/>
              <a:t> </a:t>
            </a:r>
            <a:r>
              <a:rPr lang="sr-Cyrl-CS" sz="2400" dirty="0" smtClean="0"/>
              <a:t>особености</a:t>
            </a:r>
            <a:r>
              <a:rPr lang="vi-VN" sz="2400" dirty="0" smtClean="0"/>
              <a:t>. </a:t>
            </a:r>
            <a:r>
              <a:rPr lang="sr-Cyrl-CS" sz="2400" dirty="0" smtClean="0"/>
              <a:t>Глумом</a:t>
            </a:r>
            <a:r>
              <a:rPr lang="vi-VN" sz="2400" dirty="0" smtClean="0"/>
              <a:t> </a:t>
            </a:r>
            <a:r>
              <a:rPr lang="sr-Cyrl-CS" sz="2400" dirty="0" smtClean="0"/>
              <a:t>у</a:t>
            </a:r>
            <a:r>
              <a:rPr lang="vi-VN" sz="2400" dirty="0" smtClean="0"/>
              <a:t> </a:t>
            </a:r>
            <a:r>
              <a:rPr lang="sr-Cyrl-CS" sz="2400" dirty="0" smtClean="0"/>
              <a:t>настави</a:t>
            </a:r>
            <a:r>
              <a:rPr lang="vi-VN" sz="2400" dirty="0" smtClean="0"/>
              <a:t> </a:t>
            </a:r>
            <a:r>
              <a:rPr lang="sr-Cyrl-CS" sz="2400" dirty="0" smtClean="0"/>
              <a:t>подстичемо</a:t>
            </a:r>
            <a:r>
              <a:rPr lang="vi-VN" sz="2400" dirty="0" smtClean="0"/>
              <a:t> </a:t>
            </a:r>
            <a:r>
              <a:rPr lang="sr-Cyrl-CS" sz="2400" dirty="0" smtClean="0"/>
              <a:t>активност</a:t>
            </a:r>
            <a:r>
              <a:rPr lang="vi-VN" sz="2400" dirty="0" smtClean="0"/>
              <a:t> </a:t>
            </a:r>
            <a:r>
              <a:rPr lang="sr-Cyrl-CS" sz="2400" dirty="0" smtClean="0"/>
              <a:t>деце</a:t>
            </a:r>
            <a:r>
              <a:rPr lang="vi-VN" sz="2400" dirty="0" smtClean="0"/>
              <a:t>, </a:t>
            </a:r>
            <a:r>
              <a:rPr lang="sr-Cyrl-CS" sz="2400" dirty="0" smtClean="0"/>
              <a:t>њихову</a:t>
            </a:r>
            <a:r>
              <a:rPr lang="vi-VN" sz="2400" dirty="0" smtClean="0"/>
              <a:t> </a:t>
            </a:r>
            <a:r>
              <a:rPr lang="sr-Cyrl-CS" sz="2400" dirty="0" smtClean="0"/>
              <a:t>знатижељу</a:t>
            </a:r>
            <a:r>
              <a:rPr lang="vi-VN" sz="2400" dirty="0" smtClean="0"/>
              <a:t>, </a:t>
            </a:r>
            <a:r>
              <a:rPr lang="sr-Cyrl-CS" sz="2400" dirty="0" smtClean="0"/>
              <a:t>машту</a:t>
            </a:r>
            <a:r>
              <a:rPr lang="vi-VN" sz="2400" dirty="0" smtClean="0"/>
              <a:t> </a:t>
            </a:r>
            <a:r>
              <a:rPr lang="sr-Cyrl-CS" sz="2400" dirty="0" smtClean="0"/>
              <a:t>и</a:t>
            </a:r>
            <a:r>
              <a:rPr lang="vi-VN" sz="2400" dirty="0" smtClean="0"/>
              <a:t> </a:t>
            </a:r>
            <a:r>
              <a:rPr lang="sr-Cyrl-CS" sz="2400" dirty="0" smtClean="0"/>
              <a:t>оригиналност</a:t>
            </a:r>
            <a:r>
              <a:rPr lang="vi-VN" sz="2400" dirty="0" smtClean="0"/>
              <a:t> </a:t>
            </a:r>
            <a:r>
              <a:rPr lang="sr-Cyrl-CS" sz="2400" dirty="0" smtClean="0"/>
              <a:t>у</a:t>
            </a:r>
            <a:r>
              <a:rPr lang="vi-VN" sz="2400" dirty="0" smtClean="0"/>
              <a:t> </a:t>
            </a:r>
            <a:r>
              <a:rPr lang="sr-Cyrl-CS" sz="2400" dirty="0" smtClean="0"/>
              <a:t>решавању</a:t>
            </a:r>
            <a:r>
              <a:rPr lang="vi-VN" sz="2400" dirty="0" smtClean="0"/>
              <a:t> </a:t>
            </a:r>
            <a:r>
              <a:rPr lang="sr-Cyrl-CS" sz="2400" dirty="0" smtClean="0"/>
              <a:t>проблема</a:t>
            </a:r>
            <a:r>
              <a:rPr lang="vi-VN" sz="2400" dirty="0" smtClean="0"/>
              <a:t>. </a:t>
            </a:r>
            <a:r>
              <a:rPr lang="sr-Cyrl-CS" sz="2400" dirty="0" smtClean="0"/>
              <a:t>На</a:t>
            </a:r>
            <a:r>
              <a:rPr lang="vi-VN" sz="2400" dirty="0" smtClean="0"/>
              <a:t> </a:t>
            </a:r>
            <a:r>
              <a:rPr lang="sr-Cyrl-CS" sz="2400" dirty="0" smtClean="0"/>
              <a:t>овај</a:t>
            </a:r>
            <a:r>
              <a:rPr lang="vi-VN" sz="2400" dirty="0" smtClean="0"/>
              <a:t> </a:t>
            </a:r>
            <a:r>
              <a:rPr lang="sr-Cyrl-CS" sz="2400" dirty="0" smtClean="0"/>
              <a:t>начин</a:t>
            </a:r>
            <a:r>
              <a:rPr lang="vi-VN" sz="2400" dirty="0" smtClean="0"/>
              <a:t> </a:t>
            </a:r>
            <a:r>
              <a:rPr lang="sr-Cyrl-CS" sz="2400" dirty="0" smtClean="0"/>
              <a:t>деца</a:t>
            </a:r>
            <a:r>
              <a:rPr lang="vi-VN" sz="2400" dirty="0" smtClean="0"/>
              <a:t> </a:t>
            </a:r>
            <a:r>
              <a:rPr lang="sr-Cyrl-CS" sz="2400" dirty="0" smtClean="0"/>
              <a:t>у</a:t>
            </a:r>
            <a:r>
              <a:rPr lang="vi-VN" sz="2400" dirty="0" smtClean="0"/>
              <a:t> </a:t>
            </a:r>
            <a:r>
              <a:rPr lang="sr-Cyrl-CS" sz="2400" dirty="0" smtClean="0"/>
              <a:t>непосредном</a:t>
            </a:r>
            <a:r>
              <a:rPr lang="vi-VN" sz="2400" dirty="0" smtClean="0"/>
              <a:t> </a:t>
            </a:r>
            <a:r>
              <a:rPr lang="sr-Cyrl-CS" sz="2400" dirty="0" smtClean="0"/>
              <a:t>доживљавању</a:t>
            </a:r>
            <a:r>
              <a:rPr lang="vi-VN" sz="2400" dirty="0" smtClean="0"/>
              <a:t> </a:t>
            </a:r>
            <a:r>
              <a:rPr lang="sr-Cyrl-CS" sz="2400" dirty="0" smtClean="0"/>
              <a:t>разних</a:t>
            </a:r>
            <a:r>
              <a:rPr lang="vi-VN" sz="2400" dirty="0" smtClean="0"/>
              <a:t> </a:t>
            </a:r>
            <a:r>
              <a:rPr lang="sr-Cyrl-CS" sz="2400" dirty="0" smtClean="0"/>
              <a:t>ситуација</a:t>
            </a:r>
            <a:r>
              <a:rPr lang="vi-VN" sz="2400" dirty="0" smtClean="0"/>
              <a:t> </a:t>
            </a:r>
            <a:r>
              <a:rPr lang="sr-Cyrl-CS" sz="2400" dirty="0" smtClean="0"/>
              <a:t>и</a:t>
            </a:r>
            <a:r>
              <a:rPr lang="vi-VN" sz="2400" dirty="0" smtClean="0"/>
              <a:t> </a:t>
            </a:r>
            <a:r>
              <a:rPr lang="sr-Cyrl-CS" sz="2400" dirty="0" smtClean="0"/>
              <a:t>кроз</a:t>
            </a:r>
            <a:r>
              <a:rPr lang="vi-VN" sz="2400" dirty="0" smtClean="0"/>
              <a:t> </a:t>
            </a:r>
            <a:r>
              <a:rPr lang="sr-Cyrl-CS" sz="2400" dirty="0" smtClean="0"/>
              <a:t>могућност</a:t>
            </a:r>
            <a:r>
              <a:rPr lang="vi-VN" sz="2400" dirty="0" smtClean="0"/>
              <a:t> </a:t>
            </a:r>
            <a:r>
              <a:rPr lang="sr-Cyrl-CS" sz="2400" dirty="0" smtClean="0"/>
              <a:t>трансформације</a:t>
            </a:r>
            <a:r>
              <a:rPr lang="vi-VN" sz="2400" dirty="0" smtClean="0"/>
              <a:t> </a:t>
            </a:r>
            <a:r>
              <a:rPr lang="sr-Cyrl-CS" sz="2400" dirty="0" smtClean="0"/>
              <a:t>ликова</a:t>
            </a:r>
            <a:r>
              <a:rPr lang="vi-VN" sz="2400" dirty="0" smtClean="0"/>
              <a:t> </a:t>
            </a:r>
            <a:r>
              <a:rPr lang="sr-Cyrl-CS" sz="2400" dirty="0" smtClean="0"/>
              <a:t>испољавају</a:t>
            </a:r>
            <a:r>
              <a:rPr lang="vi-VN" sz="2400" dirty="0" smtClean="0"/>
              <a:t> </a:t>
            </a:r>
            <a:r>
              <a:rPr lang="sr-Cyrl-CS" sz="2400" dirty="0" smtClean="0"/>
              <a:t>све</a:t>
            </a:r>
            <a:r>
              <a:rPr lang="vi-VN" sz="2400" dirty="0" smtClean="0"/>
              <a:t> </a:t>
            </a:r>
            <a:r>
              <a:rPr lang="sr-Cyrl-CS" sz="2400" dirty="0" smtClean="0"/>
              <a:t>своје</a:t>
            </a:r>
            <a:r>
              <a:rPr lang="vi-VN" sz="2400" dirty="0" smtClean="0"/>
              <a:t> </a:t>
            </a:r>
            <a:r>
              <a:rPr lang="sr-Cyrl-CS" sz="2400" dirty="0" smtClean="0"/>
              <a:t>креативне</a:t>
            </a:r>
            <a:r>
              <a:rPr lang="vi-VN" sz="2400" dirty="0" smtClean="0"/>
              <a:t> </a:t>
            </a:r>
            <a:r>
              <a:rPr lang="sr-Cyrl-CS" sz="2400" dirty="0" smtClean="0"/>
              <a:t>потенцијале</a:t>
            </a:r>
            <a:r>
              <a:rPr lang="vi-VN" sz="2400" dirty="0" smtClean="0"/>
              <a:t>.</a:t>
            </a:r>
          </a:p>
          <a:p>
            <a:endParaRPr lang="vi-VN" sz="2400" dirty="0" smtClean="0"/>
          </a:p>
          <a:p>
            <a:r>
              <a:rPr lang="sr-Cyrl-CS" sz="2400" dirty="0" smtClean="0"/>
              <a:t>Драмски</a:t>
            </a:r>
            <a:r>
              <a:rPr lang="vi-VN" sz="2400" dirty="0" smtClean="0"/>
              <a:t> </a:t>
            </a:r>
            <a:r>
              <a:rPr lang="sr-Cyrl-CS" sz="2400" dirty="0" smtClean="0"/>
              <a:t>израз</a:t>
            </a:r>
            <a:r>
              <a:rPr lang="vi-VN" sz="2400" dirty="0" smtClean="0"/>
              <a:t> </a:t>
            </a:r>
            <a:r>
              <a:rPr lang="sr-Cyrl-CS" sz="2400" dirty="0" smtClean="0"/>
              <a:t>у</a:t>
            </a:r>
            <a:r>
              <a:rPr lang="vi-VN" sz="2400" dirty="0" smtClean="0"/>
              <a:t> </a:t>
            </a:r>
            <a:r>
              <a:rPr lang="sr-Cyrl-CS" sz="2400" dirty="0" smtClean="0"/>
              <a:t>настави</a:t>
            </a:r>
            <a:r>
              <a:rPr lang="vi-VN" sz="2400" dirty="0" smtClean="0"/>
              <a:t> </a:t>
            </a:r>
            <a:r>
              <a:rPr lang="sr-Cyrl-CS" sz="2400" dirty="0" smtClean="0"/>
              <a:t>као</a:t>
            </a:r>
            <a:r>
              <a:rPr lang="vi-VN" sz="2400" dirty="0" smtClean="0"/>
              <a:t> </a:t>
            </a:r>
            <a:r>
              <a:rPr lang="sr-Cyrl-CS" sz="2400" dirty="0" smtClean="0"/>
              <a:t>једна</a:t>
            </a:r>
            <a:r>
              <a:rPr lang="vi-VN" sz="2400" dirty="0" smtClean="0"/>
              <a:t> </a:t>
            </a:r>
            <a:r>
              <a:rPr lang="sr-Cyrl-CS" sz="2400" dirty="0" smtClean="0"/>
              <a:t>од</a:t>
            </a:r>
            <a:r>
              <a:rPr lang="vi-VN" sz="2400" dirty="0" smtClean="0"/>
              <a:t> </a:t>
            </a:r>
            <a:r>
              <a:rPr lang="sr-Cyrl-CS" sz="2400" dirty="0" smtClean="0"/>
              <a:t>васпитно</a:t>
            </a:r>
            <a:r>
              <a:rPr lang="vi-VN" sz="2400" dirty="0" smtClean="0"/>
              <a:t> </a:t>
            </a:r>
            <a:r>
              <a:rPr lang="sr-Cyrl-CS" sz="2400" dirty="0" smtClean="0"/>
              <a:t>образовних</a:t>
            </a:r>
            <a:r>
              <a:rPr lang="vi-VN" sz="2400" dirty="0" smtClean="0"/>
              <a:t> </a:t>
            </a:r>
            <a:r>
              <a:rPr lang="sr-Cyrl-CS" sz="2400" dirty="0" smtClean="0"/>
              <a:t>метода</a:t>
            </a:r>
            <a:r>
              <a:rPr lang="vi-VN" sz="2400" dirty="0" smtClean="0"/>
              <a:t> </a:t>
            </a:r>
            <a:r>
              <a:rPr lang="sr-Cyrl-CS" sz="2400" dirty="0" smtClean="0"/>
              <a:t>учења</a:t>
            </a:r>
            <a:r>
              <a:rPr lang="vi-VN" sz="2400" dirty="0" smtClean="0"/>
              <a:t> </a:t>
            </a:r>
            <a:r>
              <a:rPr lang="sr-Cyrl-CS" sz="2400" dirty="0" smtClean="0"/>
              <a:t>представља</a:t>
            </a:r>
            <a:r>
              <a:rPr lang="vi-VN" sz="2400" dirty="0" smtClean="0"/>
              <a:t> </a:t>
            </a:r>
            <a:r>
              <a:rPr lang="sr-Cyrl-CS" sz="2400" dirty="0" smtClean="0"/>
              <a:t>интегрисани </a:t>
            </a:r>
            <a:r>
              <a:rPr lang="vi-VN" sz="2400" dirty="0" smtClean="0"/>
              <a:t> </a:t>
            </a:r>
            <a:r>
              <a:rPr lang="sr-Cyrl-CS" sz="2400" dirty="0" smtClean="0"/>
              <a:t>облик</a:t>
            </a:r>
            <a:r>
              <a:rPr lang="vi-VN" sz="2400" dirty="0" smtClean="0"/>
              <a:t> </a:t>
            </a:r>
            <a:r>
              <a:rPr lang="sr-Cyrl-CS" sz="2400" dirty="0" smtClean="0"/>
              <a:t>учења</a:t>
            </a:r>
            <a:r>
              <a:rPr lang="vi-VN" sz="2400" dirty="0" smtClean="0"/>
              <a:t> </a:t>
            </a:r>
            <a:r>
              <a:rPr lang="sr-Cyrl-CS" sz="2400" dirty="0" smtClean="0"/>
              <a:t>којим</a:t>
            </a:r>
            <a:r>
              <a:rPr lang="vi-VN" sz="2400" dirty="0" smtClean="0"/>
              <a:t> </a:t>
            </a:r>
            <a:r>
              <a:rPr lang="sr-Cyrl-CS" sz="2400" dirty="0" smtClean="0"/>
              <a:t>се</a:t>
            </a:r>
            <a:r>
              <a:rPr lang="vi-VN" sz="2400" dirty="0" smtClean="0"/>
              <a:t> </a:t>
            </a:r>
            <a:r>
              <a:rPr lang="sr-Cyrl-CS" sz="2400" dirty="0" smtClean="0"/>
              <a:t>постиже</a:t>
            </a:r>
            <a:r>
              <a:rPr lang="vi-VN" sz="2400" dirty="0" smtClean="0"/>
              <a:t> </a:t>
            </a:r>
            <a:r>
              <a:rPr lang="sr-Cyrl-CS" sz="2400" dirty="0" smtClean="0"/>
              <a:t>трајније</a:t>
            </a:r>
            <a:r>
              <a:rPr lang="vi-VN" sz="2400" dirty="0" smtClean="0"/>
              <a:t> </a:t>
            </a:r>
            <a:r>
              <a:rPr lang="sr-Cyrl-CS" sz="2400" dirty="0" smtClean="0"/>
              <a:t>усвајање</a:t>
            </a:r>
            <a:r>
              <a:rPr lang="vi-VN" sz="2400" dirty="0" smtClean="0"/>
              <a:t> </a:t>
            </a:r>
            <a:r>
              <a:rPr lang="sr-Cyrl-CS" sz="2400" dirty="0" smtClean="0"/>
              <a:t>наставних</a:t>
            </a:r>
            <a:r>
              <a:rPr lang="vi-VN" sz="2400" dirty="0" smtClean="0"/>
              <a:t> </a:t>
            </a:r>
            <a:r>
              <a:rPr lang="sr-Cyrl-CS" sz="2400" dirty="0" smtClean="0"/>
              <a:t>садржаја</a:t>
            </a:r>
            <a:r>
              <a:rPr lang="vi-VN" sz="2400" dirty="0" smtClean="0"/>
              <a:t> </a:t>
            </a:r>
            <a:r>
              <a:rPr lang="sr-Cyrl-CS" sz="2400" dirty="0" smtClean="0"/>
              <a:t>и</a:t>
            </a:r>
            <a:r>
              <a:rPr lang="vi-VN" sz="2400" dirty="0" smtClean="0"/>
              <a:t> </a:t>
            </a:r>
            <a:r>
              <a:rPr lang="sr-Cyrl-CS" sz="2400" dirty="0" smtClean="0"/>
              <a:t>побуђује</a:t>
            </a:r>
            <a:r>
              <a:rPr lang="vi-VN" sz="2400" dirty="0" smtClean="0"/>
              <a:t> </a:t>
            </a:r>
            <a:r>
              <a:rPr lang="sr-Cyrl-CS" sz="2400" dirty="0" smtClean="0"/>
              <a:t>потреба</a:t>
            </a:r>
            <a:r>
              <a:rPr lang="vi-VN" sz="2400" dirty="0" smtClean="0"/>
              <a:t> </a:t>
            </a:r>
            <a:r>
              <a:rPr lang="sr-Cyrl-CS" sz="2400" dirty="0" smtClean="0"/>
              <a:t>проширивања</a:t>
            </a:r>
            <a:r>
              <a:rPr lang="vi-VN" sz="2400" dirty="0" smtClean="0"/>
              <a:t> </a:t>
            </a:r>
            <a:r>
              <a:rPr lang="sr-Cyrl-CS" sz="2400" dirty="0" smtClean="0"/>
              <a:t>знања</a:t>
            </a:r>
            <a:r>
              <a:rPr lang="vi-VN" sz="2400" dirty="0" smtClean="0"/>
              <a:t> </a:t>
            </a:r>
            <a:r>
              <a:rPr lang="sr-Cyrl-CS" sz="2400" dirty="0" smtClean="0"/>
              <a:t>и</a:t>
            </a:r>
            <a:r>
              <a:rPr lang="vi-VN" sz="2400" dirty="0" smtClean="0"/>
              <a:t> </a:t>
            </a:r>
            <a:r>
              <a:rPr lang="sr-Cyrl-CS" sz="2400" dirty="0" smtClean="0"/>
              <a:t>ван</a:t>
            </a:r>
            <a:r>
              <a:rPr lang="vi-VN" sz="2400" dirty="0" smtClean="0"/>
              <a:t> </a:t>
            </a:r>
            <a:r>
              <a:rPr lang="sr-Cyrl-CS" sz="2400" dirty="0" smtClean="0"/>
              <a:t>оквирних</a:t>
            </a:r>
            <a:r>
              <a:rPr lang="vi-VN" sz="2400" dirty="0" smtClean="0"/>
              <a:t> </a:t>
            </a:r>
            <a:r>
              <a:rPr lang="sr-Cyrl-CS" sz="2400" dirty="0" smtClean="0"/>
              <a:t>граница</a:t>
            </a:r>
            <a:r>
              <a:rPr lang="vi-VN" sz="2400" dirty="0" smtClean="0"/>
              <a:t> </a:t>
            </a:r>
            <a:r>
              <a:rPr lang="sr-Cyrl-CS" sz="2400" dirty="0" smtClean="0"/>
              <a:t>постављених</a:t>
            </a:r>
            <a:r>
              <a:rPr lang="vi-VN" sz="2400" dirty="0" smtClean="0"/>
              <a:t> </a:t>
            </a:r>
            <a:r>
              <a:rPr lang="sr-Cyrl-CS" sz="2400" dirty="0" smtClean="0"/>
              <a:t>наставним</a:t>
            </a:r>
            <a:r>
              <a:rPr lang="vi-VN" sz="2400" dirty="0" smtClean="0"/>
              <a:t> </a:t>
            </a:r>
            <a:r>
              <a:rPr lang="sr-Cyrl-CS" sz="2400" dirty="0" smtClean="0"/>
              <a:t>планом</a:t>
            </a:r>
            <a:r>
              <a:rPr lang="vi-VN" sz="2400" dirty="0" smtClean="0"/>
              <a:t>, </a:t>
            </a:r>
            <a:r>
              <a:rPr lang="sr-Cyrl-CS" sz="2400" dirty="0" smtClean="0"/>
              <a:t>односно</a:t>
            </a:r>
            <a:r>
              <a:rPr lang="vi-VN" sz="2400" dirty="0" smtClean="0"/>
              <a:t> </a:t>
            </a:r>
            <a:r>
              <a:rPr lang="sr-Cyrl-CS" sz="2400" dirty="0" smtClean="0"/>
              <a:t>слободно</a:t>
            </a:r>
            <a:r>
              <a:rPr lang="vi-VN" sz="2400" dirty="0" smtClean="0"/>
              <a:t> </a:t>
            </a:r>
            <a:r>
              <a:rPr lang="sr-Cyrl-CS" sz="2400" dirty="0" smtClean="0"/>
              <a:t>кретање</a:t>
            </a:r>
            <a:r>
              <a:rPr lang="vi-VN" sz="2400" dirty="0" smtClean="0"/>
              <a:t> </a:t>
            </a:r>
            <a:r>
              <a:rPr lang="sr-Cyrl-CS" sz="2400" dirty="0" smtClean="0"/>
              <a:t>и</a:t>
            </a:r>
            <a:r>
              <a:rPr lang="vi-VN" sz="2400" dirty="0" smtClean="0"/>
              <a:t> </a:t>
            </a:r>
            <a:r>
              <a:rPr lang="sr-Cyrl-CS" sz="2400" dirty="0" smtClean="0"/>
              <a:t>истраживање</a:t>
            </a:r>
            <a:r>
              <a:rPr lang="vi-VN" sz="2400" dirty="0" smtClean="0"/>
              <a:t> </a:t>
            </a:r>
            <a:r>
              <a:rPr lang="sr-Cyrl-CS" sz="2400" dirty="0" smtClean="0"/>
              <a:t>светом</a:t>
            </a:r>
            <a:r>
              <a:rPr lang="vi-VN" sz="2400" dirty="0" smtClean="0"/>
              <a:t> </a:t>
            </a:r>
            <a:r>
              <a:rPr lang="sr-Cyrl-CS" sz="2400" dirty="0" smtClean="0"/>
              <a:t>науке</a:t>
            </a:r>
            <a:r>
              <a:rPr lang="vi-VN" sz="2400" dirty="0" smtClean="0"/>
              <a:t> </a:t>
            </a:r>
            <a:r>
              <a:rPr lang="sr-Cyrl-CS" sz="2400" dirty="0" smtClean="0"/>
              <a:t>и</a:t>
            </a:r>
            <a:r>
              <a:rPr lang="vi-VN" sz="2400" dirty="0" smtClean="0"/>
              <a:t> </a:t>
            </a:r>
            <a:r>
              <a:rPr lang="sr-Cyrl-CS" sz="2400" dirty="0" smtClean="0"/>
              <a:t>знања</a:t>
            </a:r>
            <a:r>
              <a:rPr lang="vi-VN" sz="2400" dirty="0" smtClean="0"/>
              <a:t>.</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py-cropped-st.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0"/>
            <a:ext cx="6643734" cy="954107"/>
          </a:xfrm>
          <a:prstGeom prst="rect">
            <a:avLst/>
          </a:prstGeom>
          <a:noFill/>
        </p:spPr>
        <p:txBody>
          <a:bodyPr wrap="square" rtlCol="0">
            <a:spAutoFit/>
          </a:bodyPr>
          <a:lstStyle/>
          <a:p>
            <a:pPr algn="ctr"/>
            <a:r>
              <a:rPr lang="sr-Cyrl-BA" sz="2800" dirty="0" smtClean="0">
                <a:solidFill>
                  <a:srgbClr val="FFFF00"/>
                </a:solidFill>
              </a:rPr>
              <a:t>Драмско изражавање као учење кроз практично искуство</a:t>
            </a:r>
            <a:endParaRPr lang="en-US" dirty="0">
              <a:solidFill>
                <a:srgbClr val="FFFF00"/>
              </a:solidFill>
            </a:endParaRPr>
          </a:p>
        </p:txBody>
      </p:sp>
      <p:sp>
        <p:nvSpPr>
          <p:cNvPr id="3" name="TextBox 2"/>
          <p:cNvSpPr txBox="1"/>
          <p:nvPr/>
        </p:nvSpPr>
        <p:spPr>
          <a:xfrm>
            <a:off x="0" y="948690"/>
            <a:ext cx="3357586" cy="5078313"/>
          </a:xfrm>
          <a:prstGeom prst="rect">
            <a:avLst/>
          </a:prstGeom>
          <a:noFill/>
        </p:spPr>
        <p:txBody>
          <a:bodyPr wrap="square" rtlCol="0">
            <a:spAutoFit/>
          </a:bodyPr>
          <a:lstStyle/>
          <a:p>
            <a:r>
              <a:rPr lang="sr-Cyrl-BA" dirty="0" smtClean="0"/>
              <a:t>Ученици воле импровизације и у стању су да их припреме од данас до сутра,а да оставе фантастичан утисак на цео разред и наставника.Веома су креативни, маштовити, практични и економични.Решења која нуде показују да су у потпуности разумели ликове и поенту  Утврђивање градива у току школске године, па и касније, у току припреме за завршни испит или враћање неким књижевним делима у средњој школи, потврђују да се ова књижевна дела трајније и квалитетније памте.</a:t>
            </a:r>
            <a:endParaRPr lang="en-US" dirty="0"/>
          </a:p>
        </p:txBody>
      </p:sp>
      <p:sp>
        <p:nvSpPr>
          <p:cNvPr id="4" name="TextBox 3"/>
          <p:cNvSpPr txBox="1"/>
          <p:nvPr/>
        </p:nvSpPr>
        <p:spPr>
          <a:xfrm>
            <a:off x="4643438" y="1643050"/>
            <a:ext cx="3786214" cy="369332"/>
          </a:xfrm>
          <a:prstGeom prst="rect">
            <a:avLst/>
          </a:prstGeom>
          <a:noFill/>
        </p:spPr>
        <p:txBody>
          <a:bodyPr wrap="square" rtlCol="0">
            <a:spAutoFit/>
          </a:bodyPr>
          <a:lstStyle/>
          <a:p>
            <a:endParaRPr lang="en-US" dirty="0"/>
          </a:p>
        </p:txBody>
      </p:sp>
      <p:sp>
        <p:nvSpPr>
          <p:cNvPr id="5" name="TextBox 4"/>
          <p:cNvSpPr txBox="1"/>
          <p:nvPr/>
        </p:nvSpPr>
        <p:spPr>
          <a:xfrm>
            <a:off x="3214678" y="1285860"/>
            <a:ext cx="2786082" cy="2585323"/>
          </a:xfrm>
          <a:prstGeom prst="rect">
            <a:avLst/>
          </a:prstGeom>
          <a:noFill/>
        </p:spPr>
        <p:txBody>
          <a:bodyPr wrap="square" rtlCol="0">
            <a:spAutoFit/>
          </a:bodyPr>
          <a:lstStyle/>
          <a:p>
            <a:r>
              <a:rPr lang="sr-Cyrl-BA" dirty="0" smtClean="0"/>
              <a:t>Драматизација је у ствари превођење епских и лирских текстова у драмску форму. Драматизацијом текстова, за школске  свечаности бави се наставник, а тек онда га поставља на сцену. </a:t>
            </a:r>
            <a:endParaRPr lang="en-US" dirty="0"/>
          </a:p>
        </p:txBody>
      </p:sp>
      <p:pic>
        <p:nvPicPr>
          <p:cNvPr id="6" name="Picture 5" descr="untitled.JPG"/>
          <p:cNvPicPr>
            <a:picLocks noChangeAspect="1"/>
          </p:cNvPicPr>
          <p:nvPr/>
        </p:nvPicPr>
        <p:blipFill>
          <a:blip r:embed="rId2"/>
          <a:srcRect l="20000" t="8333" r="7500" b="29167"/>
          <a:stretch>
            <a:fillRect/>
          </a:stretch>
        </p:blipFill>
        <p:spPr>
          <a:xfrm>
            <a:off x="3071802" y="4443888"/>
            <a:ext cx="3500462" cy="2414112"/>
          </a:xfrm>
          <a:prstGeom prst="rect">
            <a:avLst/>
          </a:prstGeom>
        </p:spPr>
      </p:pic>
      <p:pic>
        <p:nvPicPr>
          <p:cNvPr id="7" name="Picture 6" descr="DSC_1894.JPG"/>
          <p:cNvPicPr>
            <a:picLocks noChangeAspect="1"/>
          </p:cNvPicPr>
          <p:nvPr/>
        </p:nvPicPr>
        <p:blipFill>
          <a:blip r:embed="rId3" cstate="print"/>
          <a:srcRect l="17187" r="12500" b="11458"/>
          <a:stretch>
            <a:fillRect/>
          </a:stretch>
        </p:blipFill>
        <p:spPr>
          <a:xfrm>
            <a:off x="5929322" y="972354"/>
            <a:ext cx="3214678" cy="2901135"/>
          </a:xfrm>
          <a:prstGeom prst="rect">
            <a:avLst/>
          </a:prstGeom>
        </p:spPr>
      </p:pic>
      <p:pic>
        <p:nvPicPr>
          <p:cNvPr id="8" name="Picture 7" descr="DSC_1895.JPG"/>
          <p:cNvPicPr>
            <a:picLocks noChangeAspect="1"/>
          </p:cNvPicPr>
          <p:nvPr/>
        </p:nvPicPr>
        <p:blipFill>
          <a:blip r:embed="rId4" cstate="print"/>
          <a:srcRect l="2343" b="14583"/>
          <a:stretch>
            <a:fillRect/>
          </a:stretch>
        </p:blipFill>
        <p:spPr>
          <a:xfrm>
            <a:off x="6072198" y="4842899"/>
            <a:ext cx="3071802" cy="2015101"/>
          </a:xfrm>
          <a:prstGeom prst="rect">
            <a:avLst/>
          </a:prstGeom>
        </p:spPr>
      </p:pic>
      <p:sp>
        <p:nvSpPr>
          <p:cNvPr id="9" name="TextBox 8"/>
          <p:cNvSpPr txBox="1"/>
          <p:nvPr/>
        </p:nvSpPr>
        <p:spPr>
          <a:xfrm>
            <a:off x="8072462" y="6429396"/>
            <a:ext cx="714380" cy="253916"/>
          </a:xfrm>
          <a:prstGeom prst="rect">
            <a:avLst/>
          </a:prstGeom>
          <a:noFill/>
        </p:spPr>
        <p:txBody>
          <a:bodyPr wrap="square" rtlCol="0">
            <a:spAutoFit/>
          </a:bodyPr>
          <a:lstStyle/>
          <a:p>
            <a:r>
              <a:rPr lang="sr-Cyrl-BA" sz="1050" dirty="0" smtClean="0">
                <a:solidFill>
                  <a:schemeClr val="bg1"/>
                </a:solidFill>
              </a:rPr>
              <a:t>свињац</a:t>
            </a:r>
            <a:endParaRPr lang="en-US" sz="1050" dirty="0">
              <a:solidFill>
                <a:schemeClr val="bg1"/>
              </a:solidFill>
            </a:endParaRPr>
          </a:p>
        </p:txBody>
      </p:sp>
      <p:sp>
        <p:nvSpPr>
          <p:cNvPr id="10" name="TextBox 9"/>
          <p:cNvSpPr txBox="1"/>
          <p:nvPr/>
        </p:nvSpPr>
        <p:spPr>
          <a:xfrm>
            <a:off x="5214942" y="3857628"/>
            <a:ext cx="3929058" cy="646331"/>
          </a:xfrm>
          <a:prstGeom prst="rect">
            <a:avLst/>
          </a:prstGeom>
          <a:noFill/>
        </p:spPr>
        <p:txBody>
          <a:bodyPr wrap="square" rtlCol="0">
            <a:spAutoFit/>
          </a:bodyPr>
          <a:lstStyle/>
          <a:p>
            <a:pPr algn="ctr"/>
            <a:r>
              <a:rPr lang="sr-Cyrl-CS" dirty="0" smtClean="0"/>
              <a:t>бајка</a:t>
            </a:r>
            <a:r>
              <a:rPr lang="vi-VN" dirty="0" smtClean="0"/>
              <a:t> </a:t>
            </a:r>
            <a:r>
              <a:rPr lang="sr-Cyrl-CS" dirty="0" smtClean="0"/>
              <a:t>Лазе</a:t>
            </a:r>
            <a:r>
              <a:rPr lang="vi-VN" dirty="0" smtClean="0"/>
              <a:t> </a:t>
            </a:r>
            <a:r>
              <a:rPr lang="sr-Cyrl-CS" dirty="0" smtClean="0"/>
              <a:t>Цврце</a:t>
            </a:r>
            <a:r>
              <a:rPr lang="vi-VN" dirty="0" smtClean="0"/>
              <a:t> </a:t>
            </a:r>
            <a:r>
              <a:rPr lang="sr-Cyrl-CS" dirty="0" smtClean="0"/>
              <a:t>о</a:t>
            </a:r>
            <a:r>
              <a:rPr lang="vi-VN" dirty="0" smtClean="0"/>
              <a:t> </a:t>
            </a:r>
            <a:r>
              <a:rPr lang="sr-Cyrl-CS" dirty="0" smtClean="0"/>
              <a:t>свађи</a:t>
            </a:r>
            <a:r>
              <a:rPr lang="vi-VN" dirty="0" smtClean="0"/>
              <a:t> </a:t>
            </a:r>
            <a:r>
              <a:rPr lang="sr-Cyrl-CS" dirty="0" smtClean="0"/>
              <a:t>лутака</a:t>
            </a:r>
          </a:p>
          <a:p>
            <a:pPr algn="ctr"/>
            <a:r>
              <a:rPr lang="sr-Latn-CS" dirty="0" smtClean="0"/>
              <a:t>( </a:t>
            </a:r>
            <a:r>
              <a:rPr lang="sr-Cyrl-BA" dirty="0" smtClean="0"/>
              <a:t>“Хајдуци”)</a:t>
            </a:r>
            <a:endParaRPr lang="en-US" dirty="0"/>
          </a:p>
        </p:txBody>
      </p:sp>
      <p:sp>
        <p:nvSpPr>
          <p:cNvPr id="11" name="TextBox 10"/>
          <p:cNvSpPr txBox="1"/>
          <p:nvPr/>
        </p:nvSpPr>
        <p:spPr>
          <a:xfrm>
            <a:off x="3714744" y="4643446"/>
            <a:ext cx="2286016" cy="369332"/>
          </a:xfrm>
          <a:prstGeom prst="rect">
            <a:avLst/>
          </a:prstGeom>
          <a:noFill/>
        </p:spPr>
        <p:txBody>
          <a:bodyPr wrap="square" rtlCol="0">
            <a:spAutoFit/>
          </a:bodyPr>
          <a:lstStyle/>
          <a:p>
            <a:pPr algn="ctr"/>
            <a:r>
              <a:rPr lang="sr-Cyrl-BA" dirty="0" smtClean="0"/>
              <a:t>Том Сојер</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215370" cy="4893647"/>
          </a:xfrm>
          <a:prstGeom prst="rect">
            <a:avLst/>
          </a:prstGeom>
        </p:spPr>
        <p:txBody>
          <a:bodyPr wrap="square">
            <a:spAutoFit/>
          </a:bodyPr>
          <a:lstStyle/>
          <a:p>
            <a:pPr algn="ctr"/>
            <a:r>
              <a:rPr lang="sr-Cyrl-CS" sz="2400" dirty="0" smtClean="0">
                <a:solidFill>
                  <a:srgbClr val="FFFF00"/>
                </a:solidFill>
              </a:rPr>
              <a:t>Предности</a:t>
            </a:r>
            <a:r>
              <a:rPr lang="vi-VN" sz="2400" dirty="0" smtClean="0">
                <a:solidFill>
                  <a:srgbClr val="FFFF00"/>
                </a:solidFill>
              </a:rPr>
              <a:t> </a:t>
            </a:r>
            <a:r>
              <a:rPr lang="sr-Cyrl-CS" sz="2400" dirty="0" smtClean="0">
                <a:solidFill>
                  <a:srgbClr val="FFFF00"/>
                </a:solidFill>
              </a:rPr>
              <a:t>увођења</a:t>
            </a:r>
            <a:r>
              <a:rPr lang="vi-VN" sz="2400" dirty="0" smtClean="0">
                <a:solidFill>
                  <a:srgbClr val="FFFF00"/>
                </a:solidFill>
              </a:rPr>
              <a:t> </a:t>
            </a:r>
            <a:r>
              <a:rPr lang="sr-Cyrl-CS" sz="2400" dirty="0" smtClean="0">
                <a:solidFill>
                  <a:srgbClr val="FFFF00"/>
                </a:solidFill>
              </a:rPr>
              <a:t>драмских</a:t>
            </a:r>
            <a:r>
              <a:rPr lang="vi-VN" sz="2400" dirty="0" smtClean="0">
                <a:solidFill>
                  <a:srgbClr val="FFFF00"/>
                </a:solidFill>
              </a:rPr>
              <a:t> </a:t>
            </a:r>
            <a:r>
              <a:rPr lang="sr-Cyrl-CS" sz="2400" dirty="0" smtClean="0">
                <a:solidFill>
                  <a:srgbClr val="FFFF00"/>
                </a:solidFill>
              </a:rPr>
              <a:t>елемената</a:t>
            </a:r>
            <a:r>
              <a:rPr lang="vi-VN" sz="2400" dirty="0" smtClean="0">
                <a:solidFill>
                  <a:srgbClr val="FFFF00"/>
                </a:solidFill>
              </a:rPr>
              <a:t> </a:t>
            </a:r>
            <a:r>
              <a:rPr lang="sr-Cyrl-CS" sz="2400" dirty="0" smtClean="0">
                <a:solidFill>
                  <a:srgbClr val="FFFF00"/>
                </a:solidFill>
              </a:rPr>
              <a:t>у</a:t>
            </a:r>
            <a:r>
              <a:rPr lang="vi-VN" sz="2400" dirty="0" smtClean="0">
                <a:solidFill>
                  <a:srgbClr val="FFFF00"/>
                </a:solidFill>
              </a:rPr>
              <a:t> </a:t>
            </a:r>
            <a:r>
              <a:rPr lang="sr-Cyrl-CS" sz="2400" dirty="0" smtClean="0">
                <a:solidFill>
                  <a:srgbClr val="FFFF00"/>
                </a:solidFill>
              </a:rPr>
              <a:t>наставни</a:t>
            </a:r>
            <a:r>
              <a:rPr lang="vi-VN" sz="2400" dirty="0" smtClean="0">
                <a:solidFill>
                  <a:srgbClr val="FFFF00"/>
                </a:solidFill>
              </a:rPr>
              <a:t> </a:t>
            </a:r>
            <a:r>
              <a:rPr lang="sr-Cyrl-CS" sz="2400" dirty="0" smtClean="0">
                <a:solidFill>
                  <a:srgbClr val="FFFF00"/>
                </a:solidFill>
              </a:rPr>
              <a:t>процес</a:t>
            </a:r>
            <a:endParaRPr lang="vi-VN" sz="2400" dirty="0" smtClean="0">
              <a:solidFill>
                <a:srgbClr val="FFFF00"/>
              </a:solidFill>
            </a:endParaRPr>
          </a:p>
          <a:p>
            <a:pPr algn="ctr"/>
            <a:endParaRPr lang="vi-VN" dirty="0" smtClean="0"/>
          </a:p>
          <a:p>
            <a:pPr algn="ctr"/>
            <a:r>
              <a:rPr lang="sr-Cyrl-CS" dirty="0" smtClean="0"/>
              <a:t>Изражавање</a:t>
            </a:r>
            <a:r>
              <a:rPr lang="vi-VN" dirty="0" smtClean="0"/>
              <a:t> </a:t>
            </a:r>
            <a:r>
              <a:rPr lang="sr-Cyrl-CS" dirty="0" smtClean="0"/>
              <a:t>својих</a:t>
            </a:r>
            <a:r>
              <a:rPr lang="vi-VN" dirty="0" smtClean="0"/>
              <a:t> </a:t>
            </a:r>
            <a:r>
              <a:rPr lang="sr-Cyrl-CS" dirty="0" smtClean="0"/>
              <a:t>осећа</a:t>
            </a:r>
            <a:r>
              <a:rPr lang="sr-Cyrl-BA" dirty="0" smtClean="0"/>
              <a:t>њ</a:t>
            </a:r>
            <a:r>
              <a:rPr lang="sr-Cyrl-CS" dirty="0" smtClean="0"/>
              <a:t>а</a:t>
            </a:r>
            <a:endParaRPr lang="vi-VN" dirty="0" smtClean="0"/>
          </a:p>
          <a:p>
            <a:pPr algn="ctr"/>
            <a:endParaRPr lang="vi-VN" dirty="0" smtClean="0"/>
          </a:p>
          <a:p>
            <a:pPr algn="ctr"/>
            <a:r>
              <a:rPr lang="sr-Cyrl-CS" dirty="0" smtClean="0"/>
              <a:t>Стицање</a:t>
            </a:r>
            <a:r>
              <a:rPr lang="vi-VN" dirty="0" smtClean="0"/>
              <a:t> </a:t>
            </a:r>
            <a:r>
              <a:rPr lang="sr-Cyrl-CS" dirty="0" smtClean="0"/>
              <a:t>сигурности</a:t>
            </a:r>
            <a:r>
              <a:rPr lang="vi-VN" dirty="0" smtClean="0"/>
              <a:t> </a:t>
            </a:r>
            <a:r>
              <a:rPr lang="sr-Cyrl-CS" dirty="0" smtClean="0"/>
              <a:t>и</a:t>
            </a:r>
            <a:r>
              <a:rPr lang="vi-VN" dirty="0" smtClean="0"/>
              <a:t> </a:t>
            </a:r>
            <a:r>
              <a:rPr lang="sr-Cyrl-CS" dirty="0" smtClean="0"/>
              <a:t>самопоуздања</a:t>
            </a:r>
            <a:endParaRPr lang="vi-VN" dirty="0" smtClean="0"/>
          </a:p>
          <a:p>
            <a:pPr algn="ctr"/>
            <a:endParaRPr lang="vi-VN" dirty="0" smtClean="0"/>
          </a:p>
          <a:p>
            <a:pPr algn="ctr"/>
            <a:r>
              <a:rPr lang="sr-Cyrl-CS" dirty="0" smtClean="0"/>
              <a:t>Изражавање</a:t>
            </a:r>
            <a:r>
              <a:rPr lang="vi-VN" dirty="0" smtClean="0"/>
              <a:t> </a:t>
            </a:r>
            <a:r>
              <a:rPr lang="sr-Cyrl-CS" dirty="0" smtClean="0"/>
              <a:t>мимиком</a:t>
            </a:r>
            <a:r>
              <a:rPr lang="vi-VN" dirty="0" smtClean="0"/>
              <a:t> </a:t>
            </a:r>
            <a:r>
              <a:rPr lang="sr-Cyrl-CS" dirty="0" smtClean="0"/>
              <a:t>и</a:t>
            </a:r>
            <a:r>
              <a:rPr lang="vi-VN" dirty="0" smtClean="0"/>
              <a:t> </a:t>
            </a:r>
            <a:r>
              <a:rPr lang="sr-Cyrl-CS" dirty="0" smtClean="0"/>
              <a:t>покретима</a:t>
            </a:r>
            <a:r>
              <a:rPr lang="vi-VN" dirty="0" smtClean="0"/>
              <a:t> </a:t>
            </a:r>
            <a:r>
              <a:rPr lang="sr-Cyrl-CS" dirty="0" smtClean="0"/>
              <a:t>тела</a:t>
            </a:r>
            <a:endParaRPr lang="vi-VN" dirty="0" smtClean="0"/>
          </a:p>
          <a:p>
            <a:pPr algn="ctr"/>
            <a:endParaRPr lang="vi-VN" dirty="0" smtClean="0"/>
          </a:p>
          <a:p>
            <a:pPr algn="ctr"/>
            <a:r>
              <a:rPr lang="sr-Cyrl-CS" dirty="0" smtClean="0"/>
              <a:t>Откривање</a:t>
            </a:r>
            <a:r>
              <a:rPr lang="vi-VN" dirty="0" smtClean="0"/>
              <a:t> </a:t>
            </a:r>
            <a:r>
              <a:rPr lang="sr-Cyrl-CS" dirty="0" smtClean="0"/>
              <a:t>одређених</a:t>
            </a:r>
            <a:r>
              <a:rPr lang="vi-VN" dirty="0" smtClean="0"/>
              <a:t> </a:t>
            </a:r>
            <a:r>
              <a:rPr lang="sr-Cyrl-CS" dirty="0" smtClean="0"/>
              <a:t>склоности</a:t>
            </a:r>
            <a:r>
              <a:rPr lang="vi-VN" dirty="0" smtClean="0"/>
              <a:t> </a:t>
            </a:r>
            <a:r>
              <a:rPr lang="sr-Cyrl-CS" dirty="0" smtClean="0"/>
              <a:t>и</a:t>
            </a:r>
            <a:r>
              <a:rPr lang="vi-VN" dirty="0" smtClean="0"/>
              <a:t> </a:t>
            </a:r>
            <a:r>
              <a:rPr lang="sr-Cyrl-CS" dirty="0" smtClean="0"/>
              <a:t>вештина</a:t>
            </a:r>
            <a:endParaRPr lang="vi-VN" dirty="0" smtClean="0"/>
          </a:p>
          <a:p>
            <a:pPr algn="ctr"/>
            <a:endParaRPr lang="vi-VN" dirty="0" smtClean="0"/>
          </a:p>
          <a:p>
            <a:pPr algn="ctr"/>
            <a:r>
              <a:rPr lang="sr-Cyrl-CS" dirty="0" smtClean="0"/>
              <a:t>Активно</a:t>
            </a:r>
            <a:r>
              <a:rPr lang="vi-VN" dirty="0" smtClean="0"/>
              <a:t> </a:t>
            </a:r>
            <a:r>
              <a:rPr lang="sr-Cyrl-CS" dirty="0" smtClean="0"/>
              <a:t>суделовање</a:t>
            </a:r>
            <a:r>
              <a:rPr lang="vi-VN" dirty="0" smtClean="0"/>
              <a:t> </a:t>
            </a:r>
            <a:r>
              <a:rPr lang="sr-Cyrl-CS" dirty="0" smtClean="0"/>
              <a:t>у</a:t>
            </a:r>
            <a:r>
              <a:rPr lang="vi-VN" dirty="0" smtClean="0"/>
              <a:t> </a:t>
            </a:r>
            <a:r>
              <a:rPr lang="sr-Cyrl-CS" dirty="0" smtClean="0"/>
              <a:t>наставном</a:t>
            </a:r>
            <a:r>
              <a:rPr lang="vi-VN" dirty="0" smtClean="0"/>
              <a:t> </a:t>
            </a:r>
            <a:r>
              <a:rPr lang="sr-Cyrl-CS" dirty="0" smtClean="0"/>
              <a:t>процесу</a:t>
            </a:r>
            <a:r>
              <a:rPr lang="vi-VN" dirty="0" smtClean="0"/>
              <a:t> </a:t>
            </a:r>
            <a:r>
              <a:rPr lang="sr-Cyrl-CS" dirty="0" smtClean="0"/>
              <a:t>и</a:t>
            </a:r>
            <a:r>
              <a:rPr lang="vi-VN" dirty="0" smtClean="0"/>
              <a:t> </a:t>
            </a:r>
            <a:r>
              <a:rPr lang="sr-Cyrl-CS" dirty="0" smtClean="0"/>
              <a:t>истраживање</a:t>
            </a:r>
            <a:r>
              <a:rPr lang="vi-VN" dirty="0" smtClean="0"/>
              <a:t> </a:t>
            </a:r>
            <a:r>
              <a:rPr lang="sr-Cyrl-CS" dirty="0" smtClean="0"/>
              <a:t>непознатих</a:t>
            </a:r>
            <a:r>
              <a:rPr lang="vi-VN" dirty="0" smtClean="0"/>
              <a:t> </a:t>
            </a:r>
            <a:r>
              <a:rPr lang="sr-Cyrl-CS" dirty="0" smtClean="0"/>
              <a:t>наставних</a:t>
            </a:r>
            <a:r>
              <a:rPr lang="vi-VN" dirty="0" smtClean="0"/>
              <a:t> </a:t>
            </a:r>
            <a:r>
              <a:rPr lang="sr-Cyrl-CS" dirty="0" smtClean="0"/>
              <a:t>садржаја</a:t>
            </a:r>
            <a:endParaRPr lang="vi-VN" dirty="0" smtClean="0"/>
          </a:p>
          <a:p>
            <a:pPr algn="ctr"/>
            <a:endParaRPr lang="vi-VN" dirty="0" smtClean="0"/>
          </a:p>
          <a:p>
            <a:pPr algn="ctr"/>
            <a:r>
              <a:rPr lang="sr-Cyrl-CS" dirty="0" smtClean="0"/>
              <a:t>Активан</a:t>
            </a:r>
            <a:r>
              <a:rPr lang="vi-VN" dirty="0" smtClean="0"/>
              <a:t> </a:t>
            </a:r>
            <a:r>
              <a:rPr lang="sr-Cyrl-CS" dirty="0" smtClean="0"/>
              <a:t>и</a:t>
            </a:r>
            <a:r>
              <a:rPr lang="vi-VN" dirty="0" smtClean="0"/>
              <a:t> </a:t>
            </a:r>
            <a:r>
              <a:rPr lang="sr-Cyrl-CS" dirty="0" smtClean="0"/>
              <a:t>стваралачки</a:t>
            </a:r>
            <a:r>
              <a:rPr lang="vi-VN" dirty="0" smtClean="0"/>
              <a:t> </a:t>
            </a:r>
            <a:r>
              <a:rPr lang="sr-Cyrl-CS" dirty="0" smtClean="0"/>
              <a:t>приступ</a:t>
            </a:r>
            <a:r>
              <a:rPr lang="vi-VN" dirty="0" smtClean="0"/>
              <a:t> </a:t>
            </a:r>
            <a:r>
              <a:rPr lang="sr-Cyrl-CS" dirty="0" smtClean="0"/>
              <a:t>решавању</a:t>
            </a:r>
            <a:r>
              <a:rPr lang="vi-VN" dirty="0" smtClean="0"/>
              <a:t> </a:t>
            </a:r>
            <a:r>
              <a:rPr lang="sr-Cyrl-CS" dirty="0" smtClean="0"/>
              <a:t>одређених</a:t>
            </a:r>
            <a:r>
              <a:rPr lang="vi-VN" dirty="0" smtClean="0"/>
              <a:t> </a:t>
            </a:r>
            <a:r>
              <a:rPr lang="sr-Cyrl-CS" dirty="0" smtClean="0"/>
              <a:t>проблема</a:t>
            </a:r>
            <a:endParaRPr lang="vi-VN" dirty="0" smtClean="0"/>
          </a:p>
          <a:p>
            <a:pPr algn="ctr"/>
            <a:endParaRPr lang="vi-VN" dirty="0" smtClean="0"/>
          </a:p>
          <a:p>
            <a:pPr algn="ctr"/>
            <a:r>
              <a:rPr lang="sr-Cyrl-CS" dirty="0" smtClean="0"/>
              <a:t>Развијање</a:t>
            </a:r>
            <a:r>
              <a:rPr lang="vi-VN" dirty="0" smtClean="0"/>
              <a:t>  </a:t>
            </a:r>
            <a:r>
              <a:rPr lang="sr-Cyrl-CS" dirty="0" smtClean="0"/>
              <a:t>креативних</a:t>
            </a:r>
            <a:r>
              <a:rPr lang="vi-VN" dirty="0" smtClean="0"/>
              <a:t> </a:t>
            </a:r>
            <a:r>
              <a:rPr lang="sr-Cyrl-CS" dirty="0" smtClean="0"/>
              <a:t>и</a:t>
            </a:r>
            <a:r>
              <a:rPr lang="vi-VN" dirty="0" smtClean="0"/>
              <a:t> </a:t>
            </a:r>
            <a:r>
              <a:rPr lang="sr-Cyrl-CS" dirty="0" smtClean="0"/>
              <a:t>стваралачких</a:t>
            </a:r>
            <a:r>
              <a:rPr lang="vi-VN" dirty="0" smtClean="0"/>
              <a:t> </a:t>
            </a:r>
            <a:r>
              <a:rPr lang="sr-Cyrl-CS" dirty="0" smtClean="0"/>
              <a:t>способности</a:t>
            </a:r>
            <a:r>
              <a:rPr lang="vi-VN" dirty="0" smtClean="0"/>
              <a:t>, </a:t>
            </a:r>
            <a:r>
              <a:rPr lang="sr-Cyrl-CS" dirty="0" smtClean="0"/>
              <a:t>одговорности</a:t>
            </a:r>
            <a:r>
              <a:rPr lang="vi-VN" dirty="0" smtClean="0"/>
              <a:t> </a:t>
            </a:r>
            <a:r>
              <a:rPr lang="sr-Cyrl-CS" dirty="0" smtClean="0"/>
              <a:t>и</a:t>
            </a:r>
            <a:r>
              <a:rPr lang="vi-VN" dirty="0" smtClean="0"/>
              <a:t> </a:t>
            </a:r>
            <a:r>
              <a:rPr lang="sr-Cyrl-CS" dirty="0" smtClean="0"/>
              <a:t>осећаја</a:t>
            </a:r>
            <a:r>
              <a:rPr lang="vi-VN" dirty="0" smtClean="0"/>
              <a:t> </a:t>
            </a:r>
            <a:r>
              <a:rPr lang="sr-Cyrl-CS" dirty="0" smtClean="0"/>
              <a:t>заједнишва.</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428604"/>
            <a:ext cx="7215238" cy="1938992"/>
          </a:xfrm>
          <a:prstGeom prst="rect">
            <a:avLst/>
          </a:prstGeom>
          <a:noFill/>
        </p:spPr>
        <p:txBody>
          <a:bodyPr wrap="square" rtlCol="0">
            <a:spAutoFit/>
          </a:bodyPr>
          <a:lstStyle/>
          <a:p>
            <a:r>
              <a:rPr lang="sr-Cyrl-CS" sz="2400" dirty="0" smtClean="0"/>
              <a:t>Осим</a:t>
            </a:r>
            <a:r>
              <a:rPr lang="sr-Latn-CS" sz="2400" dirty="0" smtClean="0"/>
              <a:t> </a:t>
            </a:r>
            <a:r>
              <a:rPr lang="sr-Cyrl-CS" sz="2400" dirty="0" smtClean="0"/>
              <a:t>кад</a:t>
            </a:r>
            <a:r>
              <a:rPr lang="sr-Latn-CS" sz="2400" dirty="0" smtClean="0"/>
              <a:t> </a:t>
            </a:r>
            <a:r>
              <a:rPr lang="sr-Cyrl-CS" sz="2400" dirty="0" smtClean="0"/>
              <a:t>ученици</a:t>
            </a:r>
            <a:r>
              <a:rPr lang="sr-Latn-CS" sz="2400" dirty="0" smtClean="0"/>
              <a:t>  </a:t>
            </a:r>
            <a:r>
              <a:rPr lang="sr-Cyrl-CS" sz="2400" dirty="0" smtClean="0"/>
              <a:t>драматизују</a:t>
            </a:r>
            <a:r>
              <a:rPr lang="sr-Latn-CS" sz="2400" dirty="0" smtClean="0"/>
              <a:t> </a:t>
            </a:r>
            <a:r>
              <a:rPr lang="sr-Cyrl-CS" sz="2400" dirty="0" smtClean="0"/>
              <a:t>епски</a:t>
            </a:r>
            <a:r>
              <a:rPr lang="sr-Latn-CS" sz="2400" dirty="0" smtClean="0"/>
              <a:t> </a:t>
            </a:r>
            <a:r>
              <a:rPr lang="sr-Cyrl-CS" sz="2400" dirty="0" smtClean="0"/>
              <a:t>и</a:t>
            </a:r>
            <a:r>
              <a:rPr lang="sr-Latn-CS" sz="2400" dirty="0" smtClean="0"/>
              <a:t> </a:t>
            </a:r>
            <a:r>
              <a:rPr lang="sr-Cyrl-CS" sz="2400" dirty="0" smtClean="0"/>
              <a:t>лирски</a:t>
            </a:r>
            <a:r>
              <a:rPr lang="sr-Latn-CS" sz="2400" dirty="0" smtClean="0"/>
              <a:t> </a:t>
            </a:r>
            <a:r>
              <a:rPr lang="sr-Cyrl-CS" sz="2400" dirty="0" smtClean="0"/>
              <a:t>текст</a:t>
            </a:r>
            <a:r>
              <a:rPr lang="sr-Latn-CS" sz="2400" dirty="0" smtClean="0"/>
              <a:t> </a:t>
            </a:r>
            <a:r>
              <a:rPr lang="sr-Cyrl-CS" sz="2400" dirty="0" smtClean="0"/>
              <a:t>из</a:t>
            </a:r>
            <a:r>
              <a:rPr lang="sr-Latn-CS" sz="2400" dirty="0" smtClean="0"/>
              <a:t> </a:t>
            </a:r>
            <a:r>
              <a:rPr lang="sr-Cyrl-CS" sz="2400" dirty="0" smtClean="0"/>
              <a:t>школског</a:t>
            </a:r>
            <a:r>
              <a:rPr lang="sr-Latn-CS" sz="2400" dirty="0" smtClean="0"/>
              <a:t> </a:t>
            </a:r>
            <a:r>
              <a:rPr lang="sr-Cyrl-CS" sz="2400" dirty="0" smtClean="0"/>
              <a:t>градива</a:t>
            </a:r>
            <a:r>
              <a:rPr lang="sr-Latn-CS" sz="2400" dirty="0" smtClean="0"/>
              <a:t> </a:t>
            </a:r>
            <a:r>
              <a:rPr lang="sr-Cyrl-CS" sz="2400" dirty="0" smtClean="0"/>
              <a:t>они</a:t>
            </a:r>
            <a:r>
              <a:rPr lang="sr-Latn-CS" sz="2400" dirty="0" smtClean="0"/>
              <a:t> </a:t>
            </a:r>
            <a:r>
              <a:rPr lang="sr-Cyrl-CS" sz="2400" dirty="0" smtClean="0"/>
              <a:t>уче</a:t>
            </a:r>
            <a:r>
              <a:rPr lang="sr-Latn-CS" sz="2400" dirty="0" smtClean="0"/>
              <a:t> </a:t>
            </a:r>
            <a:r>
              <a:rPr lang="sr-Cyrl-CS" sz="2400" dirty="0" smtClean="0"/>
              <a:t>и</a:t>
            </a:r>
            <a:r>
              <a:rPr lang="sr-Latn-CS" sz="2400" dirty="0" smtClean="0"/>
              <a:t> </a:t>
            </a:r>
            <a:r>
              <a:rPr lang="sr-Cyrl-CS" sz="2400" dirty="0" smtClean="0"/>
              <a:t>из</a:t>
            </a:r>
            <a:r>
              <a:rPr lang="sr-Latn-CS" sz="2400" dirty="0" smtClean="0"/>
              <a:t> </a:t>
            </a:r>
            <a:r>
              <a:rPr lang="sr-Cyrl-CS" sz="2400" dirty="0" smtClean="0"/>
              <a:t>текстова</a:t>
            </a:r>
            <a:r>
              <a:rPr lang="sr-Latn-CS" sz="2400" dirty="0" smtClean="0"/>
              <a:t> </a:t>
            </a:r>
            <a:r>
              <a:rPr lang="sr-Cyrl-CS" sz="2400" dirty="0" smtClean="0"/>
              <a:t>које</a:t>
            </a:r>
            <a:r>
              <a:rPr lang="sr-Latn-CS" sz="2400" dirty="0" smtClean="0"/>
              <a:t> </a:t>
            </a:r>
            <a:r>
              <a:rPr lang="sr-Cyrl-CS" sz="2400" dirty="0" smtClean="0"/>
              <a:t>пишу</a:t>
            </a:r>
            <a:r>
              <a:rPr lang="sr-Latn-CS" sz="2400" dirty="0" smtClean="0"/>
              <a:t> </a:t>
            </a:r>
            <a:r>
              <a:rPr lang="sr-Cyrl-CS" sz="2400" dirty="0" smtClean="0"/>
              <a:t>њихови</a:t>
            </a:r>
            <a:r>
              <a:rPr lang="sr-Latn-CS" sz="2400" dirty="0" smtClean="0"/>
              <a:t> </a:t>
            </a:r>
            <a:r>
              <a:rPr lang="sr-Cyrl-CS" sz="2400" dirty="0" smtClean="0"/>
              <a:t>наставници</a:t>
            </a:r>
            <a:r>
              <a:rPr lang="sr-Latn-CS" sz="2400" dirty="0" smtClean="0"/>
              <a:t>. </a:t>
            </a:r>
            <a:r>
              <a:rPr lang="sr-Cyrl-CS" sz="2400" dirty="0" smtClean="0"/>
              <a:t>Они</a:t>
            </a:r>
            <a:r>
              <a:rPr lang="sr-Latn-CS" sz="2400" dirty="0" smtClean="0"/>
              <a:t> </a:t>
            </a:r>
            <a:r>
              <a:rPr lang="sr-Cyrl-CS" sz="2400" dirty="0" smtClean="0"/>
              <a:t>имају</a:t>
            </a:r>
            <a:r>
              <a:rPr lang="sr-Latn-CS" sz="2400" dirty="0" smtClean="0"/>
              <a:t> </a:t>
            </a:r>
            <a:r>
              <a:rPr lang="sr-Cyrl-CS" sz="2400" dirty="0" smtClean="0"/>
              <a:t>васпитни</a:t>
            </a:r>
            <a:r>
              <a:rPr lang="sr-Latn-CS" sz="2400" dirty="0" smtClean="0"/>
              <a:t> </a:t>
            </a:r>
            <a:r>
              <a:rPr lang="sr-Cyrl-CS" sz="2400" dirty="0" smtClean="0"/>
              <a:t>и</a:t>
            </a:r>
            <a:r>
              <a:rPr lang="sr-Latn-CS" sz="2400" dirty="0" smtClean="0"/>
              <a:t> </a:t>
            </a:r>
            <a:r>
              <a:rPr lang="sr-Cyrl-CS" sz="2400" dirty="0" smtClean="0"/>
              <a:t>образовни</a:t>
            </a:r>
            <a:r>
              <a:rPr lang="sr-Latn-CS" sz="2400" dirty="0" smtClean="0"/>
              <a:t> </a:t>
            </a:r>
            <a:r>
              <a:rPr lang="sr-Cyrl-CS" sz="2400" dirty="0" smtClean="0"/>
              <a:t>карактер</a:t>
            </a:r>
            <a:r>
              <a:rPr lang="sr-Latn-CS" sz="2400" dirty="0" smtClean="0"/>
              <a:t>.  </a:t>
            </a:r>
            <a:r>
              <a:rPr lang="sr-Cyrl-CS" sz="2400" dirty="0" smtClean="0"/>
              <a:t>Кроз</a:t>
            </a:r>
            <a:r>
              <a:rPr lang="sr-Latn-CS" sz="2400" dirty="0" smtClean="0"/>
              <a:t> </a:t>
            </a:r>
            <a:r>
              <a:rPr lang="sr-Cyrl-BA" sz="2400" dirty="0" smtClean="0"/>
              <a:t>њ</a:t>
            </a:r>
            <a:r>
              <a:rPr lang="sr-Cyrl-CS" sz="2400" dirty="0" smtClean="0"/>
              <a:t>их</a:t>
            </a:r>
            <a:r>
              <a:rPr lang="sr-Latn-CS" sz="2400" dirty="0" smtClean="0"/>
              <a:t> </a:t>
            </a:r>
            <a:r>
              <a:rPr lang="sr-Cyrl-CS" sz="2400" dirty="0" smtClean="0"/>
              <a:t>се</a:t>
            </a:r>
            <a:r>
              <a:rPr lang="sr-Latn-CS" sz="2400" dirty="0" smtClean="0"/>
              <a:t> </a:t>
            </a:r>
            <a:r>
              <a:rPr lang="sr-Cyrl-CS" sz="2400" dirty="0" smtClean="0"/>
              <a:t>провлаче</a:t>
            </a:r>
            <a:r>
              <a:rPr lang="sr-Latn-CS" sz="2400" dirty="0" smtClean="0"/>
              <a:t> </a:t>
            </a:r>
            <a:r>
              <a:rPr lang="sr-Cyrl-CS" sz="2400" dirty="0" smtClean="0"/>
              <a:t>све</a:t>
            </a:r>
            <a:r>
              <a:rPr lang="sr-Latn-CS" sz="2400" dirty="0" smtClean="0"/>
              <a:t> </a:t>
            </a:r>
            <a:r>
              <a:rPr lang="sr-Cyrl-CS" sz="2400" dirty="0" smtClean="0"/>
              <a:t>актуелне</a:t>
            </a:r>
            <a:r>
              <a:rPr lang="sr-Latn-CS" sz="2400" dirty="0" smtClean="0"/>
              <a:t> </a:t>
            </a:r>
            <a:r>
              <a:rPr lang="sr-Cyrl-CS" sz="2400" dirty="0" smtClean="0"/>
              <a:t>теме</a:t>
            </a:r>
            <a:r>
              <a:rPr lang="sr-Latn-CS" sz="2400" dirty="0" smtClean="0"/>
              <a:t> </a:t>
            </a:r>
            <a:r>
              <a:rPr lang="sr-Cyrl-CS" sz="2400" dirty="0" smtClean="0"/>
              <a:t>везане</a:t>
            </a:r>
            <a:r>
              <a:rPr lang="sr-Latn-CS" sz="2400" dirty="0" smtClean="0"/>
              <a:t> </a:t>
            </a:r>
            <a:r>
              <a:rPr lang="sr-Cyrl-CS" sz="2400" dirty="0" smtClean="0"/>
              <a:t>за</a:t>
            </a:r>
            <a:r>
              <a:rPr lang="sr-Latn-CS" sz="2400" dirty="0" smtClean="0"/>
              <a:t> </a:t>
            </a:r>
            <a:r>
              <a:rPr lang="sr-Cyrl-CS" sz="2400" dirty="0" smtClean="0"/>
              <a:t>школство</a:t>
            </a:r>
            <a:r>
              <a:rPr lang="sr-Latn-CS" sz="2400" dirty="0" smtClean="0"/>
              <a:t>  </a:t>
            </a:r>
            <a:r>
              <a:rPr lang="sr-Cyrl-CS" sz="2400" dirty="0" smtClean="0"/>
              <a:t>и</a:t>
            </a:r>
            <a:r>
              <a:rPr lang="sr-Latn-CS" sz="2400" dirty="0" smtClean="0"/>
              <a:t> </a:t>
            </a:r>
            <a:r>
              <a:rPr lang="sr-Cyrl-CS" sz="2400" dirty="0" smtClean="0"/>
              <a:t>боље</a:t>
            </a:r>
            <a:r>
              <a:rPr lang="sr-Latn-CS" sz="2400" dirty="0" smtClean="0"/>
              <a:t> </a:t>
            </a:r>
            <a:r>
              <a:rPr lang="sr-Cyrl-CS" sz="2400" dirty="0" smtClean="0"/>
              <a:t>се</a:t>
            </a:r>
            <a:r>
              <a:rPr lang="sr-Latn-CS" sz="2400" dirty="0" smtClean="0"/>
              <a:t> </a:t>
            </a:r>
            <a:r>
              <a:rPr lang="sr-Cyrl-CS" sz="2400" dirty="0" smtClean="0"/>
              <a:t>увиђа</a:t>
            </a:r>
            <a:r>
              <a:rPr lang="sr-Latn-CS" sz="2400" dirty="0" smtClean="0"/>
              <a:t> </a:t>
            </a:r>
            <a:r>
              <a:rPr lang="sr-Cyrl-CS" sz="2400" dirty="0" smtClean="0"/>
              <a:t>њихов</a:t>
            </a:r>
            <a:r>
              <a:rPr lang="sr-Latn-CS" sz="2400" dirty="0" smtClean="0"/>
              <a:t> </a:t>
            </a:r>
            <a:r>
              <a:rPr lang="sr-Cyrl-CS" sz="2400" dirty="0" smtClean="0"/>
              <a:t>значај</a:t>
            </a:r>
            <a:r>
              <a:rPr lang="sr-Latn-CS" sz="2400" dirty="0" smtClean="0"/>
              <a:t>.</a:t>
            </a:r>
            <a:endParaRPr lang="en-US" sz="2400" dirty="0"/>
          </a:p>
        </p:txBody>
      </p:sp>
      <p:sp>
        <p:nvSpPr>
          <p:cNvPr id="3" name="Rectangle 2"/>
          <p:cNvSpPr/>
          <p:nvPr/>
        </p:nvSpPr>
        <p:spPr>
          <a:xfrm>
            <a:off x="714348" y="3000372"/>
            <a:ext cx="7858180" cy="2369880"/>
          </a:xfrm>
          <a:prstGeom prst="rect">
            <a:avLst/>
          </a:prstGeom>
        </p:spPr>
        <p:txBody>
          <a:bodyPr wrap="square">
            <a:spAutoFit/>
          </a:bodyPr>
          <a:lstStyle/>
          <a:p>
            <a:pPr algn="ctr"/>
            <a:r>
              <a:rPr lang="sr-Cyrl-BA" sz="2800" dirty="0" smtClean="0">
                <a:solidFill>
                  <a:srgbClr val="FFFF00"/>
                </a:solidFill>
              </a:rPr>
              <a:t>Припрема представе  “ Ко да буде председник”</a:t>
            </a:r>
          </a:p>
          <a:p>
            <a:pPr algn="ctr"/>
            <a:endParaRPr lang="sr-Cyrl-BA" sz="2400" dirty="0" smtClean="0"/>
          </a:p>
          <a:p>
            <a:pPr algn="ctr"/>
            <a:endParaRPr lang="sr-Cyrl-BA" sz="2400" dirty="0" smtClean="0"/>
          </a:p>
          <a:p>
            <a:r>
              <a:rPr lang="sr-Cyrl-BA" sz="2400" dirty="0" smtClean="0"/>
              <a:t>Редитељ: Сандра Ђорђевић, наставник српског језика</a:t>
            </a:r>
          </a:p>
          <a:p>
            <a:r>
              <a:rPr lang="sr-Cyrl-BA" sz="2400" dirty="0" smtClean="0"/>
              <a:t>Глумци: Ученици 7. и 8. разреда</a:t>
            </a:r>
          </a:p>
          <a:p>
            <a:r>
              <a:rPr lang="sr-Cyrl-BA" sz="2400" dirty="0" smtClean="0"/>
              <a:t>Повод: Поклон ученицима школе за  Дан Св. Саве</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7693"/>
            <a:ext cx="9144000" cy="5955476"/>
          </a:xfrm>
          <a:prstGeom prst="rect">
            <a:avLst/>
          </a:prstGeom>
          <a:noFill/>
        </p:spPr>
        <p:txBody>
          <a:bodyPr wrap="square" rtlCol="0">
            <a:spAutoFit/>
          </a:bodyPr>
          <a:lstStyle/>
          <a:p>
            <a:r>
              <a:rPr lang="sr-Cyrl-BA" sz="2300" dirty="0" smtClean="0">
                <a:solidFill>
                  <a:srgbClr val="FFFF00"/>
                </a:solidFill>
              </a:rPr>
              <a:t>Неопходно објашњење: </a:t>
            </a:r>
            <a:endParaRPr lang="sr-Latn-CS" sz="2300" dirty="0" smtClean="0">
              <a:solidFill>
                <a:srgbClr val="FFFF00"/>
              </a:solidFill>
            </a:endParaRPr>
          </a:p>
          <a:p>
            <a:endParaRPr lang="sr-Latn-CS" sz="2300" dirty="0" smtClean="0">
              <a:solidFill>
                <a:srgbClr val="FFFF00"/>
              </a:solidFill>
            </a:endParaRPr>
          </a:p>
          <a:p>
            <a:endParaRPr lang="sr-Latn-CS" sz="2300" dirty="0" smtClean="0">
              <a:solidFill>
                <a:srgbClr val="FFFF00"/>
              </a:solidFill>
            </a:endParaRPr>
          </a:p>
          <a:p>
            <a:r>
              <a:rPr lang="sr-Cyrl-BA" sz="2400" dirty="0" smtClean="0"/>
              <a:t>Како је Дан Св. Саве у нашој школи уједно и Дан школе , више од деценије, у преподневним часовима, 27. јануара, сече се славски колач и одржава свечана академија, али се у вечерњим часовима даје представа за све ђаке и заинтересоване грађане у великој сали Центра за културу Алексинац. Та представа је дуго била са истом тематиком </a:t>
            </a:r>
            <a:r>
              <a:rPr lang="sr-Latn-CS" sz="2400" dirty="0" smtClean="0"/>
              <a:t>(</a:t>
            </a:r>
            <a:r>
              <a:rPr lang="sr-Cyrl-BA" sz="2400" dirty="0" smtClean="0"/>
              <a:t>посвећена Растку Немањићу), на хиљаду и један начин, док се једног дана нисмо досетили да  тада ми обележавамо и Дан школе и да полако , у представама, можемо да бирамо и другу тематику. Осмелила сам се да тему вежем за савремено школство, функционисање у друштву, трагање за правим вредностима, а главном јунаку сам осим симболичног имена Растко доделила и неке његове особине.Скроман борац за напредак своје генерације, момак од речи и дела, корак испред других, али на општу корист.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7752" y="142852"/>
            <a:ext cx="4286248" cy="5355312"/>
          </a:xfrm>
          <a:prstGeom prst="rect">
            <a:avLst/>
          </a:prstGeom>
        </p:spPr>
        <p:txBody>
          <a:bodyPr wrap="square">
            <a:spAutoFit/>
          </a:bodyPr>
          <a:lstStyle/>
          <a:p>
            <a:endParaRPr lang="sr-Cyrl-BA" dirty="0" smtClean="0"/>
          </a:p>
          <a:p>
            <a:r>
              <a:rPr lang="sr-Cyrl-BA" dirty="0" smtClean="0"/>
              <a:t>Представа је требало да се зове “ Растко по други пут међу Србима”, али смо се у току реализације одлучили за провокативнији назив </a:t>
            </a:r>
            <a:r>
              <a:rPr lang="sr-Cyrl-BA" dirty="0" smtClean="0">
                <a:solidFill>
                  <a:srgbClr val="FFFF00"/>
                </a:solidFill>
              </a:rPr>
              <a:t>“ Ко да буде председник”, </a:t>
            </a:r>
            <a:r>
              <a:rPr lang="sr-Cyrl-BA" dirty="0" smtClean="0"/>
              <a:t>јер се Савиндан пао баш у време предизборне тишине у току  правих избора. </a:t>
            </a:r>
          </a:p>
          <a:p>
            <a:endParaRPr lang="sr-Cyrl-BA" dirty="0">
              <a:solidFill>
                <a:srgbClr val="FFFF00"/>
              </a:solidFill>
            </a:endParaRPr>
          </a:p>
          <a:p>
            <a:endParaRPr lang="sr-Cyrl-BA" dirty="0" smtClean="0">
              <a:solidFill>
                <a:srgbClr val="FFFF00"/>
              </a:solidFill>
            </a:endParaRPr>
          </a:p>
          <a:p>
            <a:endParaRPr lang="sr-Cyrl-BA" dirty="0">
              <a:solidFill>
                <a:srgbClr val="FFFF00"/>
              </a:solidFill>
            </a:endParaRPr>
          </a:p>
          <a:p>
            <a:endParaRPr lang="sr-Cyrl-BA" dirty="0" smtClean="0">
              <a:solidFill>
                <a:srgbClr val="FFFF00"/>
              </a:solidFill>
            </a:endParaRPr>
          </a:p>
          <a:p>
            <a:endParaRPr lang="sr-Cyrl-BA" dirty="0">
              <a:solidFill>
                <a:srgbClr val="FFFF00"/>
              </a:solidFill>
            </a:endParaRPr>
          </a:p>
          <a:p>
            <a:endParaRPr lang="sr-Cyrl-BA" dirty="0" smtClean="0">
              <a:solidFill>
                <a:srgbClr val="FFFF00"/>
              </a:solidFill>
            </a:endParaRPr>
          </a:p>
          <a:p>
            <a:r>
              <a:rPr lang="sr-Cyrl-BA" dirty="0" smtClean="0">
                <a:solidFill>
                  <a:srgbClr val="FFFF00"/>
                </a:solidFill>
              </a:rPr>
              <a:t>Било је занимљиво видети овакав плакат на дан предизборне тишине у школи, граду и Центру за културу. С правом смо се надали да ће привући пажњу и довести већи број гледалаца у позоришну салу. </a:t>
            </a:r>
            <a:endParaRPr lang="sr-Cyrl-BA" dirty="0" smtClean="0"/>
          </a:p>
        </p:txBody>
      </p:sp>
      <p:sp>
        <p:nvSpPr>
          <p:cNvPr id="8" name="TextBox 7"/>
          <p:cNvSpPr txBox="1"/>
          <p:nvPr/>
        </p:nvSpPr>
        <p:spPr>
          <a:xfrm>
            <a:off x="0" y="6143644"/>
            <a:ext cx="5286380" cy="615553"/>
          </a:xfrm>
          <a:prstGeom prst="rect">
            <a:avLst/>
          </a:prstGeom>
          <a:noFill/>
        </p:spPr>
        <p:txBody>
          <a:bodyPr wrap="square" rtlCol="0">
            <a:spAutoFit/>
          </a:bodyPr>
          <a:lstStyle/>
          <a:p>
            <a:pPr algn="ctr"/>
            <a:r>
              <a:rPr lang="sr-Cyrl-BA" sz="1600" dirty="0" smtClean="0"/>
              <a:t>Цртеж за плакат урадила ученица 7. разреда Катарина Митић, уједно и шаптач </a:t>
            </a:r>
            <a:r>
              <a:rPr lang="sr-Cyrl-BA" b="1" dirty="0" smtClean="0">
                <a:solidFill>
                  <a:schemeClr val="bg1"/>
                </a:solidFill>
              </a:rPr>
              <a:t>.</a:t>
            </a:r>
            <a:endParaRPr lang="en-US" b="1" dirty="0">
              <a:solidFill>
                <a:schemeClr val="bg1"/>
              </a:solidFill>
            </a:endParaRPr>
          </a:p>
        </p:txBody>
      </p:sp>
      <p:pic>
        <p:nvPicPr>
          <p:cNvPr id="4" name="Picture 3" descr="slika.JPG"/>
          <p:cNvPicPr>
            <a:picLocks noChangeAspect="1"/>
          </p:cNvPicPr>
          <p:nvPr/>
        </p:nvPicPr>
        <p:blipFill>
          <a:blip r:embed="rId4" cstate="print"/>
          <a:stretch>
            <a:fillRect/>
          </a:stretch>
        </p:blipFill>
        <p:spPr>
          <a:xfrm>
            <a:off x="142843" y="214290"/>
            <a:ext cx="4452543" cy="5786478"/>
          </a:xfrm>
          <a:prstGeom prst="rect">
            <a:avLst/>
          </a:prstGeom>
        </p:spPr>
      </p:pic>
      <p:graphicFrame>
        <p:nvGraphicFramePr>
          <p:cNvPr id="6" name="Object 5">
            <a:hlinkClick r:id="rId5" action="ppaction://hlinkfile"/>
          </p:cNvPr>
          <p:cNvGraphicFramePr>
            <a:graphicFrameLocks noChangeAspect="1"/>
          </p:cNvGraphicFramePr>
          <p:nvPr/>
        </p:nvGraphicFramePr>
        <p:xfrm>
          <a:off x="7358082" y="5572140"/>
          <a:ext cx="1200152" cy="937619"/>
        </p:xfrm>
        <a:graphic>
          <a:graphicData uri="http://schemas.openxmlformats.org/presentationml/2006/ole">
            <p:oleObj spid="_x0000_s1027" name="Document" showAsIcon="1" r:id="rId6" imgW="914400" imgH="714240" progId="Word.Document.8">
              <p:embed/>
            </p:oleObj>
          </a:graphicData>
        </a:graphic>
      </p:graphicFrame>
      <p:sp>
        <p:nvSpPr>
          <p:cNvPr id="7" name="Right Arrow 6"/>
          <p:cNvSpPr/>
          <p:nvPr/>
        </p:nvSpPr>
        <p:spPr>
          <a:xfrm>
            <a:off x="5214942" y="5500702"/>
            <a:ext cx="2000264" cy="857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43504" y="5715016"/>
            <a:ext cx="2000264" cy="369332"/>
          </a:xfrm>
          <a:prstGeom prst="rect">
            <a:avLst/>
          </a:prstGeom>
          <a:noFill/>
        </p:spPr>
        <p:txBody>
          <a:bodyPr wrap="square" rtlCol="0">
            <a:spAutoFit/>
          </a:bodyPr>
          <a:lstStyle/>
          <a:p>
            <a:r>
              <a:rPr lang="sr-Cyrl-CS" dirty="0" smtClean="0">
                <a:solidFill>
                  <a:schemeClr val="bg1"/>
                </a:solidFill>
              </a:rPr>
              <a:t>Приказ</a:t>
            </a:r>
            <a:r>
              <a:rPr lang="sr-Latn-CS" dirty="0" smtClean="0">
                <a:solidFill>
                  <a:schemeClr val="bg1"/>
                </a:solidFill>
              </a:rPr>
              <a:t> </a:t>
            </a:r>
            <a:r>
              <a:rPr lang="sr-Cyrl-CS" dirty="0" smtClean="0">
                <a:solidFill>
                  <a:schemeClr val="bg1"/>
                </a:solidFill>
              </a:rPr>
              <a:t>представе</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42853"/>
            <a:ext cx="8143900" cy="2862322"/>
          </a:xfrm>
          <a:prstGeom prst="rect">
            <a:avLst/>
          </a:prstGeom>
          <a:noFill/>
        </p:spPr>
        <p:txBody>
          <a:bodyPr wrap="square" rtlCol="0">
            <a:spAutoFit/>
          </a:bodyPr>
          <a:lstStyle/>
          <a:p>
            <a:r>
              <a:rPr lang="sr-Cyrl-BA" dirty="0" smtClean="0"/>
              <a:t>1. </a:t>
            </a:r>
            <a:r>
              <a:rPr lang="sr-Cyrl-BA" dirty="0" smtClean="0">
                <a:solidFill>
                  <a:srgbClr val="FFFF00"/>
                </a:solidFill>
              </a:rPr>
              <a:t>Окупљање заинтересованих  ученика ради аудиције.( Један од важнијих фактора је да ученици добровољно долазе на аудицију, из чисте жеље да глуме, како  не би често изостајали и ометали напредовање представе, јер долазе под притиском.Одмах се препознају они који жарко желе да глуме.( Иначе , ученик увек има довољан разлог да не дође на пробу,а да се на то не може утицати. Нпр. болестан, има да учи, има приватни час, тренинг, час у музичкој школи, заборавио је.Јавна је тајна да је уз такве изговоре, ма колико бесан, наставник немоћан. Да не буде забуне, то није пакост, просто несхватање да није ствар само изаћи на сцену , већ да се све увежба и да се сви као екипа не обрукамо пред публиком.Сви су “ у фазону” – лако ћемо, има времена.</a:t>
            </a:r>
            <a:endParaRPr lang="en-US" dirty="0" smtClean="0">
              <a:solidFill>
                <a:srgbClr val="FFFF00"/>
              </a:solidFill>
            </a:endParaRPr>
          </a:p>
        </p:txBody>
      </p:sp>
      <p:sp>
        <p:nvSpPr>
          <p:cNvPr id="3" name="TextBox 2"/>
          <p:cNvSpPr txBox="1"/>
          <p:nvPr/>
        </p:nvSpPr>
        <p:spPr>
          <a:xfrm>
            <a:off x="571472" y="3143248"/>
            <a:ext cx="8143932" cy="2862322"/>
          </a:xfrm>
          <a:prstGeom prst="rect">
            <a:avLst/>
          </a:prstGeom>
          <a:noFill/>
        </p:spPr>
        <p:txBody>
          <a:bodyPr wrap="square" rtlCol="0">
            <a:spAutoFit/>
          </a:bodyPr>
          <a:lstStyle/>
          <a:p>
            <a:endParaRPr lang="sr-Cyrl-BA" dirty="0" smtClean="0"/>
          </a:p>
          <a:p>
            <a:r>
              <a:rPr lang="sr-Cyrl-BA" dirty="0" smtClean="0"/>
              <a:t>2. </a:t>
            </a:r>
            <a:r>
              <a:rPr lang="sr-Cyrl-BA" dirty="0" smtClean="0">
                <a:solidFill>
                  <a:srgbClr val="92D050"/>
                </a:solidFill>
              </a:rPr>
              <a:t>Ученицима који су дошли прочитала сам СИНОПСИС ( уз објашњење за седми и подсећање осмог разреда шта је то) .Текст  ће прочитати код куће </a:t>
            </a:r>
          </a:p>
          <a:p>
            <a:r>
              <a:rPr lang="sr-Cyrl-BA" dirty="0" smtClean="0">
                <a:solidFill>
                  <a:srgbClr val="92D050"/>
                </a:solidFill>
              </a:rPr>
              <a:t>( обраћајући посебну пажњу на ДИДАСКАЛИЈЕ), спремити  се за анализу ликова и предложити,  прво сами,  који би им лик одговарао, а да онда ја,  у складу са њиховим жељама, могућностима и својим замислима, поделим улоге.( Треба пуно папира, а неће сви учествовати, зашто постоје  електронске поште и друштвене мреже?!Добиће текст поштом, а онда ће изабрани добити и папирну верзију. Упозоравам ученике да текст не треба да кружи друштвеним мрежама, већ да буде наша тајна како бисмо на представи постигли што бољи ефекат.)</a:t>
            </a:r>
            <a:endParaRPr lang="en-US" dirty="0">
              <a:solidFill>
                <a:srgbClr val="92D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8860" y="428604"/>
            <a:ext cx="3643338" cy="3293209"/>
          </a:xfrm>
          <a:prstGeom prst="rect">
            <a:avLst/>
          </a:prstGeom>
          <a:noFill/>
        </p:spPr>
        <p:txBody>
          <a:bodyPr wrap="square" rtlCol="0">
            <a:spAutoFit/>
          </a:bodyPr>
          <a:lstStyle/>
          <a:p>
            <a:r>
              <a:rPr lang="sr-Latn-CS" sz="1600" dirty="0" smtClean="0">
                <a:solidFill>
                  <a:srgbClr val="00FFFF"/>
                </a:solidFill>
              </a:rPr>
              <a:t>4</a:t>
            </a:r>
            <a:r>
              <a:rPr lang="sr-Cyrl-BA" sz="1600" dirty="0" smtClean="0">
                <a:solidFill>
                  <a:srgbClr val="00FFFF"/>
                </a:solidFill>
              </a:rPr>
              <a:t>. Прва читачка проба. ( Читање по улогама) Обраћамо пажњу на  отварање уста, јасно изговарање последњег слога у речи, реченични акценат, дикцију, различите начине изговарања истих реченица( зависно од основне идеје и радње текста)</a:t>
            </a:r>
            <a:r>
              <a:rPr lang="sr-Latn-CS" sz="1600" dirty="0" smtClean="0">
                <a:solidFill>
                  <a:srgbClr val="00FFFF"/>
                </a:solidFill>
              </a:rPr>
              <a:t>, </a:t>
            </a:r>
            <a:r>
              <a:rPr lang="sr-Cyrl-BA" sz="1600" dirty="0" smtClean="0">
                <a:solidFill>
                  <a:srgbClr val="00FFFF"/>
                </a:solidFill>
              </a:rPr>
              <a:t>интонацију и јачину изговора. Уколико неко никако не може јасно да изговори неку реч у одређеној позицији тражимо адеквтне синониме.Анализирамо ликове. Проналазимо  и усвајамо  најбоље начине да се текст искаже.</a:t>
            </a:r>
            <a:endParaRPr lang="en-US" sz="1600" dirty="0">
              <a:solidFill>
                <a:srgbClr val="00FFFF"/>
              </a:solidFill>
            </a:endParaRPr>
          </a:p>
        </p:txBody>
      </p:sp>
      <p:pic>
        <p:nvPicPr>
          <p:cNvPr id="3" name="Picture 2" descr="IMG_0818.jpg"/>
          <p:cNvPicPr>
            <a:picLocks noChangeAspect="1"/>
          </p:cNvPicPr>
          <p:nvPr/>
        </p:nvPicPr>
        <p:blipFill>
          <a:blip r:embed="rId2" cstate="print"/>
          <a:stretch>
            <a:fillRect/>
          </a:stretch>
        </p:blipFill>
        <p:spPr>
          <a:xfrm rot="5400000">
            <a:off x="-361046" y="361049"/>
            <a:ext cx="3150951" cy="2428860"/>
          </a:xfrm>
          <a:prstGeom prst="rect">
            <a:avLst/>
          </a:prstGeom>
        </p:spPr>
      </p:pic>
      <p:sp>
        <p:nvSpPr>
          <p:cNvPr id="4" name="Rectangle 3"/>
          <p:cNvSpPr/>
          <p:nvPr/>
        </p:nvSpPr>
        <p:spPr>
          <a:xfrm>
            <a:off x="0" y="3780234"/>
            <a:ext cx="6072198" cy="3077766"/>
          </a:xfrm>
          <a:prstGeom prst="rect">
            <a:avLst/>
          </a:prstGeom>
        </p:spPr>
        <p:txBody>
          <a:bodyPr wrap="square">
            <a:spAutoFit/>
          </a:bodyPr>
          <a:lstStyle/>
          <a:p>
            <a:r>
              <a:rPr lang="sr-Cyrl-BA" dirty="0" smtClean="0">
                <a:solidFill>
                  <a:srgbClr val="FFFF00"/>
                </a:solidFill>
              </a:rPr>
              <a:t>3. </a:t>
            </a:r>
            <a:r>
              <a:rPr lang="sr-Cyrl-BA" sz="1600" dirty="0" smtClean="0">
                <a:solidFill>
                  <a:srgbClr val="FFFF00"/>
                </a:solidFill>
              </a:rPr>
              <a:t>Ученици су  прочитали текст код куће, веома им се допао, коментаришу шта им је најзанимљовије и најсмешније, као и оно главно – ко би ту шта могао да одигра и због чега. Предлажу улоге које би им и ја наменила , скоро у целости. Утолико већи разлог да не утичем даље на поделу улога, већ да се сложим са њиховим предлозима.</a:t>
            </a:r>
            <a:r>
              <a:rPr lang="vi-VN" sz="1600" dirty="0" smtClean="0">
                <a:solidFill>
                  <a:srgbClr val="FFFF00"/>
                </a:solidFill>
              </a:rPr>
              <a:t> </a:t>
            </a:r>
            <a:r>
              <a:rPr lang="sr-Cyrl-BA" sz="1600" dirty="0" smtClean="0">
                <a:solidFill>
                  <a:srgbClr val="FFFF00"/>
                </a:solidFill>
              </a:rPr>
              <a:t>“</a:t>
            </a:r>
            <a:r>
              <a:rPr lang="sr-Cyrl-CS" sz="1600" dirty="0" smtClean="0">
                <a:solidFill>
                  <a:srgbClr val="FFFF00"/>
                </a:solidFill>
              </a:rPr>
              <a:t>Користећи</a:t>
            </a:r>
            <a:r>
              <a:rPr lang="vi-VN" sz="1600" dirty="0" smtClean="0">
                <a:solidFill>
                  <a:srgbClr val="FFFF00"/>
                </a:solidFill>
              </a:rPr>
              <a:t> </a:t>
            </a:r>
            <a:r>
              <a:rPr lang="sr-Cyrl-CS" sz="1600" dirty="0" smtClean="0">
                <a:solidFill>
                  <a:srgbClr val="FFFF00"/>
                </a:solidFill>
              </a:rPr>
              <a:t>се</a:t>
            </a:r>
            <a:r>
              <a:rPr lang="vi-VN" sz="1600" dirty="0" smtClean="0">
                <a:solidFill>
                  <a:srgbClr val="FFFF00"/>
                </a:solidFill>
              </a:rPr>
              <a:t> </a:t>
            </a:r>
            <a:r>
              <a:rPr lang="sr-Cyrl-CS" sz="1600" dirty="0" smtClean="0">
                <a:solidFill>
                  <a:srgbClr val="FFFF00"/>
                </a:solidFill>
              </a:rPr>
              <a:t>драмским</a:t>
            </a:r>
            <a:r>
              <a:rPr lang="vi-VN" sz="1600" dirty="0" smtClean="0">
                <a:solidFill>
                  <a:srgbClr val="FFFF00"/>
                </a:solidFill>
              </a:rPr>
              <a:t> </a:t>
            </a:r>
            <a:r>
              <a:rPr lang="sr-Cyrl-CS" sz="1600" dirty="0" smtClean="0">
                <a:solidFill>
                  <a:srgbClr val="FFFF00"/>
                </a:solidFill>
              </a:rPr>
              <a:t>елементима</a:t>
            </a:r>
            <a:r>
              <a:rPr lang="vi-VN" sz="1600" dirty="0" smtClean="0">
                <a:solidFill>
                  <a:srgbClr val="FFFF00"/>
                </a:solidFill>
              </a:rPr>
              <a:t> </a:t>
            </a:r>
            <a:r>
              <a:rPr lang="sr-Cyrl-CS" sz="1600" dirty="0" smtClean="0">
                <a:solidFill>
                  <a:srgbClr val="FFFF00"/>
                </a:solidFill>
              </a:rPr>
              <a:t>у</a:t>
            </a:r>
            <a:r>
              <a:rPr lang="vi-VN" sz="1600" dirty="0" smtClean="0">
                <a:solidFill>
                  <a:srgbClr val="FFFF00"/>
                </a:solidFill>
              </a:rPr>
              <a:t> </a:t>
            </a:r>
            <a:r>
              <a:rPr lang="sr-Cyrl-CS" sz="1600" dirty="0" smtClean="0">
                <a:solidFill>
                  <a:srgbClr val="FFFF00"/>
                </a:solidFill>
              </a:rPr>
              <a:t>наставном</a:t>
            </a:r>
            <a:r>
              <a:rPr lang="vi-VN" sz="1600" dirty="0" smtClean="0">
                <a:solidFill>
                  <a:srgbClr val="FFFF00"/>
                </a:solidFill>
              </a:rPr>
              <a:t> </a:t>
            </a:r>
            <a:r>
              <a:rPr lang="sr-Cyrl-CS" sz="1600" dirty="0" smtClean="0">
                <a:solidFill>
                  <a:srgbClr val="FFFF00"/>
                </a:solidFill>
              </a:rPr>
              <a:t>процесу</a:t>
            </a:r>
            <a:r>
              <a:rPr lang="vi-VN" sz="1600" dirty="0" smtClean="0">
                <a:solidFill>
                  <a:srgbClr val="FFFF00"/>
                </a:solidFill>
              </a:rPr>
              <a:t>, </a:t>
            </a:r>
            <a:r>
              <a:rPr lang="sr-Cyrl-CS" sz="1600" dirty="0" smtClean="0">
                <a:solidFill>
                  <a:srgbClr val="FFFF00"/>
                </a:solidFill>
              </a:rPr>
              <a:t>не</a:t>
            </a:r>
            <a:r>
              <a:rPr lang="vi-VN" sz="1600" dirty="0" smtClean="0">
                <a:solidFill>
                  <a:srgbClr val="FFFF00"/>
                </a:solidFill>
              </a:rPr>
              <a:t> </a:t>
            </a:r>
            <a:r>
              <a:rPr lang="sr-Cyrl-CS" sz="1600" dirty="0" smtClean="0">
                <a:solidFill>
                  <a:srgbClr val="FFFF00"/>
                </a:solidFill>
              </a:rPr>
              <a:t>тежимо</a:t>
            </a:r>
            <a:r>
              <a:rPr lang="vi-VN" sz="1600" dirty="0" smtClean="0">
                <a:solidFill>
                  <a:srgbClr val="FFFF00"/>
                </a:solidFill>
              </a:rPr>
              <a:t> </a:t>
            </a:r>
            <a:r>
              <a:rPr lang="sr-Cyrl-CS" sz="1600" dirty="0" smtClean="0">
                <a:solidFill>
                  <a:srgbClr val="FFFF00"/>
                </a:solidFill>
              </a:rPr>
              <a:t>савршеној</a:t>
            </a:r>
            <a:r>
              <a:rPr lang="vi-VN" sz="1600" dirty="0" smtClean="0">
                <a:solidFill>
                  <a:srgbClr val="FFFF00"/>
                </a:solidFill>
              </a:rPr>
              <a:t> </a:t>
            </a:r>
            <a:r>
              <a:rPr lang="sr-Cyrl-CS" sz="1600" dirty="0" smtClean="0">
                <a:solidFill>
                  <a:srgbClr val="FFFF00"/>
                </a:solidFill>
              </a:rPr>
              <a:t>драмској</a:t>
            </a:r>
            <a:r>
              <a:rPr lang="vi-VN" sz="1600" dirty="0" smtClean="0">
                <a:solidFill>
                  <a:srgbClr val="FFFF00"/>
                </a:solidFill>
              </a:rPr>
              <a:t> </a:t>
            </a:r>
            <a:r>
              <a:rPr lang="sr-Cyrl-CS" sz="1600" dirty="0" smtClean="0">
                <a:solidFill>
                  <a:srgbClr val="FFFF00"/>
                </a:solidFill>
              </a:rPr>
              <a:t>интерпретацији</a:t>
            </a:r>
            <a:r>
              <a:rPr lang="vi-VN" sz="1600" dirty="0" smtClean="0">
                <a:solidFill>
                  <a:srgbClr val="FFFF00"/>
                </a:solidFill>
              </a:rPr>
              <a:t> </a:t>
            </a:r>
            <a:r>
              <a:rPr lang="sr-Cyrl-CS" sz="1600" dirty="0" smtClean="0">
                <a:solidFill>
                  <a:srgbClr val="FFFF00"/>
                </a:solidFill>
              </a:rPr>
              <a:t>већ</a:t>
            </a:r>
            <a:r>
              <a:rPr lang="vi-VN" sz="1600" dirty="0" smtClean="0">
                <a:solidFill>
                  <a:srgbClr val="FFFF00"/>
                </a:solidFill>
              </a:rPr>
              <a:t> </a:t>
            </a:r>
            <a:r>
              <a:rPr lang="sr-Cyrl-CS" sz="1600" dirty="0" smtClean="0">
                <a:solidFill>
                  <a:srgbClr val="FFFF00"/>
                </a:solidFill>
              </a:rPr>
              <a:t>се</a:t>
            </a:r>
            <a:r>
              <a:rPr lang="vi-VN" sz="1600" dirty="0" smtClean="0">
                <a:solidFill>
                  <a:srgbClr val="FFFF00"/>
                </a:solidFill>
              </a:rPr>
              <a:t> </a:t>
            </a:r>
            <a:r>
              <a:rPr lang="sr-Cyrl-CS" sz="1600" dirty="0" smtClean="0">
                <a:solidFill>
                  <a:srgbClr val="FFFF00"/>
                </a:solidFill>
              </a:rPr>
              <a:t>низом</a:t>
            </a:r>
            <a:r>
              <a:rPr lang="vi-VN" sz="1600" dirty="0" smtClean="0">
                <a:solidFill>
                  <a:srgbClr val="FFFF00"/>
                </a:solidFill>
              </a:rPr>
              <a:t> </a:t>
            </a:r>
            <a:r>
              <a:rPr lang="sr-Cyrl-CS" sz="1600" dirty="0" smtClean="0">
                <a:solidFill>
                  <a:srgbClr val="FFFF00"/>
                </a:solidFill>
              </a:rPr>
              <a:t>кратких</a:t>
            </a:r>
            <a:r>
              <a:rPr lang="vi-VN" sz="1600" dirty="0" smtClean="0">
                <a:solidFill>
                  <a:srgbClr val="FFFF00"/>
                </a:solidFill>
              </a:rPr>
              <a:t> </a:t>
            </a:r>
            <a:r>
              <a:rPr lang="sr-Cyrl-CS" sz="1600" dirty="0" smtClean="0">
                <a:solidFill>
                  <a:srgbClr val="FFFF00"/>
                </a:solidFill>
              </a:rPr>
              <a:t>драмских</a:t>
            </a:r>
            <a:r>
              <a:rPr lang="vi-VN" sz="1600" dirty="0" smtClean="0">
                <a:solidFill>
                  <a:srgbClr val="FFFF00"/>
                </a:solidFill>
              </a:rPr>
              <a:t> </a:t>
            </a:r>
            <a:r>
              <a:rPr lang="sr-Cyrl-CS" sz="1600" dirty="0" smtClean="0">
                <a:solidFill>
                  <a:srgbClr val="FFFF00"/>
                </a:solidFill>
              </a:rPr>
              <a:t>импровизација</a:t>
            </a:r>
            <a:r>
              <a:rPr lang="vi-VN" sz="1600" dirty="0" smtClean="0">
                <a:solidFill>
                  <a:srgbClr val="FFFF00"/>
                </a:solidFill>
              </a:rPr>
              <a:t> </a:t>
            </a:r>
            <a:r>
              <a:rPr lang="sr-Cyrl-CS" sz="1600" dirty="0" smtClean="0">
                <a:solidFill>
                  <a:srgbClr val="FFFF00"/>
                </a:solidFill>
              </a:rPr>
              <a:t>циљ</a:t>
            </a:r>
            <a:r>
              <a:rPr lang="vi-VN" sz="1600" dirty="0" smtClean="0">
                <a:solidFill>
                  <a:srgbClr val="FFFF00"/>
                </a:solidFill>
              </a:rPr>
              <a:t> </a:t>
            </a:r>
            <a:r>
              <a:rPr lang="sr-Cyrl-CS" sz="1600" dirty="0" smtClean="0">
                <a:solidFill>
                  <a:srgbClr val="FFFF00"/>
                </a:solidFill>
              </a:rPr>
              <a:t>усмерава</a:t>
            </a:r>
            <a:r>
              <a:rPr lang="vi-VN" sz="1600" dirty="0" smtClean="0">
                <a:solidFill>
                  <a:srgbClr val="FFFF00"/>
                </a:solidFill>
              </a:rPr>
              <a:t> </a:t>
            </a:r>
            <a:r>
              <a:rPr lang="sr-Cyrl-CS" sz="1600" dirty="0" smtClean="0">
                <a:solidFill>
                  <a:srgbClr val="FFFF00"/>
                </a:solidFill>
              </a:rPr>
              <a:t>на</a:t>
            </a:r>
            <a:r>
              <a:rPr lang="vi-VN" sz="1600" dirty="0" smtClean="0">
                <a:solidFill>
                  <a:srgbClr val="FFFF00"/>
                </a:solidFill>
              </a:rPr>
              <a:t> </a:t>
            </a:r>
            <a:r>
              <a:rPr lang="sr-Cyrl-CS" sz="1600" dirty="0" smtClean="0">
                <a:solidFill>
                  <a:srgbClr val="FFFF00"/>
                </a:solidFill>
              </a:rPr>
              <a:t>стицање</a:t>
            </a:r>
            <a:r>
              <a:rPr lang="vi-VN" sz="1600" dirty="0" smtClean="0">
                <a:solidFill>
                  <a:srgbClr val="FFFF00"/>
                </a:solidFill>
              </a:rPr>
              <a:t> </a:t>
            </a:r>
            <a:r>
              <a:rPr lang="sr-Cyrl-CS" sz="1600" dirty="0" smtClean="0">
                <a:solidFill>
                  <a:srgbClr val="FFFF00"/>
                </a:solidFill>
              </a:rPr>
              <a:t>одређених</a:t>
            </a:r>
            <a:r>
              <a:rPr lang="vi-VN" sz="1600" dirty="0" smtClean="0">
                <a:solidFill>
                  <a:srgbClr val="FFFF00"/>
                </a:solidFill>
              </a:rPr>
              <a:t> </a:t>
            </a:r>
            <a:r>
              <a:rPr lang="sr-Cyrl-CS" sz="1600" dirty="0" smtClean="0">
                <a:solidFill>
                  <a:srgbClr val="FFFF00"/>
                </a:solidFill>
              </a:rPr>
              <a:t>знања</a:t>
            </a:r>
            <a:r>
              <a:rPr lang="vi-VN" sz="1600" dirty="0" smtClean="0">
                <a:solidFill>
                  <a:srgbClr val="FFFF00"/>
                </a:solidFill>
              </a:rPr>
              <a:t> </a:t>
            </a:r>
            <a:r>
              <a:rPr lang="sr-Cyrl-CS" sz="1600" dirty="0" smtClean="0">
                <a:solidFill>
                  <a:srgbClr val="FFFF00"/>
                </a:solidFill>
              </a:rPr>
              <a:t>и</a:t>
            </a:r>
            <a:r>
              <a:rPr lang="vi-VN" sz="1600" dirty="0" smtClean="0">
                <a:solidFill>
                  <a:srgbClr val="FFFF00"/>
                </a:solidFill>
              </a:rPr>
              <a:t> </a:t>
            </a:r>
            <a:r>
              <a:rPr lang="sr-Cyrl-CS" sz="1600" dirty="0" smtClean="0">
                <a:solidFill>
                  <a:srgbClr val="FFFF00"/>
                </a:solidFill>
              </a:rPr>
              <a:t>вештина</a:t>
            </a:r>
            <a:r>
              <a:rPr lang="vi-VN" sz="1600" dirty="0" smtClean="0">
                <a:solidFill>
                  <a:srgbClr val="FFFF00"/>
                </a:solidFill>
              </a:rPr>
              <a:t> </a:t>
            </a:r>
            <a:r>
              <a:rPr lang="sr-Cyrl-CS" sz="1600" dirty="0" smtClean="0">
                <a:solidFill>
                  <a:srgbClr val="FFFF00"/>
                </a:solidFill>
              </a:rPr>
              <a:t>и</a:t>
            </a:r>
            <a:r>
              <a:rPr lang="vi-VN" sz="1600" dirty="0" smtClean="0">
                <a:solidFill>
                  <a:srgbClr val="FFFF00"/>
                </a:solidFill>
              </a:rPr>
              <a:t> </a:t>
            </a:r>
            <a:r>
              <a:rPr lang="sr-Cyrl-CS" sz="1600" dirty="0" smtClean="0">
                <a:solidFill>
                  <a:srgbClr val="FFFF00"/>
                </a:solidFill>
              </a:rPr>
              <a:t>примену</a:t>
            </a:r>
            <a:r>
              <a:rPr lang="vi-VN" sz="1600" dirty="0" smtClean="0">
                <a:solidFill>
                  <a:srgbClr val="FFFF00"/>
                </a:solidFill>
              </a:rPr>
              <a:t> </a:t>
            </a:r>
            <a:r>
              <a:rPr lang="sr-Cyrl-CS" sz="1600" dirty="0" smtClean="0">
                <a:solidFill>
                  <a:srgbClr val="FFFF00"/>
                </a:solidFill>
              </a:rPr>
              <a:t>стечених</a:t>
            </a:r>
            <a:r>
              <a:rPr lang="vi-VN" sz="1600" dirty="0" smtClean="0">
                <a:solidFill>
                  <a:srgbClr val="FFFF00"/>
                </a:solidFill>
              </a:rPr>
              <a:t> </a:t>
            </a:r>
            <a:r>
              <a:rPr lang="sr-Cyrl-CS" sz="1600" dirty="0" smtClean="0">
                <a:solidFill>
                  <a:srgbClr val="FFFF00"/>
                </a:solidFill>
              </a:rPr>
              <a:t>знања</a:t>
            </a:r>
            <a:r>
              <a:rPr lang="vi-VN" sz="1600" dirty="0" smtClean="0">
                <a:solidFill>
                  <a:srgbClr val="FFFF00"/>
                </a:solidFill>
              </a:rPr>
              <a:t> </a:t>
            </a:r>
            <a:r>
              <a:rPr lang="sr-Cyrl-CS" sz="1600" dirty="0" smtClean="0">
                <a:solidFill>
                  <a:srgbClr val="FFFF00"/>
                </a:solidFill>
              </a:rPr>
              <a:t>у</a:t>
            </a:r>
            <a:r>
              <a:rPr lang="vi-VN" sz="1600" dirty="0" smtClean="0">
                <a:solidFill>
                  <a:srgbClr val="FFFF00"/>
                </a:solidFill>
              </a:rPr>
              <a:t> </a:t>
            </a:r>
            <a:r>
              <a:rPr lang="sr-Cyrl-CS" sz="1600" dirty="0" smtClean="0">
                <a:solidFill>
                  <a:srgbClr val="FFFF00"/>
                </a:solidFill>
              </a:rPr>
              <a:t>реалним</a:t>
            </a:r>
            <a:r>
              <a:rPr lang="vi-VN" sz="1600" dirty="0" smtClean="0">
                <a:solidFill>
                  <a:srgbClr val="FFFF00"/>
                </a:solidFill>
              </a:rPr>
              <a:t> </a:t>
            </a:r>
            <a:r>
              <a:rPr lang="sr-Cyrl-CS" sz="1600" dirty="0" smtClean="0">
                <a:solidFill>
                  <a:srgbClr val="FFFF00"/>
                </a:solidFill>
              </a:rPr>
              <a:t>условима</a:t>
            </a:r>
            <a:r>
              <a:rPr lang="vi-VN" sz="1600" dirty="0" smtClean="0">
                <a:solidFill>
                  <a:srgbClr val="FFFF00"/>
                </a:solidFill>
              </a:rPr>
              <a:t>, </a:t>
            </a:r>
            <a:r>
              <a:rPr lang="sr-Cyrl-CS" sz="1600" dirty="0" smtClean="0">
                <a:solidFill>
                  <a:srgbClr val="FFFF00"/>
                </a:solidFill>
              </a:rPr>
              <a:t>као</a:t>
            </a:r>
            <a:r>
              <a:rPr lang="vi-VN" sz="1600" dirty="0" smtClean="0">
                <a:solidFill>
                  <a:srgbClr val="FFFF00"/>
                </a:solidFill>
              </a:rPr>
              <a:t> </a:t>
            </a:r>
            <a:r>
              <a:rPr lang="sr-Cyrl-CS" sz="1600" dirty="0" smtClean="0">
                <a:solidFill>
                  <a:srgbClr val="FFFF00"/>
                </a:solidFill>
              </a:rPr>
              <a:t>и</a:t>
            </a:r>
            <a:r>
              <a:rPr lang="vi-VN" sz="1600" dirty="0" smtClean="0">
                <a:solidFill>
                  <a:srgbClr val="FFFF00"/>
                </a:solidFill>
              </a:rPr>
              <a:t> </a:t>
            </a:r>
            <a:r>
              <a:rPr lang="sr-Cyrl-CS" sz="1600" dirty="0" smtClean="0">
                <a:solidFill>
                  <a:srgbClr val="FFFF00"/>
                </a:solidFill>
              </a:rPr>
              <a:t>на</a:t>
            </a:r>
            <a:r>
              <a:rPr lang="vi-VN" sz="1600" dirty="0" smtClean="0">
                <a:solidFill>
                  <a:srgbClr val="FFFF00"/>
                </a:solidFill>
              </a:rPr>
              <a:t> </a:t>
            </a:r>
            <a:r>
              <a:rPr lang="sr-Cyrl-CS" sz="1600" dirty="0" smtClean="0">
                <a:solidFill>
                  <a:srgbClr val="FFFF00"/>
                </a:solidFill>
              </a:rPr>
              <a:t>развијање</a:t>
            </a:r>
            <a:r>
              <a:rPr lang="vi-VN" sz="1600" dirty="0" smtClean="0">
                <a:solidFill>
                  <a:srgbClr val="FFFF00"/>
                </a:solidFill>
              </a:rPr>
              <a:t> </a:t>
            </a:r>
            <a:r>
              <a:rPr lang="sr-Cyrl-CS" sz="1600" dirty="0" smtClean="0">
                <a:solidFill>
                  <a:srgbClr val="FFFF00"/>
                </a:solidFill>
              </a:rPr>
              <a:t>критичког</a:t>
            </a:r>
            <a:r>
              <a:rPr lang="vi-VN" sz="1600" dirty="0" smtClean="0">
                <a:solidFill>
                  <a:srgbClr val="FFFF00"/>
                </a:solidFill>
              </a:rPr>
              <a:t> </a:t>
            </a:r>
            <a:r>
              <a:rPr lang="sr-Cyrl-CS" sz="1600" dirty="0" smtClean="0">
                <a:solidFill>
                  <a:srgbClr val="FFFF00"/>
                </a:solidFill>
              </a:rPr>
              <a:t>мишљења</a:t>
            </a:r>
            <a:r>
              <a:rPr lang="vi-VN" sz="1600" dirty="0" smtClean="0">
                <a:solidFill>
                  <a:srgbClr val="FFFF00"/>
                </a:solidFill>
              </a:rPr>
              <a:t>, </a:t>
            </a:r>
            <a:r>
              <a:rPr lang="sr-Cyrl-CS" sz="1600" dirty="0" smtClean="0">
                <a:solidFill>
                  <a:srgbClr val="FFFF00"/>
                </a:solidFill>
              </a:rPr>
              <a:t>стицање</a:t>
            </a:r>
            <a:r>
              <a:rPr lang="vi-VN" sz="1600" dirty="0" smtClean="0">
                <a:solidFill>
                  <a:srgbClr val="FFFF00"/>
                </a:solidFill>
              </a:rPr>
              <a:t>  </a:t>
            </a:r>
            <a:r>
              <a:rPr lang="sr-Cyrl-CS" sz="1600" dirty="0" smtClean="0">
                <a:solidFill>
                  <a:srgbClr val="FFFF00"/>
                </a:solidFill>
              </a:rPr>
              <a:t>самопоуздања</a:t>
            </a:r>
            <a:r>
              <a:rPr lang="vi-VN" sz="1600" dirty="0" smtClean="0">
                <a:solidFill>
                  <a:srgbClr val="FFFF00"/>
                </a:solidFill>
              </a:rPr>
              <a:t> </a:t>
            </a:r>
            <a:r>
              <a:rPr lang="sr-Cyrl-CS" sz="1600" dirty="0" smtClean="0">
                <a:solidFill>
                  <a:srgbClr val="FFFF00"/>
                </a:solidFill>
              </a:rPr>
              <a:t>и</a:t>
            </a:r>
            <a:r>
              <a:rPr lang="vi-VN" sz="1600" dirty="0" smtClean="0">
                <a:solidFill>
                  <a:srgbClr val="FFFF00"/>
                </a:solidFill>
              </a:rPr>
              <a:t> </a:t>
            </a:r>
            <a:r>
              <a:rPr lang="sr-Cyrl-CS" sz="1600" dirty="0" smtClean="0">
                <a:solidFill>
                  <a:srgbClr val="FFFF00"/>
                </a:solidFill>
              </a:rPr>
              <a:t>самосталног</a:t>
            </a:r>
            <a:r>
              <a:rPr lang="vi-VN" sz="1600" dirty="0" smtClean="0">
                <a:solidFill>
                  <a:srgbClr val="FFFF00"/>
                </a:solidFill>
              </a:rPr>
              <a:t> </a:t>
            </a:r>
            <a:r>
              <a:rPr lang="sr-Cyrl-CS" sz="1600" dirty="0" smtClean="0">
                <a:solidFill>
                  <a:srgbClr val="FFFF00"/>
                </a:solidFill>
              </a:rPr>
              <a:t>прилаза</a:t>
            </a:r>
            <a:r>
              <a:rPr lang="vi-VN" sz="1600" dirty="0" smtClean="0">
                <a:solidFill>
                  <a:srgbClr val="FFFF00"/>
                </a:solidFill>
              </a:rPr>
              <a:t> </a:t>
            </a:r>
            <a:r>
              <a:rPr lang="sr-Cyrl-CS" sz="1600" dirty="0" smtClean="0">
                <a:solidFill>
                  <a:srgbClr val="FFFF00"/>
                </a:solidFill>
              </a:rPr>
              <a:t>разним</a:t>
            </a:r>
            <a:r>
              <a:rPr lang="vi-VN" sz="1600" dirty="0" smtClean="0">
                <a:solidFill>
                  <a:srgbClr val="FFFF00"/>
                </a:solidFill>
              </a:rPr>
              <a:t> </a:t>
            </a:r>
            <a:r>
              <a:rPr lang="sr-Cyrl-CS" sz="1600" dirty="0" smtClean="0">
                <a:solidFill>
                  <a:srgbClr val="FFFF00"/>
                </a:solidFill>
              </a:rPr>
              <a:t>проблемским</a:t>
            </a:r>
            <a:r>
              <a:rPr lang="vi-VN" sz="1600" dirty="0" smtClean="0">
                <a:solidFill>
                  <a:srgbClr val="FFFF00"/>
                </a:solidFill>
              </a:rPr>
              <a:t> </a:t>
            </a:r>
            <a:r>
              <a:rPr lang="sr-Cyrl-CS" sz="1600" dirty="0" smtClean="0">
                <a:solidFill>
                  <a:srgbClr val="FFFF00"/>
                </a:solidFill>
              </a:rPr>
              <a:t>ситуацијама</a:t>
            </a:r>
            <a:r>
              <a:rPr lang="vi-VN" sz="1600" dirty="0" smtClean="0">
                <a:solidFill>
                  <a:srgbClr val="FFFF00"/>
                </a:solidFill>
              </a:rPr>
              <a:t>.</a:t>
            </a:r>
            <a:r>
              <a:rPr lang="sr-Cyrl-BA" sz="1600" dirty="0" smtClean="0">
                <a:solidFill>
                  <a:srgbClr val="FFFF00"/>
                </a:solidFill>
              </a:rPr>
              <a:t>”</a:t>
            </a:r>
            <a:endParaRPr lang="en-US" sz="1600" dirty="0">
              <a:solidFill>
                <a:srgbClr val="FFFF00"/>
              </a:solidFill>
            </a:endParaRPr>
          </a:p>
        </p:txBody>
      </p:sp>
      <p:pic>
        <p:nvPicPr>
          <p:cNvPr id="5" name="Picture 3" descr="3.jpg"/>
          <p:cNvPicPr>
            <a:picLocks noChangeAspect="1"/>
          </p:cNvPicPr>
          <p:nvPr/>
        </p:nvPicPr>
        <p:blipFill>
          <a:blip r:embed="rId3"/>
          <a:srcRect/>
          <a:stretch>
            <a:fillRect/>
          </a:stretch>
        </p:blipFill>
        <p:spPr bwMode="auto">
          <a:xfrm>
            <a:off x="6072198" y="2857496"/>
            <a:ext cx="2928958" cy="2143140"/>
          </a:xfrm>
          <a:prstGeom prst="rect">
            <a:avLst/>
          </a:prstGeom>
          <a:noFill/>
          <a:ln w="9525">
            <a:noFill/>
            <a:miter lim="800000"/>
            <a:headEnd/>
            <a:tailEnd/>
          </a:ln>
        </p:spPr>
      </p:pic>
      <p:sp>
        <p:nvSpPr>
          <p:cNvPr id="6" name="TextBox 5"/>
          <p:cNvSpPr txBox="1"/>
          <p:nvPr/>
        </p:nvSpPr>
        <p:spPr>
          <a:xfrm>
            <a:off x="6000760" y="714356"/>
            <a:ext cx="3143240" cy="1354217"/>
          </a:xfrm>
          <a:prstGeom prst="rect">
            <a:avLst/>
          </a:prstGeom>
          <a:noFill/>
        </p:spPr>
        <p:txBody>
          <a:bodyPr wrap="square" rtlCol="0">
            <a:spAutoFit/>
          </a:bodyPr>
          <a:lstStyle/>
          <a:p>
            <a:r>
              <a:rPr lang="sr-Latn-CS" sz="1600" dirty="0" smtClean="0">
                <a:solidFill>
                  <a:schemeClr val="accent6">
                    <a:lumMod val="40000"/>
                    <a:lumOff val="60000"/>
                  </a:schemeClr>
                </a:solidFill>
              </a:rPr>
              <a:t>5. </a:t>
            </a:r>
            <a:r>
              <a:rPr lang="sr-Cyrl-BA" sz="1600" dirty="0" smtClean="0">
                <a:solidFill>
                  <a:schemeClr val="accent6">
                    <a:lumMod val="40000"/>
                    <a:lumOff val="60000"/>
                  </a:schemeClr>
                </a:solidFill>
              </a:rPr>
              <a:t>У циљу што боље припреме , глумачка екипа посетила је представу алексиначког аматерског позоришта “ Театар 91”, “ Народни посланик</a:t>
            </a:r>
            <a:r>
              <a:rPr lang="sr-Cyrl-BA" dirty="0" smtClean="0">
                <a:solidFill>
                  <a:schemeClr val="accent6">
                    <a:lumMod val="40000"/>
                    <a:lumOff val="60000"/>
                  </a:schemeClr>
                </a:solidFill>
              </a:rPr>
              <a:t>”</a:t>
            </a:r>
            <a:endParaRPr lang="en-US" dirty="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1071</TotalTime>
  <Words>1896</Words>
  <Application>Microsoft Office PowerPoint</Application>
  <PresentationFormat>On-screen Show (4:3)</PresentationFormat>
  <Paragraphs>82</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Apex</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DEJAN</dc:creator>
  <cp:lastModifiedBy>DEJAN</cp:lastModifiedBy>
  <cp:revision>172</cp:revision>
  <dcterms:created xsi:type="dcterms:W3CDTF">2014-09-28T20:06:39Z</dcterms:created>
  <dcterms:modified xsi:type="dcterms:W3CDTF">2014-10-15T21:54:59Z</dcterms:modified>
</cp:coreProperties>
</file>