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63" r:id="rId3"/>
    <p:sldId id="265" r:id="rId4"/>
    <p:sldId id="264" r:id="rId5"/>
    <p:sldId id="266" r:id="rId6"/>
    <p:sldId id="257" r:id="rId7"/>
    <p:sldId id="258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470D-AEF5-4F71-9E4F-D9BA87271A03}" type="datetimeFigureOut">
              <a:rPr lang="sr-Latn-RS" smtClean="0"/>
              <a:t>15.10.2014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9CC4-119D-4558-940D-BF5A7548E36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470D-AEF5-4F71-9E4F-D9BA87271A03}" type="datetimeFigureOut">
              <a:rPr lang="sr-Latn-RS" smtClean="0"/>
              <a:t>15.10.2014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9CC4-119D-4558-940D-BF5A7548E36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470D-AEF5-4F71-9E4F-D9BA87271A03}" type="datetimeFigureOut">
              <a:rPr lang="sr-Latn-RS" smtClean="0"/>
              <a:t>15.10.2014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9CC4-119D-4558-940D-BF5A7548E367}" type="slidenum">
              <a:rPr lang="sr-Latn-RS" smtClean="0"/>
              <a:t>‹#›</a:t>
            </a:fld>
            <a:endParaRPr lang="sr-Latn-R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470D-AEF5-4F71-9E4F-D9BA87271A03}" type="datetimeFigureOut">
              <a:rPr lang="sr-Latn-RS" smtClean="0"/>
              <a:t>15.10.2014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9CC4-119D-4558-940D-BF5A7548E36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470D-AEF5-4F71-9E4F-D9BA87271A03}" type="datetimeFigureOut">
              <a:rPr lang="sr-Latn-RS" smtClean="0"/>
              <a:t>15.10.2014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9CC4-119D-4558-940D-BF5A7548E36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470D-AEF5-4F71-9E4F-D9BA87271A03}" type="datetimeFigureOut">
              <a:rPr lang="sr-Latn-RS" smtClean="0"/>
              <a:t>15.10.2014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9CC4-119D-4558-940D-BF5A7548E36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470D-AEF5-4F71-9E4F-D9BA87271A03}" type="datetimeFigureOut">
              <a:rPr lang="sr-Latn-RS" smtClean="0"/>
              <a:t>15.10.2014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9CC4-119D-4558-940D-BF5A7548E36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470D-AEF5-4F71-9E4F-D9BA87271A03}" type="datetimeFigureOut">
              <a:rPr lang="sr-Latn-RS" smtClean="0"/>
              <a:t>15.10.2014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9CC4-119D-4558-940D-BF5A7548E36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470D-AEF5-4F71-9E4F-D9BA87271A03}" type="datetimeFigureOut">
              <a:rPr lang="sr-Latn-RS" smtClean="0"/>
              <a:t>15.10.2014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9CC4-119D-4558-940D-BF5A7548E367}" type="slidenum">
              <a:rPr lang="sr-Latn-RS" smtClean="0"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470D-AEF5-4F71-9E4F-D9BA87271A03}" type="datetimeFigureOut">
              <a:rPr lang="sr-Latn-RS" smtClean="0"/>
              <a:t>15.10.2014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9CC4-119D-4558-940D-BF5A7548E36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F470D-AEF5-4F71-9E4F-D9BA87271A03}" type="datetimeFigureOut">
              <a:rPr lang="sr-Latn-RS" smtClean="0"/>
              <a:t>15.10.2014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29CC4-119D-4558-940D-BF5A7548E36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33F470D-AEF5-4F71-9E4F-D9BA87271A03}" type="datetimeFigureOut">
              <a:rPr lang="sr-Latn-RS" smtClean="0"/>
              <a:t>15.10.2014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329CC4-119D-4558-940D-BF5A7548E367}" type="slidenum">
              <a:rPr lang="sr-Latn-RS" smtClean="0"/>
              <a:t>‹#›</a:t>
            </a:fld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296144"/>
          </a:xfrm>
        </p:spPr>
        <p:txBody>
          <a:bodyPr>
            <a:normAutofit/>
          </a:bodyPr>
          <a:lstStyle/>
          <a:p>
            <a:r>
              <a:rPr lang="sr-Cyrl-RS" sz="6600" b="1" dirty="0" smtClean="0">
                <a:latin typeface="Arial" pitchFamily="34" charset="0"/>
                <a:cs typeface="Arial" pitchFamily="34" charset="0"/>
              </a:rPr>
              <a:t>Мућни главом</a:t>
            </a:r>
            <a:endParaRPr lang="sr-Latn-RS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278688" cy="969521"/>
          </a:xfrm>
        </p:spPr>
        <p:txBody>
          <a:bodyPr>
            <a:normAutofit/>
          </a:bodyPr>
          <a:lstStyle/>
          <a:p>
            <a:r>
              <a:rPr lang="sr-Cyrl-RS" dirty="0">
                <a:latin typeface="Arial" pitchFamily="34" charset="0"/>
                <a:cs typeface="Arial" pitchFamily="34" charset="0"/>
              </a:rPr>
              <a:t>К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ампања и изложба тематских плаката у оквиру превенвије злоупотребе алкохола међу ученицима Дома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4365104"/>
            <a:ext cx="583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Бранкица Ристић, психолог</a:t>
            </a:r>
          </a:p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Дом ученика средње ПТТ школе, Београд</a:t>
            </a:r>
            <a:endParaRPr lang="sr-Latn-R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59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916832"/>
            <a:ext cx="8568952" cy="4032448"/>
          </a:xfrm>
        </p:spPr>
        <p:txBody>
          <a:bodyPr>
            <a:normAutofit lnSpcReduction="10000"/>
          </a:bodyPr>
          <a:lstStyle/>
          <a:p>
            <a:pPr lvl="0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На основу укупног броја ученика који су партиципирали у активностима током недеље интезивне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кампање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На основу одговора ученика у анкетном испитивању «Задовољство ученика организацијом живота и рада у Дому ученика средње ПТТ школе током школске 2013/14».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На основу усмене повратне информације ученика и њихових родитеља.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b="1" dirty="0">
                <a:latin typeface="Arial" pitchFamily="34" charset="0"/>
                <a:cs typeface="Arial" pitchFamily="34" charset="0"/>
              </a:rPr>
              <a:t>На основу повратне информације колега и појачаног степена тимског рада у установи.</a:t>
            </a: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r-Cyrl-RS" dirty="0" smtClean="0">
                <a:latin typeface="Arial" pitchFamily="34" charset="0"/>
                <a:cs typeface="Arial" pitchFamily="34" charset="0"/>
              </a:rPr>
              <a:t>Евалуација кампање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37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381642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sr-Cyrl-RS" dirty="0" smtClean="0"/>
          </a:p>
          <a:p>
            <a:pPr>
              <a:buFont typeface="Arial" pitchFamily="34" charset="0"/>
              <a:buChar char="•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Од проблема са којима се суочавамо у пракси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Од резултата истраживања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Домског парламента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о искуству ученика са психоактивним супстанцама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Од одлуке Педагошког већа Дома  да се за школску 2013/14 направи годишњи План превенције у вези са злоупотребом алкохола </a:t>
            </a:r>
          </a:p>
          <a:p>
            <a:pPr>
              <a:buFont typeface="Arial" pitchFamily="34" charset="0"/>
              <a:buChar char="•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Од закључака Тима за заштиту ученика од насиља</a:t>
            </a:r>
          </a:p>
          <a:p>
            <a:pPr marL="0" indent="0">
              <a:buNone/>
            </a:pPr>
            <a:r>
              <a:rPr lang="sr-Cyrl-RS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Од чега се пошло у планирању?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13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276872"/>
            <a:ext cx="8064895" cy="403244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sr-Cyrl-CS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Cyrl-CS" sz="2800" dirty="0" smtClean="0">
                <a:latin typeface="Arial" pitchFamily="34" charset="0"/>
                <a:cs typeface="Arial" pitchFamily="34" charset="0"/>
              </a:rPr>
              <a:t>У Дому ученика средње ПТТ школе  </a:t>
            </a:r>
            <a:r>
              <a:rPr lang="sr-Cyrl-CS" sz="2800" dirty="0">
                <a:latin typeface="Arial" pitchFamily="34" charset="0"/>
                <a:cs typeface="Arial" pitchFamily="34" charset="0"/>
              </a:rPr>
              <a:t>је </a:t>
            </a:r>
            <a:r>
              <a:rPr lang="sr-Cyrl-CS" sz="2800" dirty="0" smtClean="0">
                <a:latin typeface="Arial" pitchFamily="34" charset="0"/>
                <a:cs typeface="Arial" pitchFamily="34" charset="0"/>
              </a:rPr>
              <a:t>21 и 22</a:t>
            </a:r>
            <a:r>
              <a:rPr lang="sr-Cyrl-CS" sz="2800" dirty="0">
                <a:latin typeface="Arial" pitchFamily="34" charset="0"/>
                <a:cs typeface="Arial" pitchFamily="34" charset="0"/>
              </a:rPr>
              <a:t>. </a:t>
            </a:r>
            <a:r>
              <a:rPr lang="sr-Cyrl-CS" sz="2800" dirty="0" smtClean="0">
                <a:latin typeface="Arial" pitchFamily="34" charset="0"/>
                <a:cs typeface="Arial" pitchFamily="34" charset="0"/>
              </a:rPr>
              <a:t>јуна 2013. реализован семинар </a:t>
            </a:r>
            <a:r>
              <a:rPr lang="sr-Cyrl-C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i="1" dirty="0" smtClean="0">
                <a:latin typeface="Arial" pitchFamily="34" charset="0"/>
                <a:cs typeface="Arial" pitchFamily="34" charset="0"/>
              </a:rPr>
              <a:t>Рад </a:t>
            </a:r>
            <a:r>
              <a:rPr lang="sr-Cyrl-CS" sz="2800" i="1" dirty="0">
                <a:latin typeface="Arial" pitchFamily="34" charset="0"/>
                <a:cs typeface="Arial" pitchFamily="34" charset="0"/>
              </a:rPr>
              <a:t>са децом и омладином са проблемима у </a:t>
            </a:r>
            <a:r>
              <a:rPr lang="sr-Cyrl-CS" sz="2800" i="1" dirty="0" smtClean="0">
                <a:latin typeface="Arial" pitchFamily="34" charset="0"/>
                <a:cs typeface="Arial" pitchFamily="34" charset="0"/>
              </a:rPr>
              <a:t>понашању</a:t>
            </a:r>
            <a:r>
              <a:rPr lang="sr-Cyrl-CS" sz="2800" i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CS" sz="2800" dirty="0" smtClean="0">
                <a:latin typeface="Arial" pitchFamily="34" charset="0"/>
                <a:cs typeface="Arial" pitchFamily="34" charset="0"/>
              </a:rPr>
              <a:t>на коме су били представљени примери добре праксе.</a:t>
            </a:r>
          </a:p>
          <a:p>
            <a:pPr>
              <a:buFont typeface="Arial" pitchFamily="34" charset="0"/>
              <a:buChar char="•"/>
            </a:pPr>
            <a:r>
              <a:rPr lang="sr-Cyrl-CS" sz="2800" dirty="0" smtClean="0">
                <a:latin typeface="Arial" pitchFamily="34" charset="0"/>
                <a:cs typeface="Arial" pitchFamily="34" charset="0"/>
              </a:rPr>
              <a:t>Након семинара смо се договорили да организујемо седмицу интензивне кампање и да пробамо да укључимо све становнике Дома.</a:t>
            </a:r>
          </a:p>
          <a:p>
            <a:pPr>
              <a:buFont typeface="Arial" pitchFamily="34" charset="0"/>
              <a:buChar char="•"/>
            </a:pPr>
            <a:endParaRPr lang="sr-Cyrl-CS" sz="2800" dirty="0" smtClean="0"/>
          </a:p>
          <a:p>
            <a:pPr>
              <a:buFont typeface="Arial" pitchFamily="34" charset="0"/>
              <a:buChar char="•"/>
            </a:pPr>
            <a:endParaRPr lang="sr-Cyrl-CS" sz="2800" b="1" i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Шта је била инспирација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21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945858"/>
            <a:ext cx="7740848" cy="450747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Cyrl-RS" b="1" dirty="0" smtClean="0">
                <a:latin typeface="Arial" pitchFamily="34" charset="0"/>
                <a:cs typeface="Arial" pitchFamily="34" charset="0"/>
              </a:rPr>
              <a:t>Предавање психолога о начину на који алкохол делује на психу и тело адолесцента</a:t>
            </a:r>
          </a:p>
          <a:p>
            <a:pPr>
              <a:buFont typeface="Arial" pitchFamily="34" charset="0"/>
              <a:buChar char="•"/>
            </a:pPr>
            <a:r>
              <a:rPr lang="sr-Cyrl-RS" b="1" dirty="0" smtClean="0">
                <a:latin typeface="Arial" pitchFamily="34" charset="0"/>
                <a:cs typeface="Arial" pitchFamily="34" charset="0"/>
              </a:rPr>
              <a:t>Тематска филмска пројекција и трибина у организацији драмске секције Дома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dirty="0" smtClean="0">
                <a:latin typeface="Arial" pitchFamily="34" charset="0"/>
                <a:cs typeface="Arial" pitchFamily="34" charset="0"/>
              </a:rPr>
              <a:t>Шта се још догађало у тих седам интензивне кампање?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17032"/>
            <a:ext cx="2664296" cy="2843346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717033"/>
            <a:ext cx="4641920" cy="2843346"/>
          </a:xfrm>
          <a:prstGeom prst="rect">
            <a:avLst/>
          </a:prstGeom>
          <a:noFill/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4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988840"/>
            <a:ext cx="7956872" cy="4137323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sr-Cyrl-RS" dirty="0">
                <a:latin typeface="Arial" pitchFamily="34" charset="0"/>
                <a:cs typeface="Arial" pitchFamily="34" charset="0"/>
              </a:rPr>
              <a:t>Васпитачи су у оквиру свог васпитног рада обрађивали теме везане за алкохол и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младе, </a:t>
            </a:r>
            <a:r>
              <a:rPr lang="sr-Cyrl-RS" dirty="0">
                <a:latin typeface="Arial" pitchFamily="34" charset="0"/>
                <a:cs typeface="Arial" pitchFamily="34" charset="0"/>
              </a:rPr>
              <a:t>користећи различите методе и облике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рада.</a:t>
            </a:r>
          </a:p>
          <a:p>
            <a:pPr>
              <a:buFont typeface="Arial" pitchFamily="34" charset="0"/>
              <a:buChar char="•"/>
            </a:pPr>
            <a:endParaRPr lang="sr-Cyrl-RS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Потом су организовали радионице на којима су ученици тимски правили плакате намењене њиховим вршњацима</a:t>
            </a:r>
          </a:p>
          <a:p>
            <a:pPr>
              <a:buFont typeface="Arial" pitchFamily="34" charset="0"/>
              <a:buChar char="•"/>
            </a:pPr>
            <a:endParaRPr lang="sr-Cyrl-RS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Cyrl-RS" dirty="0" smtClean="0">
                <a:latin typeface="Arial" pitchFamily="34" charset="0"/>
                <a:cs typeface="Arial" pitchFamily="34" charset="0"/>
              </a:rPr>
              <a:t>Плакати су презентовани тек на дан постављања изложбе, ниједна васпитна група није знала шта друге групе раде.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Како су прављени плакати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449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6056" y="4077073"/>
            <a:ext cx="3312368" cy="2484276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Постављање изложбе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77073"/>
            <a:ext cx="3240360" cy="2429138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23218"/>
            <a:ext cx="3312368" cy="248427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1423218"/>
            <a:ext cx="3276364" cy="248427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33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51920" y="1698480"/>
            <a:ext cx="5006287" cy="3746743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СТРУЧНИ ВРШЊАЧКИ ЖИРИ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484783"/>
            <a:ext cx="30243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sr-Cyrl-RS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Жири су били млади уметници окупљени при Културном центру Београда у </a:t>
            </a:r>
            <a:r>
              <a:rPr lang="sr-Cyrl-R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груп</a:t>
            </a:r>
            <a:r>
              <a:rPr lang="sr-Cyrl-RS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sr-Cyrl-R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„КБЦ тим“. </a:t>
            </a:r>
          </a:p>
          <a:p>
            <a:endParaRPr lang="sr-Cyrl-RS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sr-Cyrl-RS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Они су изабрани не само што се баве уметношћу већ и зато што су сами адолесценти и могу да процене колико плакати заиста комуницирају са младима.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6583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2675467"/>
            <a:ext cx="8280920" cy="345069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Cyrl-RS" b="1" dirty="0" smtClean="0">
                <a:latin typeface="Arial" pitchFamily="34" charset="0"/>
                <a:cs typeface="Arial" pitchFamily="34" charset="0"/>
              </a:rPr>
              <a:t>О изложби су известили  Танјуг, РТС, ТВ Б92, ТВ Пинк, Радио Београд, Радио С,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Блиц,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Новости</a:t>
            </a:r>
            <a:r>
              <a:rPr lang="sr-Cyrl-RS" b="1" dirty="0" smtClean="0">
                <a:latin typeface="Arial" pitchFamily="34" charset="0"/>
                <a:cs typeface="Arial" pitchFamily="34" charset="0"/>
              </a:rPr>
              <a:t>... </a:t>
            </a:r>
          </a:p>
          <a:p>
            <a:pPr>
              <a:buFont typeface="Arial" pitchFamily="34" charset="0"/>
              <a:buChar char="•"/>
            </a:pPr>
            <a:endParaRPr lang="sr-Cyrl-RS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Cyrl-RS" b="1" dirty="0" smtClean="0">
                <a:latin typeface="Arial" pitchFamily="34" charset="0"/>
                <a:cs typeface="Arial" pitchFamily="34" charset="0"/>
              </a:rPr>
              <a:t>Дом су контактирали заинтересовани родитељи и изразили задовољство што се бавимо овом важном темом.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252728"/>
          </a:xfrm>
        </p:spPr>
        <p:txBody>
          <a:bodyPr>
            <a:normAutofit fontScale="90000"/>
          </a:bodyPr>
          <a:lstStyle/>
          <a:p>
            <a:pPr algn="l"/>
            <a:r>
              <a:rPr lang="sr-Cyrl-RS" dirty="0" smtClean="0">
                <a:latin typeface="Arial" pitchFamily="34" charset="0"/>
                <a:cs typeface="Arial" pitchFamily="34" charset="0"/>
              </a:rPr>
              <a:t>Повећање видљивости Дома у средини 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75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dirty="0" smtClean="0"/>
          </a:p>
          <a:p>
            <a:endParaRPr lang="sr-Latn-R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Cyrl-RS" dirty="0" smtClean="0">
                <a:latin typeface="Arial" pitchFamily="34" charset="0"/>
                <a:cs typeface="Arial" pitchFamily="34" charset="0"/>
              </a:rPr>
              <a:t>Изложбу су сви у Дому видели</a:t>
            </a:r>
            <a:r>
              <a:rPr lang="sr-Cyrl-R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шта можемо да урадимо још?</a:t>
            </a:r>
            <a:endParaRPr lang="sr-Latn-R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radionic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19" y="1873901"/>
            <a:ext cx="2952328" cy="2214246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adionic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927907"/>
            <a:ext cx="2880320" cy="2160240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221088"/>
            <a:ext cx="85689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70C0"/>
              </a:buClr>
              <a:buFont typeface="Arial" pitchFamily="34" charset="0"/>
              <a:buChar char="•"/>
            </a:pPr>
            <a:r>
              <a:rPr lang="sr-Cyrl-RS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 ученике 8. разреда Основне школе „Јован Поповић смо организовали радионицу вршњачке едукације на тему одупирању притиску вршњака. Радионицу су водили ученици Дома. </a:t>
            </a:r>
          </a:p>
          <a:p>
            <a:pPr marL="285750" indent="-285750" algn="just">
              <a:buClr>
                <a:srgbClr val="0070C0"/>
              </a:buClr>
              <a:buFont typeface="Arial" pitchFamily="34" charset="0"/>
              <a:buChar char="•"/>
            </a:pPr>
            <a:endParaRPr lang="sr-Cyrl-RS" sz="16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0070C0"/>
              </a:buClr>
              <a:buFont typeface="Arial" pitchFamily="34" charset="0"/>
              <a:buChar char="•"/>
            </a:pPr>
            <a:r>
              <a:rPr lang="sr-Cyrl-RS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Плакати су били декор позоришне представе у извођењу Драмске радионице Дома.</a:t>
            </a:r>
          </a:p>
          <a:p>
            <a:pPr algn="just">
              <a:buClr>
                <a:srgbClr val="0070C0"/>
              </a:buClr>
            </a:pPr>
            <a:endParaRPr lang="sr-Cyrl-RS" sz="1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Clr>
                <a:srgbClr val="0070C0"/>
              </a:buClr>
              <a:buFont typeface="Arial" pitchFamily="34" charset="0"/>
              <a:buChar char="•"/>
            </a:pPr>
            <a:r>
              <a:rPr lang="sr-Cyrl-RS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Плакате смо почетком школске 2014 године донирали </a:t>
            </a:r>
            <a:r>
              <a:rPr lang="sr-Cyrl-CS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Клиничком </a:t>
            </a:r>
            <a:r>
              <a:rPr lang="sr-Cyrl-CS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одељењу за старије пацијенте (14-18) при  </a:t>
            </a:r>
            <a:r>
              <a:rPr lang="sr-Cyrl-RS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Клиници за психијатријске болести „</a:t>
            </a:r>
            <a:r>
              <a:rPr lang="sr-Cyrl-CS" sz="1600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Лаза Лазаревић“ у </a:t>
            </a:r>
            <a:r>
              <a:rPr lang="sr-Cyrl-CS" sz="16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Београду.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62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300</TotalTime>
  <Words>462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Waveform</vt:lpstr>
      <vt:lpstr>Мућни главом</vt:lpstr>
      <vt:lpstr>Од чега се пошло у планирању?</vt:lpstr>
      <vt:lpstr>Шта је била инспирација</vt:lpstr>
      <vt:lpstr>Шта се још догађало у тих седам интензивне кампање?</vt:lpstr>
      <vt:lpstr>Како су прављени плакати</vt:lpstr>
      <vt:lpstr>Постављање изложбе</vt:lpstr>
      <vt:lpstr>СТРУЧНИ ВРШЊАЧКИ ЖИРИ</vt:lpstr>
      <vt:lpstr>Повећање видљивости Дома у средини </vt:lpstr>
      <vt:lpstr>Изложбу су сви у Дому видели шта можемо да урадимо још?</vt:lpstr>
      <vt:lpstr>Евалуација кампање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Мућни главом</dc:title>
  <dc:creator>Rista</dc:creator>
  <cp:lastModifiedBy>vaspitaci</cp:lastModifiedBy>
  <cp:revision>27</cp:revision>
  <dcterms:created xsi:type="dcterms:W3CDTF">2014-10-14T22:52:03Z</dcterms:created>
  <dcterms:modified xsi:type="dcterms:W3CDTF">2014-10-15T15:00:45Z</dcterms:modified>
</cp:coreProperties>
</file>