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77" r:id="rId5"/>
    <p:sldId id="256" r:id="rId6"/>
    <p:sldId id="270" r:id="rId7"/>
    <p:sldId id="257" r:id="rId8"/>
    <p:sldId id="269" r:id="rId9"/>
    <p:sldId id="258" r:id="rId10"/>
    <p:sldId id="259" r:id="rId11"/>
    <p:sldId id="260" r:id="rId12"/>
    <p:sldId id="261" r:id="rId13"/>
    <p:sldId id="262" r:id="rId14"/>
    <p:sldId id="263" r:id="rId15"/>
    <p:sldId id="265" r:id="rId16"/>
    <p:sldId id="266" r:id="rId17"/>
    <p:sldId id="273" r:id="rId18"/>
    <p:sldId id="267" r:id="rId19"/>
    <p:sldId id="268" r:id="rId20"/>
    <p:sldId id="271" r:id="rId21"/>
    <p:sldId id="274" r:id="rId22"/>
    <p:sldId id="272" r:id="rId23"/>
    <p:sldId id="283" r:id="rId24"/>
    <p:sldId id="284" r:id="rId25"/>
    <p:sldId id="285" r:id="rId26"/>
    <p:sldId id="286" r:id="rId27"/>
    <p:sldId id="287" r:id="rId28"/>
    <p:sldId id="288" r:id="rId29"/>
    <p:sldId id="289" r:id="rId30"/>
    <p:sldId id="292" r:id="rId31"/>
    <p:sldId id="293" r:id="rId32"/>
    <p:sldId id="294" r:id="rId33"/>
    <p:sldId id="295"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5" autoAdjust="0"/>
    <p:restoredTop sz="94690" autoAdjust="0"/>
  </p:normalViewPr>
  <p:slideViewPr>
    <p:cSldViewPr>
      <p:cViewPr varScale="1">
        <p:scale>
          <a:sx n="100" d="100"/>
          <a:sy n="100" d="100"/>
        </p:scale>
        <p:origin x="-3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EC29C9D-A140-4D42-852C-789E387BAA26}" type="datetimeFigureOut">
              <a:rPr lang="en-US" smtClean="0"/>
              <a:pPr/>
              <a:t>5/4/2014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AF90DE2-0B5C-4CB8-8661-BB16E6906F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29C9D-A140-4D42-852C-789E387BAA26}"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29C9D-A140-4D42-852C-789E387BAA26}"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8" name="Footer Placeholder 7"/>
          <p:cNvSpPr>
            <a:spLocks noGrp="1"/>
          </p:cNvSpPr>
          <p:nvPr>
            <p:ph type="ftr" sz="quarter" idx="11"/>
          </p:nvPr>
        </p:nvSpPr>
        <p:spPr/>
        <p:txBody>
          <a:bodyPr/>
          <a:lstStyle/>
          <a:p>
            <a:endParaRPr lang="en-US">
              <a:solidFill>
                <a:srgbClr val="92D050">
                  <a:tint val="95000"/>
                </a:srgbClr>
              </a:solidFill>
            </a:endParaRPr>
          </a:p>
        </p:txBody>
      </p:sp>
      <p:sp>
        <p:nvSpPr>
          <p:cNvPr id="9" name="Slide Number Placeholder 8"/>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4" name="Footer Placeholder 3"/>
          <p:cNvSpPr>
            <a:spLocks noGrp="1"/>
          </p:cNvSpPr>
          <p:nvPr>
            <p:ph type="ftr" sz="quarter" idx="11"/>
          </p:nvPr>
        </p:nvSpPr>
        <p:spPr/>
        <p:txBody>
          <a:bodyPr/>
          <a:lstStyle/>
          <a:p>
            <a:endParaRPr lang="en-US">
              <a:solidFill>
                <a:srgbClr val="92D050">
                  <a:tint val="95000"/>
                </a:srgbClr>
              </a:solidFill>
            </a:endParaRPr>
          </a:p>
        </p:txBody>
      </p:sp>
      <p:sp>
        <p:nvSpPr>
          <p:cNvPr id="5" name="Slide Number Placeholder 4"/>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3" name="Footer Placeholder 2"/>
          <p:cNvSpPr>
            <a:spLocks noGrp="1"/>
          </p:cNvSpPr>
          <p:nvPr>
            <p:ph type="ftr" sz="quarter" idx="11"/>
          </p:nvPr>
        </p:nvSpPr>
        <p:spPr/>
        <p:txBody>
          <a:bodyPr/>
          <a:lstStyle/>
          <a:p>
            <a:endParaRPr lang="en-US">
              <a:solidFill>
                <a:srgbClr val="92D050">
                  <a:tint val="95000"/>
                </a:srgbClr>
              </a:solidFill>
            </a:endParaRPr>
          </a:p>
        </p:txBody>
      </p:sp>
      <p:sp>
        <p:nvSpPr>
          <p:cNvPr id="4" name="Slide Number Placeholder 3"/>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C29C9D-A140-4D42-852C-789E387BAA26}" type="datetimeFigureOut">
              <a:rPr lang="en-US" smtClean="0"/>
              <a:pPr/>
              <a:t>5/4/2014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AF90DE2-0B5C-4CB8-8661-BB16E6906F9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srgbClr val="33CC33">
                  <a:shade val="50000"/>
                </a:srgb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8" name="Footer Placeholder 7"/>
          <p:cNvSpPr>
            <a:spLocks noGrp="1"/>
          </p:cNvSpPr>
          <p:nvPr>
            <p:ph type="ftr" sz="quarter" idx="11"/>
          </p:nvPr>
        </p:nvSpPr>
        <p:spPr/>
        <p:txBody>
          <a:bodyPr/>
          <a:lstStyle/>
          <a:p>
            <a:endParaRPr lang="en-US">
              <a:solidFill>
                <a:srgbClr val="92D050">
                  <a:tint val="95000"/>
                </a:srgbClr>
              </a:solidFill>
            </a:endParaRPr>
          </a:p>
        </p:txBody>
      </p:sp>
      <p:sp>
        <p:nvSpPr>
          <p:cNvPr id="9" name="Slide Number Placeholder 8"/>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4" name="Footer Placeholder 3"/>
          <p:cNvSpPr>
            <a:spLocks noGrp="1"/>
          </p:cNvSpPr>
          <p:nvPr>
            <p:ph type="ftr" sz="quarter" idx="11"/>
          </p:nvPr>
        </p:nvSpPr>
        <p:spPr/>
        <p:txBody>
          <a:bodyPr/>
          <a:lstStyle/>
          <a:p>
            <a:endParaRPr lang="en-US">
              <a:solidFill>
                <a:srgbClr val="92D050">
                  <a:tint val="95000"/>
                </a:srgbClr>
              </a:solidFill>
            </a:endParaRPr>
          </a:p>
        </p:txBody>
      </p:sp>
      <p:sp>
        <p:nvSpPr>
          <p:cNvPr id="5" name="Slide Number Placeholder 4"/>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3" name="Footer Placeholder 2"/>
          <p:cNvSpPr>
            <a:spLocks noGrp="1"/>
          </p:cNvSpPr>
          <p:nvPr>
            <p:ph type="ftr" sz="quarter" idx="11"/>
          </p:nvPr>
        </p:nvSpPr>
        <p:spPr/>
        <p:txBody>
          <a:bodyPr/>
          <a:lstStyle/>
          <a:p>
            <a:endParaRPr lang="en-US">
              <a:solidFill>
                <a:srgbClr val="92D050">
                  <a:tint val="95000"/>
                </a:srgbClr>
              </a:solidFill>
            </a:endParaRPr>
          </a:p>
        </p:txBody>
      </p:sp>
      <p:sp>
        <p:nvSpPr>
          <p:cNvPr id="4" name="Slide Number Placeholder 3"/>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EC29C9D-A140-4D42-852C-789E387BAA26}" type="datetimeFigureOut">
              <a:rPr lang="en-US" smtClean="0"/>
              <a:pPr/>
              <a:t>5/4/2014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AF90DE2-0B5C-4CB8-8661-BB16E6906F9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srgbClr val="33CC33">
                  <a:shade val="50000"/>
                </a:srgb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33CC33">
                    <a:tint val="95000"/>
                  </a:srgbClr>
                </a:solidFill>
              </a:rPr>
              <a:pPr/>
              <a:t>5/4/2014</a:t>
            </a:fld>
            <a:endParaRPr lang="en-US">
              <a:solidFill>
                <a:srgbClr val="33CC33">
                  <a:tint val="95000"/>
                </a:srgbClr>
              </a:solidFill>
            </a:endParaRPr>
          </a:p>
        </p:txBody>
      </p:sp>
      <p:sp>
        <p:nvSpPr>
          <p:cNvPr id="5" name="Footer Placeholder 4"/>
          <p:cNvSpPr>
            <a:spLocks noGrp="1"/>
          </p:cNvSpPr>
          <p:nvPr>
            <p:ph type="ftr" sz="quarter" idx="11"/>
          </p:nvPr>
        </p:nvSpPr>
        <p:spPr/>
        <p:txBody>
          <a:bodyPr/>
          <a:lstStyle/>
          <a:p>
            <a:endParaRPr lang="en-US">
              <a:solidFill>
                <a:srgbClr val="33CC33">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33CC33">
                    <a:tint val="95000"/>
                  </a:srgbClr>
                </a:solidFill>
              </a:rPr>
              <a:pPr/>
              <a:t>‹#›</a:t>
            </a:fld>
            <a:endParaRPr lang="en-US">
              <a:solidFill>
                <a:srgbClr val="33CC33">
                  <a:tint val="9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8" name="Footer Placeholder 7"/>
          <p:cNvSpPr>
            <a:spLocks noGrp="1"/>
          </p:cNvSpPr>
          <p:nvPr>
            <p:ph type="ftr" sz="quarter" idx="11"/>
          </p:nvPr>
        </p:nvSpPr>
        <p:spPr/>
        <p:txBody>
          <a:bodyPr/>
          <a:lstStyle/>
          <a:p>
            <a:endParaRPr lang="en-US">
              <a:solidFill>
                <a:srgbClr val="92D050">
                  <a:tint val="95000"/>
                </a:srgbClr>
              </a:solidFill>
            </a:endParaRPr>
          </a:p>
        </p:txBody>
      </p:sp>
      <p:sp>
        <p:nvSpPr>
          <p:cNvPr id="9" name="Slide Number Placeholder 8"/>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4" name="Footer Placeholder 3"/>
          <p:cNvSpPr>
            <a:spLocks noGrp="1"/>
          </p:cNvSpPr>
          <p:nvPr>
            <p:ph type="ftr" sz="quarter" idx="11"/>
          </p:nvPr>
        </p:nvSpPr>
        <p:spPr/>
        <p:txBody>
          <a:bodyPr/>
          <a:lstStyle/>
          <a:p>
            <a:endParaRPr lang="en-US">
              <a:solidFill>
                <a:srgbClr val="92D050">
                  <a:tint val="95000"/>
                </a:srgbClr>
              </a:solidFill>
            </a:endParaRPr>
          </a:p>
        </p:txBody>
      </p:sp>
      <p:sp>
        <p:nvSpPr>
          <p:cNvPr id="5" name="Slide Number Placeholder 4"/>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EC29C9D-A140-4D42-852C-789E387BAA26}" type="datetimeFigureOut">
              <a:rPr lang="en-US" smtClean="0"/>
              <a:pPr/>
              <a:t>5/4/2014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3" name="Footer Placeholder 2"/>
          <p:cNvSpPr>
            <a:spLocks noGrp="1"/>
          </p:cNvSpPr>
          <p:nvPr>
            <p:ph type="ftr" sz="quarter" idx="11"/>
          </p:nvPr>
        </p:nvSpPr>
        <p:spPr/>
        <p:txBody>
          <a:bodyPr/>
          <a:lstStyle/>
          <a:p>
            <a:endParaRPr lang="en-US">
              <a:solidFill>
                <a:srgbClr val="92D050">
                  <a:tint val="95000"/>
                </a:srgbClr>
              </a:solidFill>
            </a:endParaRPr>
          </a:p>
        </p:txBody>
      </p:sp>
      <p:sp>
        <p:nvSpPr>
          <p:cNvPr id="4" name="Slide Number Placeholder 3"/>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6" name="Footer Placeholder 5"/>
          <p:cNvSpPr>
            <a:spLocks noGrp="1"/>
          </p:cNvSpPr>
          <p:nvPr>
            <p:ph type="ftr" sz="quarter" idx="11"/>
          </p:nvPr>
        </p:nvSpPr>
        <p:spPr/>
        <p:txBody>
          <a:bodyPr/>
          <a:lstStyle/>
          <a:p>
            <a:endParaRPr lang="en-US">
              <a:solidFill>
                <a:srgbClr val="92D050">
                  <a:tint val="95000"/>
                </a:srgbClr>
              </a:solidFill>
            </a:endParaRPr>
          </a:p>
        </p:txBody>
      </p:sp>
      <p:sp>
        <p:nvSpPr>
          <p:cNvPr id="7" name="Slide Number Placeholder 6"/>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srgbClr val="33CC33">
                  <a:shade val="50000"/>
                </a:srgb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srgbClr val="92D050">
                  <a:tint val="95000"/>
                </a:srgbClr>
              </a:solidFill>
            </a:endParaRPr>
          </a:p>
        </p:txBody>
      </p:sp>
      <p:sp>
        <p:nvSpPr>
          <p:cNvPr id="6" name="Slide Number Placeholder 5"/>
          <p:cNvSpPr>
            <a:spLocks noGrp="1"/>
          </p:cNvSpPr>
          <p:nvPr>
            <p:ph type="sldNum" sz="quarter" idx="12"/>
          </p:nvPr>
        </p:nvSpPr>
        <p:spPr/>
        <p:txBody>
          <a:bodyPr/>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EC29C9D-A140-4D42-852C-789E387BAA26}" type="datetimeFigureOut">
              <a:rPr lang="en-US" smtClean="0"/>
              <a:pPr/>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AF90DE2-0B5C-4CB8-8661-BB16E6906F9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C29C9D-A140-4D42-852C-789E387BAA26}" type="datetimeFigureOut">
              <a:rPr lang="en-US" smtClean="0"/>
              <a:pPr/>
              <a:t>5/4/2014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29C9D-A140-4D42-852C-789E387BAA26}" type="datetimeFigureOut">
              <a:rPr lang="en-US" smtClean="0"/>
              <a:pPr/>
              <a:t>5/4/2014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C29C9D-A140-4D42-852C-789E387BAA26}" type="datetimeFigureOut">
              <a:rPr lang="en-US" smtClean="0"/>
              <a:pPr/>
              <a:t>5/4/2014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90DE2-0B5C-4CB8-8661-BB16E6906F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EC29C9D-A140-4D42-852C-789E387BAA26}"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F90DE2-0B5C-4CB8-8661-BB16E6906F9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EC29C9D-A140-4D42-852C-789E387BAA26}" type="datetimeFigureOut">
              <a:rPr lang="en-US" smtClean="0"/>
              <a:pPr/>
              <a:t>5/4/2014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AF90DE2-0B5C-4CB8-8661-BB16E6906F9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srgbClr val="92D050">
                  <a:tint val="95000"/>
                </a:srgb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srgbClr val="92D050">
                  <a:tint val="95000"/>
                </a:srgb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33CC33"/>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79B9E5-3F1B-400F-84C2-AAB35D9A02A2}" type="datetimeFigureOut">
              <a:rPr lang="en-US" smtClean="0">
                <a:solidFill>
                  <a:srgbClr val="92D050">
                    <a:tint val="95000"/>
                  </a:srgbClr>
                </a:solidFill>
              </a:rPr>
              <a:pPr/>
              <a:t>5/4/2014</a:t>
            </a:fld>
            <a:endParaRPr lang="en-US">
              <a:solidFill>
                <a:srgbClr val="92D050">
                  <a:tint val="95000"/>
                </a:srgb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srgbClr val="92D050">
                  <a:tint val="95000"/>
                </a:srgb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C825924-7F50-4B3D-927F-439FFE07D153}" type="slidenum">
              <a:rPr lang="en-US" smtClean="0">
                <a:solidFill>
                  <a:srgbClr val="92D050">
                    <a:tint val="95000"/>
                  </a:srgbClr>
                </a:solidFill>
              </a:rPr>
              <a:pPr/>
              <a:t>‹#›</a:t>
            </a:fld>
            <a:endParaRPr lang="en-US">
              <a:solidFill>
                <a:srgbClr val="92D050">
                  <a:tint val="95000"/>
                </a:srgb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slide" Target="slide6.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gif"/><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4.wmf"/><Relationship Id="rId4" Type="http://schemas.openxmlformats.org/officeDocument/2006/relationships/image" Target="../media/image33.jpeg"/><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9.wmf"/><Relationship Id="rId7" Type="http://schemas.openxmlformats.org/officeDocument/2006/relationships/image" Target="../media/image4.wmf"/><Relationship Id="rId2" Type="http://schemas.openxmlformats.org/officeDocument/2006/relationships/image" Target="../media/image38.wmf"/><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3.wmf"/></Relationships>
</file>

<file path=ppt/slides/_rels/slide1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45.wmf"/><Relationship Id="rId7" Type="http://schemas.openxmlformats.org/officeDocument/2006/relationships/slide" Target="slide18.xml"/><Relationship Id="rId2" Type="http://schemas.openxmlformats.org/officeDocument/2006/relationships/image" Target="../media/image44.wmf"/><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 Target="slide19.xml"/><Relationship Id="rId7"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wmf"/><Relationship Id="rId10" Type="http://schemas.openxmlformats.org/officeDocument/2006/relationships/image" Target="../media/image54.jpeg"/><Relationship Id="rId4" Type="http://schemas.openxmlformats.org/officeDocument/2006/relationships/slide" Target="slide3.xml"/><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wmf"/><Relationship Id="rId3" Type="http://schemas.openxmlformats.org/officeDocument/2006/relationships/image" Target="../media/image16.wmf"/><Relationship Id="rId7" Type="http://schemas.openxmlformats.org/officeDocument/2006/relationships/image" Target="../media/image57.wmf"/><Relationship Id="rId12" Type="http://schemas.openxmlformats.org/officeDocument/2006/relationships/slide" Target="slide3.xml"/><Relationship Id="rId2" Type="http://schemas.openxmlformats.org/officeDocument/2006/relationships/slide" Target="slide22.xml"/><Relationship Id="rId1" Type="http://schemas.openxmlformats.org/officeDocument/2006/relationships/slideLayout" Target="../slideLayouts/slideLayout12.xml"/><Relationship Id="rId6" Type="http://schemas.openxmlformats.org/officeDocument/2006/relationships/slide" Target="slide24.xml"/><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slide" Target="slide21.xml"/><Relationship Id="rId4" Type="http://schemas.openxmlformats.org/officeDocument/2006/relationships/slide" Target="slide23.xml"/><Relationship Id="rId9" Type="http://schemas.openxmlformats.org/officeDocument/2006/relationships/image" Target="../media/image58.wmf"/></Relationships>
</file>

<file path=ppt/slides/_rels/slide2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0.png"/><Relationship Id="rId1" Type="http://schemas.openxmlformats.org/officeDocument/2006/relationships/slideLayout" Target="../slideLayouts/slideLayout29.xml"/><Relationship Id="rId4" Type="http://schemas.openxmlformats.org/officeDocument/2006/relationships/slide" Target="slide31.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 Target="slide27.xml"/><Relationship Id="rId1" Type="http://schemas.openxmlformats.org/officeDocument/2006/relationships/slideLayout" Target="../slideLayouts/slideLayout40.xml"/><Relationship Id="rId4" Type="http://schemas.openxmlformats.org/officeDocument/2006/relationships/slide" Target="slide31.xml"/></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1.png"/><Relationship Id="rId1" Type="http://schemas.openxmlformats.org/officeDocument/2006/relationships/slideLayout" Target="../slideLayouts/slideLayout40.xml"/><Relationship Id="rId4" Type="http://schemas.openxmlformats.org/officeDocument/2006/relationships/slide" Target="slide31.xml"/></Relationships>
</file>

<file path=ppt/slides/_rels/slide2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2.wmf"/><Relationship Id="rId1" Type="http://schemas.openxmlformats.org/officeDocument/2006/relationships/slideLayout" Target="../slideLayouts/slideLayout40.xml"/><Relationship Id="rId4" Type="http://schemas.openxmlformats.org/officeDocument/2006/relationships/slide" Target="slide31.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8.wmf"/><Relationship Id="rId1" Type="http://schemas.openxmlformats.org/officeDocument/2006/relationships/slideLayout" Target="../slideLayouts/slideLayout40.xml"/><Relationship Id="rId5" Type="http://schemas.openxmlformats.org/officeDocument/2006/relationships/slide" Target="slide31.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 Target="slide21.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 Target="slide22.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 Target="slide23.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 Target="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6.xml"/><Relationship Id="rId7" Type="http://schemas.openxmlformats.org/officeDocument/2006/relationships/slide" Target="slide20.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 Target="slide1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slide" Target="slide20.xml"/><Relationship Id="rId1" Type="http://schemas.openxmlformats.org/officeDocument/2006/relationships/slideLayout" Target="../slideLayouts/slideLayout40.xml"/><Relationship Id="rId5" Type="http://schemas.openxmlformats.org/officeDocument/2006/relationships/image" Target="../media/image65.wmf"/><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4.wmf"/><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7.wmf"/><Relationship Id="rId18" Type="http://schemas.openxmlformats.org/officeDocument/2006/relationships/image" Target="../media/image4.wmf"/><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image" Target="../media/image16.wmf"/><Relationship Id="rId17" Type="http://schemas.openxmlformats.org/officeDocument/2006/relationships/slide" Target="slide3.xml"/><Relationship Id="rId2" Type="http://schemas.openxmlformats.org/officeDocument/2006/relationships/slide" Target="slide7.xml"/><Relationship Id="rId16"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5.png"/><Relationship Id="rId5" Type="http://schemas.openxmlformats.org/officeDocument/2006/relationships/slide" Target="slide9.xml"/><Relationship Id="rId15" Type="http://schemas.openxmlformats.org/officeDocument/2006/relationships/image" Target="../media/image19.wmf"/><Relationship Id="rId10" Type="http://schemas.openxmlformats.org/officeDocument/2006/relationships/image" Target="../media/image14.wmf"/><Relationship Id="rId4" Type="http://schemas.openxmlformats.org/officeDocument/2006/relationships/slide" Target="slide10.xml"/><Relationship Id="rId9" Type="http://schemas.openxmlformats.org/officeDocument/2006/relationships/image" Target="../media/image13.png"/><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43000"/>
            <a:ext cx="6781800" cy="2308324"/>
          </a:xfrm>
          <a:prstGeom prst="rect">
            <a:avLst/>
          </a:prstGeom>
          <a:noFill/>
        </p:spPr>
        <p:txBody>
          <a:bodyPr wrap="square" rtlCol="0">
            <a:spAutoFit/>
          </a:bodyPr>
          <a:lstStyle/>
          <a:p>
            <a:r>
              <a:rPr lang="sr-Cyrl-RS" sz="2400" dirty="0" smtClean="0">
                <a:solidFill>
                  <a:srgbClr val="FF0000"/>
                </a:solidFill>
              </a:rPr>
              <a:t>Драги учениче, пред тобом је материјал за учење лекције из предмета Свет око нас. Да би се лакше снашао помоћи ће ти баштован Петко. Он ће ти бити водич за учење. Увек кад кликнеш на њега вратићеш се на почетак  лекције где можеш да бираш тему о којој ћеш учити. </a:t>
            </a:r>
          </a:p>
        </p:txBody>
      </p:sp>
      <p:pic>
        <p:nvPicPr>
          <p:cNvPr id="3" name="Picture 27" descr="C:\Users\ponjevic\AppData\Local\Microsoft\Windows\Temporary Internet Files\Content.IE5\6XJ3I2NA\MC900349115[1].wmf"/>
          <p:cNvPicPr>
            <a:picLocks noChangeAspect="1" noChangeArrowheads="1"/>
          </p:cNvPicPr>
          <p:nvPr/>
        </p:nvPicPr>
        <p:blipFill>
          <a:blip r:embed="rId2" cstate="print"/>
          <a:srcRect/>
          <a:stretch>
            <a:fillRect/>
          </a:stretch>
        </p:blipFill>
        <p:spPr bwMode="auto">
          <a:xfrm>
            <a:off x="838200" y="4724400"/>
            <a:ext cx="1733702" cy="1820570"/>
          </a:xfrm>
          <a:prstGeom prst="rect">
            <a:avLst/>
          </a:prstGeom>
          <a:noFill/>
        </p:spPr>
      </p:pic>
      <p:sp>
        <p:nvSpPr>
          <p:cNvPr id="4" name="TextBox 3"/>
          <p:cNvSpPr txBox="1"/>
          <p:nvPr/>
        </p:nvSpPr>
        <p:spPr>
          <a:xfrm>
            <a:off x="3810000" y="3962400"/>
            <a:ext cx="4724400" cy="461665"/>
          </a:xfrm>
          <a:prstGeom prst="rect">
            <a:avLst/>
          </a:prstGeom>
          <a:noFill/>
        </p:spPr>
        <p:txBody>
          <a:bodyPr wrap="square" rtlCol="0">
            <a:spAutoFit/>
          </a:bodyPr>
          <a:lstStyle/>
          <a:p>
            <a:r>
              <a:rPr lang="sr-Cyrl-RS" sz="2400" dirty="0" smtClean="0">
                <a:solidFill>
                  <a:srgbClr val="FF0000"/>
                </a:solidFill>
              </a:rPr>
              <a:t>Срећан рад жели ти учитељица!</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rika_hungary.jpg"/>
          <p:cNvPicPr>
            <a:picLocks noChangeAspect="1"/>
          </p:cNvPicPr>
          <p:nvPr/>
        </p:nvPicPr>
        <p:blipFill>
          <a:blip r:embed="rId2" cstate="print"/>
          <a:stretch>
            <a:fillRect/>
          </a:stretch>
        </p:blipFill>
        <p:spPr>
          <a:xfrm>
            <a:off x="5181600" y="1371600"/>
            <a:ext cx="3101063" cy="2319337"/>
          </a:xfrm>
          <a:prstGeom prst="rect">
            <a:avLst/>
          </a:prstGeom>
        </p:spPr>
      </p:pic>
      <p:sp>
        <p:nvSpPr>
          <p:cNvPr id="3" name="TextBox 2"/>
          <p:cNvSpPr txBox="1"/>
          <p:nvPr/>
        </p:nvSpPr>
        <p:spPr>
          <a:xfrm>
            <a:off x="1066800" y="4038600"/>
            <a:ext cx="6781800" cy="584775"/>
          </a:xfrm>
          <a:prstGeom prst="rect">
            <a:avLst/>
          </a:prstGeom>
          <a:noFill/>
        </p:spPr>
        <p:txBody>
          <a:bodyPr wrap="square" rtlCol="0">
            <a:spAutoFit/>
          </a:bodyPr>
          <a:lstStyle/>
          <a:p>
            <a:r>
              <a:rPr lang="sr-Cyrl-RS" sz="3200" dirty="0" smtClean="0">
                <a:solidFill>
                  <a:srgbClr val="C00000"/>
                </a:solidFill>
              </a:rPr>
              <a:t>Једемо пресне, куване или печене.</a:t>
            </a:r>
            <a:endParaRPr lang="en-US" sz="3200" dirty="0">
              <a:solidFill>
                <a:srgbClr val="C00000"/>
              </a:solidFill>
            </a:endParaRPr>
          </a:p>
        </p:txBody>
      </p:sp>
      <p:sp>
        <p:nvSpPr>
          <p:cNvPr id="5" name="TextBox 4"/>
          <p:cNvSpPr txBox="1"/>
          <p:nvPr/>
        </p:nvSpPr>
        <p:spPr>
          <a:xfrm>
            <a:off x="1143000" y="5029200"/>
            <a:ext cx="6629400" cy="584775"/>
          </a:xfrm>
          <a:prstGeom prst="rect">
            <a:avLst/>
          </a:prstGeom>
          <a:noFill/>
        </p:spPr>
        <p:txBody>
          <a:bodyPr wrap="square" rtlCol="0">
            <a:spAutoFit/>
          </a:bodyPr>
          <a:lstStyle/>
          <a:p>
            <a:r>
              <a:rPr lang="sr-Cyrl-RS" sz="3200" dirty="0" smtClean="0">
                <a:solidFill>
                  <a:srgbClr val="C00000"/>
                </a:solidFill>
              </a:rPr>
              <a:t>Стављамо их у туршију.</a:t>
            </a:r>
            <a:endParaRPr lang="en-US" sz="3200" dirty="0"/>
          </a:p>
        </p:txBody>
      </p:sp>
      <p:sp>
        <p:nvSpPr>
          <p:cNvPr id="6" name="TextBox 5"/>
          <p:cNvSpPr txBox="1"/>
          <p:nvPr/>
        </p:nvSpPr>
        <p:spPr>
          <a:xfrm>
            <a:off x="990600" y="1524000"/>
            <a:ext cx="2895600" cy="769441"/>
          </a:xfrm>
          <a:prstGeom prst="rect">
            <a:avLst/>
          </a:prstGeom>
          <a:noFill/>
        </p:spPr>
        <p:txBody>
          <a:bodyPr wrap="square" rtlCol="0">
            <a:spAutoFit/>
          </a:bodyPr>
          <a:lstStyle/>
          <a:p>
            <a:r>
              <a:rPr lang="sr-Cyrl-RS" sz="4400" dirty="0" smtClean="0">
                <a:solidFill>
                  <a:srgbClr val="C00000"/>
                </a:solidFill>
              </a:rPr>
              <a:t>ПАПРИКА</a:t>
            </a:r>
            <a:endParaRPr lang="en-US" sz="4400" dirty="0">
              <a:solidFill>
                <a:srgbClr val="C00000"/>
              </a:solidFill>
            </a:endParaRPr>
          </a:p>
        </p:txBody>
      </p:sp>
      <p:pic>
        <p:nvPicPr>
          <p:cNvPr id="8"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7772400" y="5638800"/>
            <a:ext cx="725641" cy="76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rgarepa.jpg"/>
          <p:cNvPicPr>
            <a:picLocks noChangeAspect="1"/>
          </p:cNvPicPr>
          <p:nvPr/>
        </p:nvPicPr>
        <p:blipFill>
          <a:blip r:embed="rId2" cstate="print"/>
          <a:stretch>
            <a:fillRect/>
          </a:stretch>
        </p:blipFill>
        <p:spPr>
          <a:xfrm>
            <a:off x="5334000" y="1295400"/>
            <a:ext cx="2628900" cy="2190750"/>
          </a:xfrm>
          <a:prstGeom prst="rect">
            <a:avLst/>
          </a:prstGeom>
        </p:spPr>
      </p:pic>
      <p:sp>
        <p:nvSpPr>
          <p:cNvPr id="3" name="TextBox 2"/>
          <p:cNvSpPr txBox="1"/>
          <p:nvPr/>
        </p:nvSpPr>
        <p:spPr>
          <a:xfrm>
            <a:off x="1295400" y="3962400"/>
            <a:ext cx="4800600" cy="584775"/>
          </a:xfrm>
          <a:prstGeom prst="rect">
            <a:avLst/>
          </a:prstGeom>
          <a:noFill/>
        </p:spPr>
        <p:txBody>
          <a:bodyPr wrap="square" rtlCol="0">
            <a:spAutoFit/>
          </a:bodyPr>
          <a:lstStyle/>
          <a:p>
            <a:r>
              <a:rPr lang="sr-Cyrl-RS" sz="3200" dirty="0" smtClean="0">
                <a:solidFill>
                  <a:srgbClr val="C00000"/>
                </a:solidFill>
              </a:rPr>
              <a:t>Једемо пресне и куване.</a:t>
            </a:r>
            <a:endParaRPr lang="en-US" sz="3200" dirty="0">
              <a:solidFill>
                <a:srgbClr val="C00000"/>
              </a:solidFill>
            </a:endParaRPr>
          </a:p>
        </p:txBody>
      </p:sp>
      <p:sp>
        <p:nvSpPr>
          <p:cNvPr id="4" name="TextBox 3"/>
          <p:cNvSpPr txBox="1"/>
          <p:nvPr/>
        </p:nvSpPr>
        <p:spPr>
          <a:xfrm>
            <a:off x="1143000" y="1295400"/>
            <a:ext cx="3886200" cy="769441"/>
          </a:xfrm>
          <a:prstGeom prst="rect">
            <a:avLst/>
          </a:prstGeom>
          <a:noFill/>
        </p:spPr>
        <p:txBody>
          <a:bodyPr wrap="square" rtlCol="0">
            <a:spAutoFit/>
          </a:bodyPr>
          <a:lstStyle/>
          <a:p>
            <a:r>
              <a:rPr lang="sr-Cyrl-RS" sz="4400" dirty="0" smtClean="0">
                <a:solidFill>
                  <a:srgbClr val="C00000"/>
                </a:solidFill>
              </a:rPr>
              <a:t>ШАРГАРЕПА</a:t>
            </a:r>
            <a:endParaRPr lang="en-US" sz="4400" dirty="0">
              <a:solidFill>
                <a:srgbClr val="C00000"/>
              </a:solidFill>
            </a:endParaRPr>
          </a:p>
        </p:txBody>
      </p:sp>
      <p:sp>
        <p:nvSpPr>
          <p:cNvPr id="5" name="TextBox 4"/>
          <p:cNvSpPr txBox="1"/>
          <p:nvPr/>
        </p:nvSpPr>
        <p:spPr>
          <a:xfrm>
            <a:off x="1295400" y="5029200"/>
            <a:ext cx="4953000" cy="584775"/>
          </a:xfrm>
          <a:prstGeom prst="rect">
            <a:avLst/>
          </a:prstGeom>
          <a:noFill/>
        </p:spPr>
        <p:txBody>
          <a:bodyPr wrap="square" rtlCol="0">
            <a:spAutoFit/>
          </a:bodyPr>
          <a:lstStyle/>
          <a:p>
            <a:r>
              <a:rPr lang="sr-Cyrl-RS" sz="3200" dirty="0" smtClean="0">
                <a:solidFill>
                  <a:srgbClr val="C00000"/>
                </a:solidFill>
              </a:rPr>
              <a:t>Стављамо их у туршију.</a:t>
            </a:r>
            <a:endParaRPr lang="en-US" sz="3200" dirty="0">
              <a:solidFill>
                <a:srgbClr val="C00000"/>
              </a:solidFill>
            </a:endParaRPr>
          </a:p>
        </p:txBody>
      </p:sp>
      <p:pic>
        <p:nvPicPr>
          <p:cNvPr id="7"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8001000" y="5638800"/>
            <a:ext cx="725641" cy="76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0px-Garlic.jpg"/>
          <p:cNvPicPr>
            <a:picLocks noChangeAspect="1"/>
          </p:cNvPicPr>
          <p:nvPr/>
        </p:nvPicPr>
        <p:blipFill>
          <a:blip r:embed="rId2" cstate="print"/>
          <a:stretch>
            <a:fillRect/>
          </a:stretch>
        </p:blipFill>
        <p:spPr>
          <a:xfrm>
            <a:off x="5105400" y="1524000"/>
            <a:ext cx="2108200" cy="1467307"/>
          </a:xfrm>
          <a:prstGeom prst="rect">
            <a:avLst/>
          </a:prstGeom>
        </p:spPr>
      </p:pic>
      <p:pic>
        <p:nvPicPr>
          <p:cNvPr id="3" name="Picture 2" descr="250px-Onions.jpg"/>
          <p:cNvPicPr>
            <a:picLocks noChangeAspect="1"/>
          </p:cNvPicPr>
          <p:nvPr/>
        </p:nvPicPr>
        <p:blipFill>
          <a:blip r:embed="rId3" cstate="print"/>
          <a:stretch>
            <a:fillRect/>
          </a:stretch>
        </p:blipFill>
        <p:spPr>
          <a:xfrm>
            <a:off x="1524000" y="1524000"/>
            <a:ext cx="2286000" cy="1527048"/>
          </a:xfrm>
          <a:prstGeom prst="rect">
            <a:avLst/>
          </a:prstGeom>
        </p:spPr>
      </p:pic>
      <p:sp>
        <p:nvSpPr>
          <p:cNvPr id="4" name="TextBox 3"/>
          <p:cNvSpPr txBox="1"/>
          <p:nvPr/>
        </p:nvSpPr>
        <p:spPr>
          <a:xfrm>
            <a:off x="3962400" y="381000"/>
            <a:ext cx="1295400" cy="769441"/>
          </a:xfrm>
          <a:prstGeom prst="rect">
            <a:avLst/>
          </a:prstGeom>
          <a:noFill/>
        </p:spPr>
        <p:txBody>
          <a:bodyPr wrap="square" rtlCol="0">
            <a:spAutoFit/>
          </a:bodyPr>
          <a:lstStyle/>
          <a:p>
            <a:r>
              <a:rPr lang="sr-Cyrl-RS" sz="4400" dirty="0" smtClean="0">
                <a:solidFill>
                  <a:srgbClr val="C00000"/>
                </a:solidFill>
                <a:latin typeface="+mj-lt"/>
              </a:rPr>
              <a:t>Лук</a:t>
            </a:r>
            <a:endParaRPr lang="en-US" sz="4400" dirty="0">
              <a:solidFill>
                <a:srgbClr val="C00000"/>
              </a:solidFill>
              <a:latin typeface="+mj-lt"/>
            </a:endParaRPr>
          </a:p>
        </p:txBody>
      </p:sp>
      <p:sp>
        <p:nvSpPr>
          <p:cNvPr id="5" name="TextBox 4"/>
          <p:cNvSpPr txBox="1"/>
          <p:nvPr/>
        </p:nvSpPr>
        <p:spPr>
          <a:xfrm>
            <a:off x="1905000" y="3505200"/>
            <a:ext cx="1752600" cy="769441"/>
          </a:xfrm>
          <a:prstGeom prst="rect">
            <a:avLst/>
          </a:prstGeom>
          <a:noFill/>
        </p:spPr>
        <p:txBody>
          <a:bodyPr wrap="square" rtlCol="0">
            <a:spAutoFit/>
          </a:bodyPr>
          <a:lstStyle/>
          <a:p>
            <a:r>
              <a:rPr lang="sr-Cyrl-RS" sz="4400" dirty="0" smtClean="0">
                <a:solidFill>
                  <a:srgbClr val="C00000"/>
                </a:solidFill>
              </a:rPr>
              <a:t>црни</a:t>
            </a:r>
            <a:endParaRPr lang="en-US" sz="4400" dirty="0">
              <a:solidFill>
                <a:srgbClr val="C00000"/>
              </a:solidFill>
            </a:endParaRPr>
          </a:p>
        </p:txBody>
      </p:sp>
      <p:sp>
        <p:nvSpPr>
          <p:cNvPr id="6" name="TextBox 5"/>
          <p:cNvSpPr txBox="1"/>
          <p:nvPr/>
        </p:nvSpPr>
        <p:spPr>
          <a:xfrm>
            <a:off x="5486400" y="3581400"/>
            <a:ext cx="1981200" cy="769441"/>
          </a:xfrm>
          <a:prstGeom prst="rect">
            <a:avLst/>
          </a:prstGeom>
          <a:noFill/>
        </p:spPr>
        <p:txBody>
          <a:bodyPr wrap="square" rtlCol="0">
            <a:spAutoFit/>
          </a:bodyPr>
          <a:lstStyle/>
          <a:p>
            <a:r>
              <a:rPr lang="sr-Cyrl-RS" sz="4400" dirty="0" smtClean="0">
                <a:solidFill>
                  <a:srgbClr val="C00000"/>
                </a:solidFill>
              </a:rPr>
              <a:t>бели</a:t>
            </a:r>
            <a:endParaRPr lang="en-US" sz="4400" dirty="0">
              <a:solidFill>
                <a:srgbClr val="C00000"/>
              </a:solidFill>
            </a:endParaRPr>
          </a:p>
        </p:txBody>
      </p:sp>
      <p:sp>
        <p:nvSpPr>
          <p:cNvPr id="8" name="TextBox 7"/>
          <p:cNvSpPr txBox="1"/>
          <p:nvPr/>
        </p:nvSpPr>
        <p:spPr>
          <a:xfrm>
            <a:off x="1600200" y="4724400"/>
            <a:ext cx="5638800" cy="461665"/>
          </a:xfrm>
          <a:prstGeom prst="rect">
            <a:avLst/>
          </a:prstGeom>
          <a:noFill/>
        </p:spPr>
        <p:txBody>
          <a:bodyPr wrap="square" rtlCol="0">
            <a:spAutoFit/>
          </a:bodyPr>
          <a:lstStyle/>
          <a:p>
            <a:r>
              <a:rPr lang="sr-Cyrl-RS" sz="2400" dirty="0" smtClean="0">
                <a:solidFill>
                  <a:srgbClr val="C00000"/>
                </a:solidFill>
              </a:rPr>
              <a:t>Користимо као додатак разним јелима.</a:t>
            </a:r>
            <a:endParaRPr lang="en-US" sz="2400" dirty="0">
              <a:solidFill>
                <a:srgbClr val="C00000"/>
              </a:solidFill>
            </a:endParaRPr>
          </a:p>
        </p:txBody>
      </p:sp>
      <p:pic>
        <p:nvPicPr>
          <p:cNvPr id="9" name="Picture 27" descr="C:\Users\ponjevic\AppData\Local\Microsoft\Windows\Temporary Internet Files\Content.IE5\6XJ3I2NA\MC900349115[1].wmf">
            <a:hlinkClick r:id="rId4" action="ppaction://hlinksldjump"/>
          </p:cNvPr>
          <p:cNvPicPr>
            <a:picLocks noChangeAspect="1" noChangeArrowheads="1"/>
          </p:cNvPicPr>
          <p:nvPr/>
        </p:nvPicPr>
        <p:blipFill>
          <a:blip r:embed="rId5" cstate="print"/>
          <a:srcRect/>
          <a:stretch>
            <a:fillRect/>
          </a:stretch>
        </p:blipFill>
        <p:spPr bwMode="auto">
          <a:xfrm>
            <a:off x="7924800" y="5562600"/>
            <a:ext cx="725641" cy="76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ompir.jpg"/>
          <p:cNvPicPr>
            <a:picLocks noChangeAspect="1"/>
          </p:cNvPicPr>
          <p:nvPr/>
        </p:nvPicPr>
        <p:blipFill>
          <a:blip r:embed="rId2" cstate="print"/>
          <a:stretch>
            <a:fillRect/>
          </a:stretch>
        </p:blipFill>
        <p:spPr>
          <a:xfrm>
            <a:off x="5410200" y="1524000"/>
            <a:ext cx="2552700" cy="1790700"/>
          </a:xfrm>
          <a:prstGeom prst="rect">
            <a:avLst/>
          </a:prstGeom>
        </p:spPr>
      </p:pic>
      <p:sp>
        <p:nvSpPr>
          <p:cNvPr id="3" name="TextBox 2"/>
          <p:cNvSpPr txBox="1"/>
          <p:nvPr/>
        </p:nvSpPr>
        <p:spPr>
          <a:xfrm>
            <a:off x="1066800" y="3581400"/>
            <a:ext cx="7010400" cy="1077218"/>
          </a:xfrm>
          <a:prstGeom prst="rect">
            <a:avLst/>
          </a:prstGeom>
          <a:noFill/>
        </p:spPr>
        <p:txBody>
          <a:bodyPr wrap="square" rtlCol="0">
            <a:spAutoFit/>
          </a:bodyPr>
          <a:lstStyle/>
          <a:p>
            <a:r>
              <a:rPr lang="sr-Cyrl-RS" sz="3200" dirty="0" smtClean="0">
                <a:solidFill>
                  <a:srgbClr val="C00000"/>
                </a:solidFill>
              </a:rPr>
              <a:t>Кувамо, печемо, пржимо и користимо у разним салатама.</a:t>
            </a:r>
            <a:endParaRPr lang="en-US" sz="3200" dirty="0">
              <a:solidFill>
                <a:srgbClr val="C00000"/>
              </a:solidFill>
            </a:endParaRPr>
          </a:p>
        </p:txBody>
      </p:sp>
      <p:sp>
        <p:nvSpPr>
          <p:cNvPr id="4" name="TextBox 3"/>
          <p:cNvSpPr txBox="1"/>
          <p:nvPr/>
        </p:nvSpPr>
        <p:spPr>
          <a:xfrm>
            <a:off x="1447800" y="1676400"/>
            <a:ext cx="2895600" cy="769441"/>
          </a:xfrm>
          <a:prstGeom prst="rect">
            <a:avLst/>
          </a:prstGeom>
          <a:noFill/>
        </p:spPr>
        <p:txBody>
          <a:bodyPr wrap="square" rtlCol="0">
            <a:spAutoFit/>
          </a:bodyPr>
          <a:lstStyle/>
          <a:p>
            <a:r>
              <a:rPr lang="sr-Cyrl-RS" sz="4400" dirty="0" smtClean="0">
                <a:solidFill>
                  <a:srgbClr val="C00000"/>
                </a:solidFill>
              </a:rPr>
              <a:t>КРОМПИР</a:t>
            </a:r>
            <a:endParaRPr lang="en-US" sz="4400" dirty="0">
              <a:solidFill>
                <a:srgbClr val="C00000"/>
              </a:solidFill>
            </a:endParaRPr>
          </a:p>
        </p:txBody>
      </p:sp>
      <p:pic>
        <p:nvPicPr>
          <p:cNvPr id="6"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7924800" y="5562600"/>
            <a:ext cx="725641" cy="76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brozija.jpg"/>
          <p:cNvPicPr>
            <a:picLocks noChangeAspect="1"/>
          </p:cNvPicPr>
          <p:nvPr/>
        </p:nvPicPr>
        <p:blipFill>
          <a:blip r:embed="rId2" cstate="print"/>
          <a:stretch>
            <a:fillRect/>
          </a:stretch>
        </p:blipFill>
        <p:spPr>
          <a:xfrm>
            <a:off x="838200" y="990600"/>
            <a:ext cx="2420471" cy="1828800"/>
          </a:xfrm>
          <a:prstGeom prst="rect">
            <a:avLst/>
          </a:prstGeom>
        </p:spPr>
      </p:pic>
      <p:pic>
        <p:nvPicPr>
          <p:cNvPr id="3" name="Picture 2" descr="PIREVINA.jpg"/>
          <p:cNvPicPr>
            <a:picLocks noChangeAspect="1"/>
          </p:cNvPicPr>
          <p:nvPr/>
        </p:nvPicPr>
        <p:blipFill>
          <a:blip r:embed="rId3" cstate="print"/>
          <a:stretch>
            <a:fillRect/>
          </a:stretch>
        </p:blipFill>
        <p:spPr>
          <a:xfrm>
            <a:off x="2362200" y="3505200"/>
            <a:ext cx="1866900" cy="2482977"/>
          </a:xfrm>
          <a:prstGeom prst="rect">
            <a:avLst/>
          </a:prstGeom>
        </p:spPr>
      </p:pic>
      <p:pic>
        <p:nvPicPr>
          <p:cNvPr id="4" name="Picture 3" descr="STIR.jpg"/>
          <p:cNvPicPr>
            <a:picLocks noChangeAspect="1"/>
          </p:cNvPicPr>
          <p:nvPr/>
        </p:nvPicPr>
        <p:blipFill>
          <a:blip r:embed="rId4" cstate="print"/>
          <a:stretch>
            <a:fillRect/>
          </a:stretch>
        </p:blipFill>
        <p:spPr>
          <a:xfrm>
            <a:off x="5410200" y="2514600"/>
            <a:ext cx="1987950" cy="2647950"/>
          </a:xfrm>
          <a:prstGeom prst="rect">
            <a:avLst/>
          </a:prstGeom>
        </p:spPr>
      </p:pic>
      <p:sp>
        <p:nvSpPr>
          <p:cNvPr id="5" name="TextBox 4"/>
          <p:cNvSpPr txBox="1"/>
          <p:nvPr/>
        </p:nvSpPr>
        <p:spPr>
          <a:xfrm>
            <a:off x="3581400" y="1447800"/>
            <a:ext cx="5791200" cy="523220"/>
          </a:xfrm>
          <a:prstGeom prst="rect">
            <a:avLst/>
          </a:prstGeom>
          <a:noFill/>
        </p:spPr>
        <p:txBody>
          <a:bodyPr wrap="square" rtlCol="0">
            <a:spAutoFit/>
          </a:bodyPr>
          <a:lstStyle/>
          <a:p>
            <a:r>
              <a:rPr lang="sr-Cyrl-RS" sz="2800" dirty="0" smtClean="0">
                <a:solidFill>
                  <a:srgbClr val="C00000"/>
                </a:solidFill>
              </a:rPr>
              <a:t>Непожељне биљке у повртњаку.</a:t>
            </a:r>
            <a:endParaRPr lang="en-US" sz="2800" dirty="0">
              <a:solidFill>
                <a:srgbClr val="C00000"/>
              </a:solidFill>
            </a:endParaRPr>
          </a:p>
        </p:txBody>
      </p:sp>
      <p:pic>
        <p:nvPicPr>
          <p:cNvPr id="7" name="Picture 27" descr="C:\Users\ponjevic\AppData\Local\Microsoft\Windows\Temporary Internet Files\Content.IE5\6XJ3I2NA\MC900349115[1].wmf">
            <a:hlinkClick r:id="rId5" action="ppaction://hlinksldjump"/>
          </p:cNvPr>
          <p:cNvPicPr>
            <a:picLocks noChangeAspect="1" noChangeArrowheads="1"/>
          </p:cNvPicPr>
          <p:nvPr/>
        </p:nvPicPr>
        <p:blipFill>
          <a:blip r:embed="rId6" cstate="print"/>
          <a:srcRect/>
          <a:stretch>
            <a:fillRect/>
          </a:stretch>
        </p:blipFill>
        <p:spPr bwMode="auto">
          <a:xfrm>
            <a:off x="7924800" y="5562600"/>
            <a:ext cx="725641" cy="762000"/>
          </a:xfrm>
          <a:prstGeom prst="rect">
            <a:avLst/>
          </a:prstGeom>
          <a:noFill/>
        </p:spPr>
      </p:pic>
      <p:sp>
        <p:nvSpPr>
          <p:cNvPr id="8" name="TextBox 7"/>
          <p:cNvSpPr txBox="1"/>
          <p:nvPr/>
        </p:nvSpPr>
        <p:spPr>
          <a:xfrm>
            <a:off x="2667000" y="6019800"/>
            <a:ext cx="2667000" cy="369332"/>
          </a:xfrm>
          <a:prstGeom prst="rect">
            <a:avLst/>
          </a:prstGeom>
          <a:noFill/>
        </p:spPr>
        <p:txBody>
          <a:bodyPr wrap="square" rtlCol="0">
            <a:spAutoFit/>
          </a:bodyPr>
          <a:lstStyle/>
          <a:p>
            <a:r>
              <a:rPr lang="sr-Cyrl-RS" dirty="0" smtClean="0">
                <a:solidFill>
                  <a:srgbClr val="FF0000"/>
                </a:solidFill>
              </a:rPr>
              <a:t>пиревина</a:t>
            </a:r>
            <a:endParaRPr lang="en-US" dirty="0">
              <a:solidFill>
                <a:srgbClr val="FF0000"/>
              </a:solidFill>
            </a:endParaRPr>
          </a:p>
        </p:txBody>
      </p:sp>
      <p:sp>
        <p:nvSpPr>
          <p:cNvPr id="9" name="TextBox 8"/>
          <p:cNvSpPr txBox="1"/>
          <p:nvPr/>
        </p:nvSpPr>
        <p:spPr>
          <a:xfrm>
            <a:off x="6172200" y="5257800"/>
            <a:ext cx="1828800" cy="369332"/>
          </a:xfrm>
          <a:prstGeom prst="rect">
            <a:avLst/>
          </a:prstGeom>
          <a:noFill/>
        </p:spPr>
        <p:txBody>
          <a:bodyPr wrap="square" rtlCol="0">
            <a:spAutoFit/>
          </a:bodyPr>
          <a:lstStyle/>
          <a:p>
            <a:r>
              <a:rPr lang="sr-Cyrl-RS" dirty="0" smtClean="0">
                <a:solidFill>
                  <a:srgbClr val="FF0000"/>
                </a:solidFill>
              </a:rPr>
              <a:t>штир</a:t>
            </a:r>
            <a:endParaRPr lang="en-US" dirty="0">
              <a:solidFill>
                <a:srgbClr val="FF0000"/>
              </a:solidFill>
            </a:endParaRPr>
          </a:p>
        </p:txBody>
      </p:sp>
      <p:sp>
        <p:nvSpPr>
          <p:cNvPr id="10" name="TextBox 9"/>
          <p:cNvSpPr txBox="1"/>
          <p:nvPr/>
        </p:nvSpPr>
        <p:spPr>
          <a:xfrm>
            <a:off x="1524000" y="2895600"/>
            <a:ext cx="2209800" cy="381000"/>
          </a:xfrm>
          <a:prstGeom prst="rect">
            <a:avLst/>
          </a:prstGeom>
          <a:noFill/>
        </p:spPr>
        <p:txBody>
          <a:bodyPr wrap="square" rtlCol="0">
            <a:spAutoFit/>
          </a:bodyPr>
          <a:lstStyle/>
          <a:p>
            <a:r>
              <a:rPr lang="sr-Cyrl-RS" dirty="0" smtClean="0">
                <a:solidFill>
                  <a:srgbClr val="FF0000"/>
                </a:solidFill>
              </a:rPr>
              <a:t>амброзија</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5181600" cy="646331"/>
          </a:xfrm>
          <a:prstGeom prst="rect">
            <a:avLst/>
          </a:prstGeom>
          <a:noFill/>
        </p:spPr>
        <p:txBody>
          <a:bodyPr wrap="square" rtlCol="0">
            <a:spAutoFit/>
          </a:bodyPr>
          <a:lstStyle/>
          <a:p>
            <a:r>
              <a:rPr lang="sr-Cyrl-RS" sz="3600" b="1" dirty="0" smtClean="0">
                <a:solidFill>
                  <a:srgbClr val="002060"/>
                </a:solidFill>
              </a:rPr>
              <a:t>Животиње у повртњаку</a:t>
            </a:r>
            <a:endParaRPr lang="en-US" sz="3600" b="1" dirty="0">
              <a:solidFill>
                <a:srgbClr val="002060"/>
              </a:solidFill>
            </a:endParaRPr>
          </a:p>
        </p:txBody>
      </p:sp>
      <p:sp>
        <p:nvSpPr>
          <p:cNvPr id="3" name="TextBox 2"/>
          <p:cNvSpPr txBox="1"/>
          <p:nvPr/>
        </p:nvSpPr>
        <p:spPr>
          <a:xfrm>
            <a:off x="1600200" y="1371600"/>
            <a:ext cx="1752600" cy="523220"/>
          </a:xfrm>
          <a:prstGeom prst="rect">
            <a:avLst/>
          </a:prstGeom>
          <a:noFill/>
        </p:spPr>
        <p:txBody>
          <a:bodyPr wrap="square" rtlCol="0">
            <a:spAutoFit/>
          </a:bodyPr>
          <a:lstStyle/>
          <a:p>
            <a:r>
              <a:rPr lang="sr-Cyrl-RS" sz="2800" b="1" dirty="0" smtClean="0">
                <a:solidFill>
                  <a:srgbClr val="002060"/>
                </a:solidFill>
              </a:rPr>
              <a:t>пожељне</a:t>
            </a:r>
            <a:endParaRPr lang="en-US" sz="2800" b="1" dirty="0">
              <a:solidFill>
                <a:srgbClr val="002060"/>
              </a:solidFill>
            </a:endParaRPr>
          </a:p>
        </p:txBody>
      </p:sp>
      <p:sp>
        <p:nvSpPr>
          <p:cNvPr id="4" name="TextBox 3"/>
          <p:cNvSpPr txBox="1"/>
          <p:nvPr/>
        </p:nvSpPr>
        <p:spPr>
          <a:xfrm>
            <a:off x="5715000" y="1447800"/>
            <a:ext cx="2133600" cy="523220"/>
          </a:xfrm>
          <a:prstGeom prst="rect">
            <a:avLst/>
          </a:prstGeom>
          <a:noFill/>
        </p:spPr>
        <p:txBody>
          <a:bodyPr wrap="square" rtlCol="0">
            <a:spAutoFit/>
          </a:bodyPr>
          <a:lstStyle/>
          <a:p>
            <a:r>
              <a:rPr lang="sr-Cyrl-RS" sz="2800" b="1" dirty="0" smtClean="0">
                <a:solidFill>
                  <a:srgbClr val="002060"/>
                </a:solidFill>
              </a:rPr>
              <a:t>непожељне</a:t>
            </a:r>
            <a:endParaRPr lang="en-US" sz="2800" b="1" dirty="0">
              <a:solidFill>
                <a:srgbClr val="002060"/>
              </a:solidFill>
            </a:endParaRPr>
          </a:p>
        </p:txBody>
      </p:sp>
      <p:pic>
        <p:nvPicPr>
          <p:cNvPr id="8" name="Picture 7" descr="bubamara.jpg"/>
          <p:cNvPicPr>
            <a:picLocks noChangeAspect="1"/>
          </p:cNvPicPr>
          <p:nvPr/>
        </p:nvPicPr>
        <p:blipFill>
          <a:blip r:embed="rId2" cstate="print"/>
          <a:stretch>
            <a:fillRect/>
          </a:stretch>
        </p:blipFill>
        <p:spPr>
          <a:xfrm>
            <a:off x="1524000" y="2971800"/>
            <a:ext cx="2286000" cy="1866900"/>
          </a:xfrm>
          <a:prstGeom prst="rect">
            <a:avLst/>
          </a:prstGeom>
        </p:spPr>
      </p:pic>
      <p:pic>
        <p:nvPicPr>
          <p:cNvPr id="9" name="Picture 8" descr="GUSENICA LEPTIRA.gif"/>
          <p:cNvPicPr>
            <a:picLocks noChangeAspect="1"/>
          </p:cNvPicPr>
          <p:nvPr/>
        </p:nvPicPr>
        <p:blipFill>
          <a:blip r:embed="rId3" cstate="print"/>
          <a:stretch>
            <a:fillRect/>
          </a:stretch>
        </p:blipFill>
        <p:spPr>
          <a:xfrm>
            <a:off x="5334000" y="1905000"/>
            <a:ext cx="2154345" cy="1828800"/>
          </a:xfrm>
          <a:prstGeom prst="rect">
            <a:avLst/>
          </a:prstGeom>
        </p:spPr>
      </p:pic>
      <p:pic>
        <p:nvPicPr>
          <p:cNvPr id="10" name="Picture 9" descr="JEZ.jpg"/>
          <p:cNvPicPr>
            <a:picLocks noChangeAspect="1"/>
          </p:cNvPicPr>
          <p:nvPr/>
        </p:nvPicPr>
        <p:blipFill>
          <a:blip r:embed="rId4" cstate="print"/>
          <a:stretch>
            <a:fillRect/>
          </a:stretch>
        </p:blipFill>
        <p:spPr>
          <a:xfrm>
            <a:off x="228600" y="2133600"/>
            <a:ext cx="2133600" cy="1600405"/>
          </a:xfrm>
          <a:prstGeom prst="rect">
            <a:avLst/>
          </a:prstGeom>
        </p:spPr>
      </p:pic>
      <p:pic>
        <p:nvPicPr>
          <p:cNvPr id="11" name="Picture 10" descr="KROMPIROVA ZLATICA.jpg"/>
          <p:cNvPicPr>
            <a:picLocks noChangeAspect="1"/>
          </p:cNvPicPr>
          <p:nvPr/>
        </p:nvPicPr>
        <p:blipFill>
          <a:blip r:embed="rId5" cstate="print"/>
          <a:stretch>
            <a:fillRect/>
          </a:stretch>
        </p:blipFill>
        <p:spPr>
          <a:xfrm>
            <a:off x="6248400" y="3352800"/>
            <a:ext cx="2167512" cy="1632859"/>
          </a:xfrm>
          <a:prstGeom prst="rect">
            <a:avLst/>
          </a:prstGeom>
        </p:spPr>
      </p:pic>
      <p:pic>
        <p:nvPicPr>
          <p:cNvPr id="12" name="Picture 11" descr="krtica 1.jpg"/>
          <p:cNvPicPr>
            <a:picLocks noChangeAspect="1"/>
          </p:cNvPicPr>
          <p:nvPr/>
        </p:nvPicPr>
        <p:blipFill>
          <a:blip r:embed="rId6" cstate="print"/>
          <a:stretch>
            <a:fillRect/>
          </a:stretch>
        </p:blipFill>
        <p:spPr>
          <a:xfrm>
            <a:off x="3429000" y="5029200"/>
            <a:ext cx="2133600" cy="1582993"/>
          </a:xfrm>
          <a:prstGeom prst="rect">
            <a:avLst/>
          </a:prstGeom>
        </p:spPr>
      </p:pic>
      <p:pic>
        <p:nvPicPr>
          <p:cNvPr id="13" name="Picture 12" descr="puz.jpg"/>
          <p:cNvPicPr>
            <a:picLocks noChangeAspect="1"/>
          </p:cNvPicPr>
          <p:nvPr/>
        </p:nvPicPr>
        <p:blipFill>
          <a:blip r:embed="rId7" cstate="print"/>
          <a:stretch>
            <a:fillRect/>
          </a:stretch>
        </p:blipFill>
        <p:spPr>
          <a:xfrm>
            <a:off x="6934200" y="4953000"/>
            <a:ext cx="2032000" cy="1524000"/>
          </a:xfrm>
          <a:prstGeom prst="rect">
            <a:avLst/>
          </a:prstGeom>
        </p:spPr>
      </p:pic>
      <p:pic>
        <p:nvPicPr>
          <p:cNvPr id="14" name="Picture 13" descr="SENICA.jpg"/>
          <p:cNvPicPr>
            <a:picLocks noChangeAspect="1"/>
          </p:cNvPicPr>
          <p:nvPr/>
        </p:nvPicPr>
        <p:blipFill>
          <a:blip r:embed="rId8" cstate="print"/>
          <a:stretch>
            <a:fillRect/>
          </a:stretch>
        </p:blipFill>
        <p:spPr>
          <a:xfrm>
            <a:off x="685800" y="4038600"/>
            <a:ext cx="1692170" cy="2463800"/>
          </a:xfrm>
          <a:prstGeom prst="rect">
            <a:avLst/>
          </a:prstGeom>
        </p:spPr>
      </p:pic>
      <p:pic>
        <p:nvPicPr>
          <p:cNvPr id="15" name="Picture 27" descr="C:\Users\ponjevic\AppData\Local\Microsoft\Windows\Temporary Internet Files\Content.IE5\6XJ3I2NA\MC900349115[1].wmf">
            <a:hlinkClick r:id="rId9" action="ppaction://hlinksldjump"/>
          </p:cNvPr>
          <p:cNvPicPr>
            <a:picLocks noChangeAspect="1" noChangeArrowheads="1"/>
          </p:cNvPicPr>
          <p:nvPr/>
        </p:nvPicPr>
        <p:blipFill>
          <a:blip r:embed="rId10" cstate="print"/>
          <a:srcRect/>
          <a:stretch>
            <a:fillRect/>
          </a:stretch>
        </p:blipFill>
        <p:spPr bwMode="auto">
          <a:xfrm>
            <a:off x="8077200" y="304800"/>
            <a:ext cx="725641" cy="762000"/>
          </a:xfrm>
          <a:prstGeom prst="rect">
            <a:avLst/>
          </a:prstGeom>
          <a:noFill/>
        </p:spPr>
      </p:pic>
      <p:sp>
        <p:nvSpPr>
          <p:cNvPr id="16" name="TextBox 15"/>
          <p:cNvSpPr txBox="1"/>
          <p:nvPr/>
        </p:nvSpPr>
        <p:spPr>
          <a:xfrm>
            <a:off x="2514600" y="2133600"/>
            <a:ext cx="1143000" cy="461665"/>
          </a:xfrm>
          <a:prstGeom prst="rect">
            <a:avLst/>
          </a:prstGeom>
          <a:noFill/>
        </p:spPr>
        <p:txBody>
          <a:bodyPr wrap="square" rtlCol="0">
            <a:spAutoFit/>
          </a:bodyPr>
          <a:lstStyle/>
          <a:p>
            <a:r>
              <a:rPr lang="sr-Cyrl-RS" sz="2400" dirty="0" smtClean="0">
                <a:solidFill>
                  <a:srgbClr val="002060"/>
                </a:solidFill>
              </a:rPr>
              <a:t>јеж</a:t>
            </a:r>
            <a:endParaRPr lang="en-US" sz="2400" dirty="0">
              <a:solidFill>
                <a:srgbClr val="002060"/>
              </a:solidFill>
            </a:endParaRPr>
          </a:p>
        </p:txBody>
      </p:sp>
      <p:sp>
        <p:nvSpPr>
          <p:cNvPr id="17" name="TextBox 16"/>
          <p:cNvSpPr txBox="1"/>
          <p:nvPr/>
        </p:nvSpPr>
        <p:spPr>
          <a:xfrm>
            <a:off x="2971800" y="2971800"/>
            <a:ext cx="1600200" cy="461665"/>
          </a:xfrm>
          <a:prstGeom prst="rect">
            <a:avLst/>
          </a:prstGeom>
          <a:noFill/>
        </p:spPr>
        <p:txBody>
          <a:bodyPr wrap="square" rtlCol="0">
            <a:spAutoFit/>
          </a:bodyPr>
          <a:lstStyle/>
          <a:p>
            <a:r>
              <a:rPr lang="sr-Cyrl-RS" sz="2400" dirty="0" smtClean="0">
                <a:solidFill>
                  <a:srgbClr val="002060"/>
                </a:solidFill>
              </a:rPr>
              <a:t>бубамара</a:t>
            </a:r>
            <a:endParaRPr lang="en-US" sz="2400" dirty="0">
              <a:solidFill>
                <a:srgbClr val="002060"/>
              </a:solidFill>
            </a:endParaRPr>
          </a:p>
        </p:txBody>
      </p:sp>
      <p:sp>
        <p:nvSpPr>
          <p:cNvPr id="18" name="TextBox 17"/>
          <p:cNvSpPr txBox="1"/>
          <p:nvPr/>
        </p:nvSpPr>
        <p:spPr>
          <a:xfrm>
            <a:off x="228600" y="4038600"/>
            <a:ext cx="1828800" cy="461665"/>
          </a:xfrm>
          <a:prstGeom prst="rect">
            <a:avLst/>
          </a:prstGeom>
          <a:noFill/>
        </p:spPr>
        <p:txBody>
          <a:bodyPr wrap="square" rtlCol="0">
            <a:spAutoFit/>
          </a:bodyPr>
          <a:lstStyle/>
          <a:p>
            <a:r>
              <a:rPr lang="sr-Cyrl-RS" sz="2400" dirty="0" smtClean="0">
                <a:solidFill>
                  <a:srgbClr val="002060"/>
                </a:solidFill>
              </a:rPr>
              <a:t>сеница</a:t>
            </a:r>
            <a:endParaRPr lang="en-US" sz="2400" dirty="0">
              <a:solidFill>
                <a:srgbClr val="002060"/>
              </a:solidFill>
            </a:endParaRPr>
          </a:p>
        </p:txBody>
      </p:sp>
      <p:sp>
        <p:nvSpPr>
          <p:cNvPr id="19" name="TextBox 18"/>
          <p:cNvSpPr txBox="1"/>
          <p:nvPr/>
        </p:nvSpPr>
        <p:spPr>
          <a:xfrm>
            <a:off x="4038600" y="4648200"/>
            <a:ext cx="1600200" cy="461665"/>
          </a:xfrm>
          <a:prstGeom prst="rect">
            <a:avLst/>
          </a:prstGeom>
          <a:noFill/>
        </p:spPr>
        <p:txBody>
          <a:bodyPr wrap="square" rtlCol="0">
            <a:spAutoFit/>
          </a:bodyPr>
          <a:lstStyle/>
          <a:p>
            <a:r>
              <a:rPr lang="sr-Cyrl-RS" sz="2400" dirty="0" smtClean="0">
                <a:solidFill>
                  <a:srgbClr val="002060"/>
                </a:solidFill>
              </a:rPr>
              <a:t>кртица</a:t>
            </a:r>
            <a:endParaRPr lang="en-US" sz="2400" dirty="0">
              <a:solidFill>
                <a:srgbClr val="002060"/>
              </a:solidFill>
            </a:endParaRPr>
          </a:p>
        </p:txBody>
      </p:sp>
      <p:sp>
        <p:nvSpPr>
          <p:cNvPr id="20" name="TextBox 19"/>
          <p:cNvSpPr txBox="1"/>
          <p:nvPr/>
        </p:nvSpPr>
        <p:spPr>
          <a:xfrm>
            <a:off x="6705600" y="6324600"/>
            <a:ext cx="1447800" cy="461665"/>
          </a:xfrm>
          <a:prstGeom prst="rect">
            <a:avLst/>
          </a:prstGeom>
          <a:noFill/>
        </p:spPr>
        <p:txBody>
          <a:bodyPr wrap="square" rtlCol="0">
            <a:spAutoFit/>
          </a:bodyPr>
          <a:lstStyle/>
          <a:p>
            <a:r>
              <a:rPr lang="sr-Cyrl-RS" sz="2400" dirty="0" smtClean="0">
                <a:solidFill>
                  <a:srgbClr val="002060"/>
                </a:solidFill>
              </a:rPr>
              <a:t>пуж</a:t>
            </a:r>
            <a:endParaRPr lang="en-US" sz="2400" dirty="0">
              <a:solidFill>
                <a:srgbClr val="002060"/>
              </a:solidFill>
            </a:endParaRPr>
          </a:p>
        </p:txBody>
      </p:sp>
      <p:sp>
        <p:nvSpPr>
          <p:cNvPr id="21" name="TextBox 20"/>
          <p:cNvSpPr txBox="1"/>
          <p:nvPr/>
        </p:nvSpPr>
        <p:spPr>
          <a:xfrm>
            <a:off x="4419600" y="3733800"/>
            <a:ext cx="2133600" cy="830997"/>
          </a:xfrm>
          <a:prstGeom prst="rect">
            <a:avLst/>
          </a:prstGeom>
          <a:noFill/>
        </p:spPr>
        <p:txBody>
          <a:bodyPr wrap="square" rtlCol="0">
            <a:spAutoFit/>
          </a:bodyPr>
          <a:lstStyle/>
          <a:p>
            <a:r>
              <a:rPr lang="sr-Cyrl-RS" sz="2400" dirty="0" smtClean="0">
                <a:solidFill>
                  <a:srgbClr val="002060"/>
                </a:solidFill>
              </a:rPr>
              <a:t>кромпирова златица</a:t>
            </a:r>
            <a:endParaRPr lang="en-US" sz="2400" dirty="0">
              <a:solidFill>
                <a:srgbClr val="002060"/>
              </a:solidFill>
            </a:endParaRPr>
          </a:p>
        </p:txBody>
      </p:sp>
      <p:sp>
        <p:nvSpPr>
          <p:cNvPr id="22" name="TextBox 21"/>
          <p:cNvSpPr txBox="1"/>
          <p:nvPr/>
        </p:nvSpPr>
        <p:spPr>
          <a:xfrm>
            <a:off x="7543800" y="1905000"/>
            <a:ext cx="1600200" cy="461665"/>
          </a:xfrm>
          <a:prstGeom prst="rect">
            <a:avLst/>
          </a:prstGeom>
          <a:noFill/>
        </p:spPr>
        <p:txBody>
          <a:bodyPr wrap="square" rtlCol="0">
            <a:spAutoFit/>
          </a:bodyPr>
          <a:lstStyle/>
          <a:p>
            <a:r>
              <a:rPr lang="sr-Cyrl-RS" sz="2400" dirty="0" smtClean="0">
                <a:solidFill>
                  <a:srgbClr val="002060"/>
                </a:solidFill>
              </a:rPr>
              <a:t>гусеница</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6019800" cy="1077218"/>
          </a:xfrm>
          <a:prstGeom prst="rect">
            <a:avLst/>
          </a:prstGeom>
          <a:noFill/>
        </p:spPr>
        <p:txBody>
          <a:bodyPr wrap="square" rtlCol="0">
            <a:spAutoFit/>
          </a:bodyPr>
          <a:lstStyle/>
          <a:p>
            <a:r>
              <a:rPr lang="sr-Cyrl-RS" sz="3200" dirty="0" smtClean="0">
                <a:solidFill>
                  <a:srgbClr val="002060"/>
                </a:solidFill>
              </a:rPr>
              <a:t>                   </a:t>
            </a:r>
            <a:r>
              <a:rPr lang="sr-Cyrl-RS" sz="3200" b="1" dirty="0" smtClean="0">
                <a:solidFill>
                  <a:srgbClr val="002060"/>
                </a:solidFill>
              </a:rPr>
              <a:t> </a:t>
            </a:r>
            <a:r>
              <a:rPr lang="en-US" sz="3200" b="1" dirty="0" smtClean="0">
                <a:solidFill>
                  <a:srgbClr val="002060"/>
                </a:solidFill>
              </a:rPr>
              <a:t>A</a:t>
            </a:r>
            <a:r>
              <a:rPr lang="sr-Cyrl-RS" sz="3200" b="1" dirty="0" smtClean="0">
                <a:solidFill>
                  <a:srgbClr val="002060"/>
                </a:solidFill>
              </a:rPr>
              <a:t>ЛАТИ </a:t>
            </a:r>
          </a:p>
          <a:p>
            <a:r>
              <a:rPr lang="sr-Cyrl-RS" sz="3200" dirty="0" smtClean="0">
                <a:solidFill>
                  <a:srgbClr val="002060"/>
                </a:solidFill>
              </a:rPr>
              <a:t>које човек користи у повртњаку</a:t>
            </a:r>
            <a:endParaRPr lang="en-US" sz="3200" dirty="0">
              <a:solidFill>
                <a:srgbClr val="002060"/>
              </a:solidFill>
            </a:endParaRPr>
          </a:p>
        </p:txBody>
      </p:sp>
      <p:pic>
        <p:nvPicPr>
          <p:cNvPr id="1030" name="Picture 6" descr="C:\Users\ponjevic\AppData\Local\Microsoft\Windows\Temporary Internet Files\Content.IE5\6XJ3I2NA\MC900340380[1].wmf"/>
          <p:cNvPicPr>
            <a:picLocks noChangeAspect="1" noChangeArrowheads="1"/>
          </p:cNvPicPr>
          <p:nvPr/>
        </p:nvPicPr>
        <p:blipFill>
          <a:blip r:embed="rId2" cstate="print"/>
          <a:srcRect/>
          <a:stretch>
            <a:fillRect/>
          </a:stretch>
        </p:blipFill>
        <p:spPr bwMode="auto">
          <a:xfrm>
            <a:off x="3200400" y="4495800"/>
            <a:ext cx="1191463" cy="1847088"/>
          </a:xfrm>
          <a:prstGeom prst="rect">
            <a:avLst/>
          </a:prstGeom>
          <a:noFill/>
        </p:spPr>
      </p:pic>
      <p:pic>
        <p:nvPicPr>
          <p:cNvPr id="1041" name="Picture 17" descr="C:\Users\ponjevic\AppData\Local\Microsoft\Windows\Temporary Internet Files\Content.IE5\WVPQZ3D2\MC900340366[1].wmf"/>
          <p:cNvPicPr>
            <a:picLocks noChangeAspect="1" noChangeArrowheads="1"/>
          </p:cNvPicPr>
          <p:nvPr/>
        </p:nvPicPr>
        <p:blipFill>
          <a:blip r:embed="rId3" cstate="print"/>
          <a:srcRect/>
          <a:stretch>
            <a:fillRect/>
          </a:stretch>
        </p:blipFill>
        <p:spPr bwMode="auto">
          <a:xfrm>
            <a:off x="1447800" y="2590800"/>
            <a:ext cx="886968" cy="1830629"/>
          </a:xfrm>
          <a:prstGeom prst="rect">
            <a:avLst/>
          </a:prstGeom>
          <a:noFill/>
        </p:spPr>
      </p:pic>
      <p:pic>
        <p:nvPicPr>
          <p:cNvPr id="1059" name="Picture 35" descr="C:\Users\ponjevic\AppData\Local\Microsoft\Windows\Temporary Internet Files\Content.IE5\D1JB0XK0\MC900030274[1].wmf"/>
          <p:cNvPicPr>
            <a:picLocks noChangeAspect="1" noChangeArrowheads="1"/>
          </p:cNvPicPr>
          <p:nvPr/>
        </p:nvPicPr>
        <p:blipFill>
          <a:blip r:embed="rId4" cstate="print"/>
          <a:srcRect/>
          <a:stretch>
            <a:fillRect/>
          </a:stretch>
        </p:blipFill>
        <p:spPr bwMode="auto">
          <a:xfrm>
            <a:off x="5562600" y="4800600"/>
            <a:ext cx="2448763" cy="1175918"/>
          </a:xfrm>
          <a:prstGeom prst="rect">
            <a:avLst/>
          </a:prstGeom>
          <a:noFill/>
        </p:spPr>
      </p:pic>
      <p:pic>
        <p:nvPicPr>
          <p:cNvPr id="1070" name="Picture 46" descr="C:\Users\ponjevic\AppData\Local\Microsoft\Windows\Temporary Internet Files\Content.IE5\6XJ3I2NA\dglxasset[3].aspx"/>
          <p:cNvPicPr>
            <a:picLocks noChangeAspect="1" noChangeArrowheads="1"/>
          </p:cNvPicPr>
          <p:nvPr/>
        </p:nvPicPr>
        <p:blipFill>
          <a:blip r:embed="rId5" cstate="print"/>
          <a:srcRect/>
          <a:stretch>
            <a:fillRect/>
          </a:stretch>
        </p:blipFill>
        <p:spPr bwMode="auto">
          <a:xfrm>
            <a:off x="5715000" y="2971800"/>
            <a:ext cx="1815998" cy="1553566"/>
          </a:xfrm>
          <a:prstGeom prst="rect">
            <a:avLst/>
          </a:prstGeom>
          <a:noFill/>
        </p:spPr>
      </p:pic>
      <p:pic>
        <p:nvPicPr>
          <p:cNvPr id="10" name="Picture 27" descr="C:\Users\ponjevic\AppData\Local\Microsoft\Windows\Temporary Internet Files\Content.IE5\6XJ3I2NA\MC900349115[1].wmf">
            <a:hlinkClick r:id="rId6" action="ppaction://hlinksldjump"/>
          </p:cNvPr>
          <p:cNvPicPr>
            <a:picLocks noChangeAspect="1" noChangeArrowheads="1"/>
          </p:cNvPicPr>
          <p:nvPr/>
        </p:nvPicPr>
        <p:blipFill>
          <a:blip r:embed="rId7" cstate="print"/>
          <a:srcRect/>
          <a:stretch>
            <a:fillRect/>
          </a:stretch>
        </p:blipFill>
        <p:spPr bwMode="auto">
          <a:xfrm>
            <a:off x="533400" y="5638800"/>
            <a:ext cx="725641" cy="762000"/>
          </a:xfrm>
          <a:prstGeom prst="rect">
            <a:avLst/>
          </a:prstGeom>
          <a:noFill/>
        </p:spPr>
      </p:pic>
      <p:sp>
        <p:nvSpPr>
          <p:cNvPr id="8" name="TextBox 7"/>
          <p:cNvSpPr txBox="1"/>
          <p:nvPr/>
        </p:nvSpPr>
        <p:spPr>
          <a:xfrm>
            <a:off x="2286000" y="3276600"/>
            <a:ext cx="914400" cy="381000"/>
          </a:xfrm>
          <a:prstGeom prst="rect">
            <a:avLst/>
          </a:prstGeom>
          <a:noFill/>
        </p:spPr>
        <p:txBody>
          <a:bodyPr wrap="square" rtlCol="0">
            <a:spAutoFit/>
          </a:bodyPr>
          <a:lstStyle/>
          <a:p>
            <a:r>
              <a:rPr lang="sr-Cyrl-RS" dirty="0" smtClean="0">
                <a:solidFill>
                  <a:srgbClr val="002060"/>
                </a:solidFill>
              </a:rPr>
              <a:t>ашов</a:t>
            </a:r>
            <a:endParaRPr lang="en-US" dirty="0">
              <a:solidFill>
                <a:srgbClr val="002060"/>
              </a:solidFill>
            </a:endParaRPr>
          </a:p>
        </p:txBody>
      </p:sp>
      <p:sp>
        <p:nvSpPr>
          <p:cNvPr id="9" name="TextBox 8"/>
          <p:cNvSpPr txBox="1"/>
          <p:nvPr/>
        </p:nvSpPr>
        <p:spPr>
          <a:xfrm>
            <a:off x="6781800" y="2743200"/>
            <a:ext cx="1981200" cy="369332"/>
          </a:xfrm>
          <a:prstGeom prst="rect">
            <a:avLst/>
          </a:prstGeom>
          <a:noFill/>
        </p:spPr>
        <p:txBody>
          <a:bodyPr wrap="square" rtlCol="0">
            <a:spAutoFit/>
          </a:bodyPr>
          <a:lstStyle/>
          <a:p>
            <a:r>
              <a:rPr lang="sr-Cyrl-RS" dirty="0" smtClean="0">
                <a:solidFill>
                  <a:srgbClr val="002060"/>
                </a:solidFill>
              </a:rPr>
              <a:t>црево за воду</a:t>
            </a:r>
            <a:endParaRPr lang="en-US" dirty="0">
              <a:solidFill>
                <a:srgbClr val="002060"/>
              </a:solidFill>
            </a:endParaRPr>
          </a:p>
        </p:txBody>
      </p:sp>
      <p:sp>
        <p:nvSpPr>
          <p:cNvPr id="11" name="TextBox 10"/>
          <p:cNvSpPr txBox="1"/>
          <p:nvPr/>
        </p:nvSpPr>
        <p:spPr>
          <a:xfrm>
            <a:off x="6248400" y="5867400"/>
            <a:ext cx="990600" cy="369332"/>
          </a:xfrm>
          <a:prstGeom prst="rect">
            <a:avLst/>
          </a:prstGeom>
          <a:noFill/>
        </p:spPr>
        <p:txBody>
          <a:bodyPr wrap="square" rtlCol="0">
            <a:spAutoFit/>
          </a:bodyPr>
          <a:lstStyle/>
          <a:p>
            <a:r>
              <a:rPr lang="sr-Cyrl-RS" dirty="0" smtClean="0">
                <a:solidFill>
                  <a:srgbClr val="002060"/>
                </a:solidFill>
              </a:rPr>
              <a:t>мотика</a:t>
            </a:r>
            <a:endParaRPr lang="en-US" dirty="0">
              <a:solidFill>
                <a:srgbClr val="002060"/>
              </a:solidFill>
            </a:endParaRPr>
          </a:p>
        </p:txBody>
      </p:sp>
      <p:sp>
        <p:nvSpPr>
          <p:cNvPr id="12" name="TextBox 11"/>
          <p:cNvSpPr txBox="1"/>
          <p:nvPr/>
        </p:nvSpPr>
        <p:spPr>
          <a:xfrm>
            <a:off x="2133600" y="5105400"/>
            <a:ext cx="1524000" cy="369332"/>
          </a:xfrm>
          <a:prstGeom prst="rect">
            <a:avLst/>
          </a:prstGeom>
          <a:noFill/>
        </p:spPr>
        <p:txBody>
          <a:bodyPr wrap="square" rtlCol="0">
            <a:spAutoFit/>
          </a:bodyPr>
          <a:lstStyle/>
          <a:p>
            <a:r>
              <a:rPr lang="sr-Cyrl-RS" dirty="0" smtClean="0">
                <a:solidFill>
                  <a:srgbClr val="002060"/>
                </a:solidFill>
              </a:rPr>
              <a:t>грабуље</a:t>
            </a:r>
            <a:endParaRPr lang="en-US" dirty="0">
              <a:solidFill>
                <a:srgbClr val="002060"/>
              </a:solidFill>
            </a:endParaRPr>
          </a:p>
        </p:txBody>
      </p:sp>
      <p:pic>
        <p:nvPicPr>
          <p:cNvPr id="3079" name="Picture 7" descr="C:\Users\ponjevic\AppData\Local\Microsoft\Windows\Temporary Internet Files\Content.IE5\D1JB0XK0\MC900334780[1].wmf"/>
          <p:cNvPicPr>
            <a:picLocks noChangeAspect="1" noChangeArrowheads="1"/>
          </p:cNvPicPr>
          <p:nvPr/>
        </p:nvPicPr>
        <p:blipFill>
          <a:blip r:embed="rId8" cstate="print"/>
          <a:srcRect/>
          <a:stretch>
            <a:fillRect/>
          </a:stretch>
        </p:blipFill>
        <p:spPr bwMode="auto">
          <a:xfrm>
            <a:off x="3733800" y="2590800"/>
            <a:ext cx="1654398" cy="1548537"/>
          </a:xfrm>
          <a:prstGeom prst="rect">
            <a:avLst/>
          </a:prstGeom>
          <a:noFill/>
        </p:spPr>
      </p:pic>
      <p:pic>
        <p:nvPicPr>
          <p:cNvPr id="3082" name="Picture 10" descr="C:\Users\ponjevic\AppData\Local\Microsoft\Windows\Temporary Internet Files\Content.IE5\WVPQZ3D2\MC900340364[1].wmf"/>
          <p:cNvPicPr>
            <a:picLocks noChangeAspect="1" noChangeArrowheads="1"/>
          </p:cNvPicPr>
          <p:nvPr/>
        </p:nvPicPr>
        <p:blipFill>
          <a:blip r:embed="rId9" cstate="print"/>
          <a:srcRect/>
          <a:stretch>
            <a:fillRect/>
          </a:stretch>
        </p:blipFill>
        <p:spPr bwMode="auto">
          <a:xfrm>
            <a:off x="7391400" y="457200"/>
            <a:ext cx="1079906" cy="1826057"/>
          </a:xfrm>
          <a:prstGeom prst="rect">
            <a:avLst/>
          </a:prstGeom>
          <a:noFill/>
        </p:spPr>
      </p:pic>
      <p:sp>
        <p:nvSpPr>
          <p:cNvPr id="14" name="TextBox 13"/>
          <p:cNvSpPr txBox="1"/>
          <p:nvPr/>
        </p:nvSpPr>
        <p:spPr>
          <a:xfrm>
            <a:off x="4343400" y="2057400"/>
            <a:ext cx="990600" cy="369332"/>
          </a:xfrm>
          <a:prstGeom prst="rect">
            <a:avLst/>
          </a:prstGeom>
          <a:noFill/>
        </p:spPr>
        <p:txBody>
          <a:bodyPr wrap="square" rtlCol="0">
            <a:spAutoFit/>
          </a:bodyPr>
          <a:lstStyle/>
          <a:p>
            <a:r>
              <a:rPr lang="sr-Cyrl-RS" dirty="0" smtClean="0">
                <a:solidFill>
                  <a:srgbClr val="002060"/>
                </a:solidFill>
              </a:rPr>
              <a:t>колица</a:t>
            </a:r>
            <a:endParaRPr lang="en-US" dirty="0"/>
          </a:p>
        </p:txBody>
      </p:sp>
      <p:sp>
        <p:nvSpPr>
          <p:cNvPr id="15" name="TextBox 14"/>
          <p:cNvSpPr txBox="1"/>
          <p:nvPr/>
        </p:nvSpPr>
        <p:spPr>
          <a:xfrm>
            <a:off x="6248400" y="1524000"/>
            <a:ext cx="1371600" cy="369332"/>
          </a:xfrm>
          <a:prstGeom prst="rect">
            <a:avLst/>
          </a:prstGeom>
          <a:noFill/>
        </p:spPr>
        <p:txBody>
          <a:bodyPr wrap="square" rtlCol="0">
            <a:spAutoFit/>
          </a:bodyPr>
          <a:lstStyle/>
          <a:p>
            <a:r>
              <a:rPr lang="sr-Cyrl-RS" dirty="0" smtClean="0">
                <a:solidFill>
                  <a:srgbClr val="002060"/>
                </a:solidFill>
              </a:rPr>
              <a:t>прскалица</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additive="base">
                                        <p:cTn id="7" dur="500" fill="hold"/>
                                        <p:tgtEl>
                                          <p:spTgt spid="1041"/>
                                        </p:tgtEl>
                                        <p:attrNameLst>
                                          <p:attrName>ppt_x</p:attrName>
                                        </p:attrNameLst>
                                      </p:cBhvr>
                                      <p:tavLst>
                                        <p:tav tm="0">
                                          <p:val>
                                            <p:strVal val="#ppt_x"/>
                                          </p:val>
                                        </p:tav>
                                        <p:tav tm="100000">
                                          <p:val>
                                            <p:strVal val="#ppt_x"/>
                                          </p:val>
                                        </p:tav>
                                      </p:tavLst>
                                    </p:anim>
                                    <p:anim calcmode="lin" valueType="num">
                                      <p:cBhvr additive="base">
                                        <p:cTn id="8"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0"/>
                                        </p:tgtEl>
                                        <p:attrNameLst>
                                          <p:attrName>style.visibility</p:attrName>
                                        </p:attrNameLst>
                                      </p:cBhvr>
                                      <p:to>
                                        <p:strVal val="visible"/>
                                      </p:to>
                                    </p:set>
                                    <p:anim calcmode="lin" valueType="num">
                                      <p:cBhvr additive="base">
                                        <p:cTn id="13" dur="500" fill="hold"/>
                                        <p:tgtEl>
                                          <p:spTgt spid="1070"/>
                                        </p:tgtEl>
                                        <p:attrNameLst>
                                          <p:attrName>ppt_x</p:attrName>
                                        </p:attrNameLst>
                                      </p:cBhvr>
                                      <p:tavLst>
                                        <p:tav tm="0">
                                          <p:val>
                                            <p:strVal val="#ppt_x"/>
                                          </p:val>
                                        </p:tav>
                                        <p:tav tm="100000">
                                          <p:val>
                                            <p:strVal val="#ppt_x"/>
                                          </p:val>
                                        </p:tav>
                                      </p:tavLst>
                                    </p:anim>
                                    <p:anim calcmode="lin" valueType="num">
                                      <p:cBhvr additive="base">
                                        <p:cTn id="14" dur="500" fill="hold"/>
                                        <p:tgtEl>
                                          <p:spTgt spid="10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9"/>
                                        </p:tgtEl>
                                        <p:attrNameLst>
                                          <p:attrName>style.visibility</p:attrName>
                                        </p:attrNameLst>
                                      </p:cBhvr>
                                      <p:to>
                                        <p:strVal val="visible"/>
                                      </p:to>
                                    </p:set>
                                    <p:anim calcmode="lin" valueType="num">
                                      <p:cBhvr additive="base">
                                        <p:cTn id="25" dur="500" fill="hold"/>
                                        <p:tgtEl>
                                          <p:spTgt spid="1059"/>
                                        </p:tgtEl>
                                        <p:attrNameLst>
                                          <p:attrName>ppt_x</p:attrName>
                                        </p:attrNameLst>
                                      </p:cBhvr>
                                      <p:tavLst>
                                        <p:tav tm="0">
                                          <p:val>
                                            <p:strVal val="#ppt_x"/>
                                          </p:val>
                                        </p:tav>
                                        <p:tav tm="100000">
                                          <p:val>
                                            <p:strVal val="#ppt_x"/>
                                          </p:val>
                                        </p:tav>
                                      </p:tavLst>
                                    </p:anim>
                                    <p:anim calcmode="lin" valueType="num">
                                      <p:cBhvr additive="base">
                                        <p:cTn id="26" dur="500" fill="hold"/>
                                        <p:tgtEl>
                                          <p:spTgt spid="10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ppt_x"/>
                                          </p:val>
                                        </p:tav>
                                        <p:tav tm="100000">
                                          <p:val>
                                            <p:strVal val="#ppt_x"/>
                                          </p:val>
                                        </p:tav>
                                      </p:tavLst>
                                    </p:anim>
                                    <p:anim calcmode="lin" valueType="num">
                                      <p:cBhvr additive="base">
                                        <p:cTn id="3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additive="base">
                                        <p:cTn id="37" dur="500" fill="hold"/>
                                        <p:tgtEl>
                                          <p:spTgt spid="3082"/>
                                        </p:tgtEl>
                                        <p:attrNameLst>
                                          <p:attrName>ppt_x</p:attrName>
                                        </p:attrNameLst>
                                      </p:cBhvr>
                                      <p:tavLst>
                                        <p:tav tm="0">
                                          <p:val>
                                            <p:strVal val="#ppt_x"/>
                                          </p:val>
                                        </p:tav>
                                        <p:tav tm="100000">
                                          <p:val>
                                            <p:strVal val="#ppt_x"/>
                                          </p:val>
                                        </p:tav>
                                      </p:tavLst>
                                    </p:anim>
                                    <p:anim calcmode="lin" valueType="num">
                                      <p:cBhvr additive="base">
                                        <p:cTn id="3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1059"/>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21600000">
                                      <p:cBhvr>
                                        <p:cTn id="76" dur="2000" fill="hold"/>
                                        <p:tgtEl>
                                          <p:spTgt spid="1030"/>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1041"/>
                                        </p:tgtEl>
                                      </p:cBhvr>
                                      <p:by x="150000" y="150000"/>
                                    </p:animScale>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21600000">
                                      <p:cBhvr>
                                        <p:cTn id="84" dur="2000" fill="hold"/>
                                        <p:tgtEl>
                                          <p:spTgt spid="1070"/>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79"/>
                                        </p:tgtEl>
                                      </p:cBhvr>
                                    </p:animEffect>
                                    <p:animScale>
                                      <p:cBhvr>
                                        <p:cTn id="89" dur="250" autoRev="1" fill="hold"/>
                                        <p:tgtEl>
                                          <p:spTgt spid="3079"/>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3082"/>
                                        </p:tgtEl>
                                      </p:cBhvr>
                                    </p:animEffect>
                                    <p:animScale>
                                      <p:cBhvr>
                                        <p:cTn id="94" dur="250" autoRev="1" fill="hold"/>
                                        <p:tgtEl>
                                          <p:spTgt spid="30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6" descr="C:\Users\ponjevic\AppData\Local\Microsoft\Windows\Temporary Internet Files\Content.IE5\6XJ3I2NA\MC900338386[1].wmf"/>
          <p:cNvPicPr>
            <a:picLocks noChangeAspect="1" noChangeArrowheads="1"/>
          </p:cNvPicPr>
          <p:nvPr/>
        </p:nvPicPr>
        <p:blipFill>
          <a:blip r:embed="rId2" cstate="print"/>
          <a:srcRect/>
          <a:stretch>
            <a:fillRect/>
          </a:stretch>
        </p:blipFill>
        <p:spPr bwMode="auto">
          <a:xfrm>
            <a:off x="6248400" y="1981200"/>
            <a:ext cx="1328623" cy="1805026"/>
          </a:xfrm>
          <a:prstGeom prst="rect">
            <a:avLst/>
          </a:prstGeom>
          <a:noFill/>
        </p:spPr>
      </p:pic>
      <p:pic>
        <p:nvPicPr>
          <p:cNvPr id="2050" name="Picture 2" descr="C:\Users\ponjevic\AppData\Local\Microsoft\Windows\Temporary Internet Files\Content.IE5\AKWP6HMP\MC900183052[1].wmf"/>
          <p:cNvPicPr>
            <a:picLocks noChangeAspect="1" noChangeArrowheads="1"/>
          </p:cNvPicPr>
          <p:nvPr/>
        </p:nvPicPr>
        <p:blipFill>
          <a:blip r:embed="rId3" cstate="print"/>
          <a:srcRect/>
          <a:stretch>
            <a:fillRect/>
          </a:stretch>
        </p:blipFill>
        <p:spPr bwMode="auto">
          <a:xfrm>
            <a:off x="0" y="533400"/>
            <a:ext cx="1807769" cy="1741018"/>
          </a:xfrm>
          <a:prstGeom prst="rect">
            <a:avLst/>
          </a:prstGeom>
          <a:noFill/>
        </p:spPr>
      </p:pic>
      <p:pic>
        <p:nvPicPr>
          <p:cNvPr id="12" name="Picture 42" descr="C:\Users\ponjevic\AppData\Local\Microsoft\Windows\Temporary Internet Files\Content.IE5\AKWP6HMP\dglxasset[1].aspx"/>
          <p:cNvPicPr>
            <a:picLocks noChangeAspect="1" noChangeArrowheads="1"/>
          </p:cNvPicPr>
          <p:nvPr/>
        </p:nvPicPr>
        <p:blipFill>
          <a:blip r:embed="rId4" cstate="print"/>
          <a:srcRect/>
          <a:stretch>
            <a:fillRect/>
          </a:stretch>
        </p:blipFill>
        <p:spPr bwMode="auto">
          <a:xfrm>
            <a:off x="3429000" y="4876800"/>
            <a:ext cx="1809184" cy="1584356"/>
          </a:xfrm>
          <a:prstGeom prst="rect">
            <a:avLst/>
          </a:prstGeom>
          <a:noFill/>
        </p:spPr>
      </p:pic>
      <p:pic>
        <p:nvPicPr>
          <p:cNvPr id="13" name="Picture 47" descr="C:\Users\ponjevic\AppData\Local\Microsoft\Windows\Temporary Internet Files\Content.IE5\AKWP6HMP\dglxasset[3].aspx"/>
          <p:cNvPicPr>
            <a:picLocks noChangeAspect="1" noChangeArrowheads="1"/>
          </p:cNvPicPr>
          <p:nvPr/>
        </p:nvPicPr>
        <p:blipFill>
          <a:blip r:embed="rId5" cstate="print"/>
          <a:srcRect/>
          <a:stretch>
            <a:fillRect/>
          </a:stretch>
        </p:blipFill>
        <p:spPr bwMode="auto">
          <a:xfrm>
            <a:off x="838200" y="3810000"/>
            <a:ext cx="1051560" cy="1812341"/>
          </a:xfrm>
          <a:prstGeom prst="rect">
            <a:avLst/>
          </a:prstGeom>
          <a:noFill/>
        </p:spPr>
      </p:pic>
      <p:sp>
        <p:nvSpPr>
          <p:cNvPr id="10" name="TextBox 9"/>
          <p:cNvSpPr txBox="1"/>
          <p:nvPr/>
        </p:nvSpPr>
        <p:spPr>
          <a:xfrm>
            <a:off x="2133600" y="457200"/>
            <a:ext cx="5334000" cy="584775"/>
          </a:xfrm>
          <a:prstGeom prst="rect">
            <a:avLst/>
          </a:prstGeom>
          <a:noFill/>
        </p:spPr>
        <p:txBody>
          <a:bodyPr wrap="square" rtlCol="0">
            <a:spAutoFit/>
          </a:bodyPr>
          <a:lstStyle/>
          <a:p>
            <a:r>
              <a:rPr lang="sr-Cyrl-RS" sz="3200" dirty="0" smtClean="0">
                <a:solidFill>
                  <a:srgbClr val="7030A0"/>
                </a:solidFill>
              </a:rPr>
              <a:t>Послови које човек обавља:</a:t>
            </a:r>
            <a:endParaRPr lang="en-US" sz="3200" dirty="0">
              <a:solidFill>
                <a:srgbClr val="7030A0"/>
              </a:solidFill>
            </a:endParaRPr>
          </a:p>
        </p:txBody>
      </p:sp>
      <p:sp>
        <p:nvSpPr>
          <p:cNvPr id="11" name="TextBox 10"/>
          <p:cNvSpPr txBox="1"/>
          <p:nvPr/>
        </p:nvSpPr>
        <p:spPr>
          <a:xfrm>
            <a:off x="2438400" y="1676400"/>
            <a:ext cx="3810000" cy="461665"/>
          </a:xfrm>
          <a:prstGeom prst="rect">
            <a:avLst/>
          </a:prstGeom>
          <a:noFill/>
        </p:spPr>
        <p:txBody>
          <a:bodyPr wrap="square" rtlCol="0">
            <a:spAutoFit/>
          </a:bodyPr>
          <a:lstStyle/>
          <a:p>
            <a:r>
              <a:rPr lang="sr-Cyrl-RS" sz="2400" dirty="0" smtClean="0">
                <a:solidFill>
                  <a:srgbClr val="7030A0"/>
                </a:solidFill>
              </a:rPr>
              <a:t>окопава, ситни</a:t>
            </a:r>
            <a:endParaRPr lang="en-US" sz="2400" dirty="0">
              <a:solidFill>
                <a:srgbClr val="7030A0"/>
              </a:solidFill>
            </a:endParaRPr>
          </a:p>
        </p:txBody>
      </p:sp>
      <p:sp>
        <p:nvSpPr>
          <p:cNvPr id="14" name="TextBox 13"/>
          <p:cNvSpPr txBox="1"/>
          <p:nvPr/>
        </p:nvSpPr>
        <p:spPr>
          <a:xfrm>
            <a:off x="3352800" y="2286000"/>
            <a:ext cx="2514600" cy="461665"/>
          </a:xfrm>
          <a:prstGeom prst="rect">
            <a:avLst/>
          </a:prstGeom>
          <a:noFill/>
        </p:spPr>
        <p:txBody>
          <a:bodyPr wrap="square" rtlCol="0">
            <a:spAutoFit/>
          </a:bodyPr>
          <a:lstStyle/>
          <a:p>
            <a:r>
              <a:rPr lang="sr-Cyrl-RS" sz="2400" dirty="0" smtClean="0">
                <a:solidFill>
                  <a:srgbClr val="7030A0"/>
                </a:solidFill>
              </a:rPr>
              <a:t>залива</a:t>
            </a:r>
            <a:endParaRPr lang="en-US" sz="2400" dirty="0">
              <a:solidFill>
                <a:srgbClr val="7030A0"/>
              </a:solidFill>
            </a:endParaRPr>
          </a:p>
        </p:txBody>
      </p:sp>
      <p:sp>
        <p:nvSpPr>
          <p:cNvPr id="15" name="TextBox 14"/>
          <p:cNvSpPr txBox="1"/>
          <p:nvPr/>
        </p:nvSpPr>
        <p:spPr>
          <a:xfrm>
            <a:off x="3048000" y="2743200"/>
            <a:ext cx="3429000" cy="461665"/>
          </a:xfrm>
          <a:prstGeom prst="rect">
            <a:avLst/>
          </a:prstGeom>
          <a:noFill/>
        </p:spPr>
        <p:txBody>
          <a:bodyPr wrap="square" rtlCol="0">
            <a:spAutoFit/>
          </a:bodyPr>
          <a:lstStyle/>
          <a:p>
            <a:r>
              <a:rPr lang="sr-Cyrl-RS" sz="2400" dirty="0" smtClean="0">
                <a:solidFill>
                  <a:srgbClr val="7030A0"/>
                </a:solidFill>
              </a:rPr>
              <a:t>плеви, проређује</a:t>
            </a:r>
            <a:endParaRPr lang="en-US" sz="2400" dirty="0">
              <a:solidFill>
                <a:srgbClr val="7030A0"/>
              </a:solidFill>
            </a:endParaRPr>
          </a:p>
        </p:txBody>
      </p:sp>
      <p:sp>
        <p:nvSpPr>
          <p:cNvPr id="16" name="TextBox 15"/>
          <p:cNvSpPr txBox="1"/>
          <p:nvPr/>
        </p:nvSpPr>
        <p:spPr>
          <a:xfrm>
            <a:off x="3657600" y="3429000"/>
            <a:ext cx="3276600" cy="461665"/>
          </a:xfrm>
          <a:prstGeom prst="rect">
            <a:avLst/>
          </a:prstGeom>
          <a:noFill/>
        </p:spPr>
        <p:txBody>
          <a:bodyPr wrap="square" rtlCol="0">
            <a:spAutoFit/>
          </a:bodyPr>
          <a:lstStyle/>
          <a:p>
            <a:r>
              <a:rPr lang="sr-Cyrl-RS" sz="2400" dirty="0" smtClean="0">
                <a:solidFill>
                  <a:srgbClr val="7030A0"/>
                </a:solidFill>
              </a:rPr>
              <a:t>ђубри</a:t>
            </a:r>
            <a:endParaRPr lang="en-US" sz="2400" dirty="0">
              <a:solidFill>
                <a:srgbClr val="7030A0"/>
              </a:solidFill>
            </a:endParaRPr>
          </a:p>
        </p:txBody>
      </p:sp>
      <p:sp>
        <p:nvSpPr>
          <p:cNvPr id="17" name="TextBox 16"/>
          <p:cNvSpPr txBox="1"/>
          <p:nvPr/>
        </p:nvSpPr>
        <p:spPr>
          <a:xfrm>
            <a:off x="2895600" y="3962400"/>
            <a:ext cx="3124200" cy="461665"/>
          </a:xfrm>
          <a:prstGeom prst="rect">
            <a:avLst/>
          </a:prstGeom>
          <a:noFill/>
        </p:spPr>
        <p:txBody>
          <a:bodyPr wrap="square" rtlCol="0">
            <a:spAutoFit/>
          </a:bodyPr>
          <a:lstStyle/>
          <a:p>
            <a:r>
              <a:rPr lang="sr-Cyrl-RS" sz="2400" dirty="0" smtClean="0">
                <a:solidFill>
                  <a:srgbClr val="7030A0"/>
                </a:solidFill>
              </a:rPr>
              <a:t>прска</a:t>
            </a:r>
            <a:endParaRPr lang="en-US" sz="2400" dirty="0">
              <a:solidFill>
                <a:srgbClr val="7030A0"/>
              </a:solidFill>
            </a:endParaRPr>
          </a:p>
        </p:txBody>
      </p:sp>
      <p:sp>
        <p:nvSpPr>
          <p:cNvPr id="18" name="TextBox 17"/>
          <p:cNvSpPr txBox="1"/>
          <p:nvPr/>
        </p:nvSpPr>
        <p:spPr>
          <a:xfrm>
            <a:off x="3048000" y="1143000"/>
            <a:ext cx="2438400" cy="461665"/>
          </a:xfrm>
          <a:prstGeom prst="rect">
            <a:avLst/>
          </a:prstGeom>
          <a:noFill/>
        </p:spPr>
        <p:txBody>
          <a:bodyPr wrap="square" rtlCol="0">
            <a:spAutoFit/>
          </a:bodyPr>
          <a:lstStyle/>
          <a:p>
            <a:r>
              <a:rPr lang="sr-Cyrl-RS" sz="2400" dirty="0" smtClean="0">
                <a:solidFill>
                  <a:srgbClr val="7030A0"/>
                </a:solidFill>
              </a:rPr>
              <a:t>сеје,сади</a:t>
            </a:r>
            <a:endParaRPr lang="en-US" sz="2400" dirty="0">
              <a:solidFill>
                <a:srgbClr val="7030A0"/>
              </a:solidFill>
            </a:endParaRPr>
          </a:p>
        </p:txBody>
      </p:sp>
      <p:pic>
        <p:nvPicPr>
          <p:cNvPr id="19" name="Picture 14" descr="C:\Users\ponjevic\AppData\Local\Microsoft\Windows\Temporary Internet Files\Content.IE5\WVPQZ3D2\MC900338380[1].wmf"/>
          <p:cNvPicPr>
            <a:picLocks noChangeAspect="1" noChangeArrowheads="1"/>
          </p:cNvPicPr>
          <p:nvPr/>
        </p:nvPicPr>
        <p:blipFill>
          <a:blip r:embed="rId6" cstate="print"/>
          <a:srcRect/>
          <a:stretch>
            <a:fillRect/>
          </a:stretch>
        </p:blipFill>
        <p:spPr bwMode="auto">
          <a:xfrm>
            <a:off x="7543800" y="4495800"/>
            <a:ext cx="811073" cy="1820570"/>
          </a:xfrm>
          <a:prstGeom prst="rect">
            <a:avLst/>
          </a:prstGeom>
          <a:noFill/>
        </p:spPr>
      </p:pic>
      <p:pic>
        <p:nvPicPr>
          <p:cNvPr id="21" name="Picture 27" descr="C:\Users\ponjevic\AppData\Local\Microsoft\Windows\Temporary Internet Files\Content.IE5\6XJ3I2NA\MC900349115[1].wmf">
            <a:hlinkClick r:id="rId7" action="ppaction://hlinksldjump"/>
          </p:cNvPr>
          <p:cNvPicPr>
            <a:picLocks noChangeAspect="1" noChangeArrowheads="1"/>
          </p:cNvPicPr>
          <p:nvPr/>
        </p:nvPicPr>
        <p:blipFill>
          <a:blip r:embed="rId8" cstate="print"/>
          <a:srcRect/>
          <a:stretch>
            <a:fillRect/>
          </a:stretch>
        </p:blipFill>
        <p:spPr bwMode="auto">
          <a:xfrm>
            <a:off x="8077200" y="381000"/>
            <a:ext cx="725641"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467600" cy="646331"/>
          </a:xfrm>
          <a:prstGeom prst="rect">
            <a:avLst/>
          </a:prstGeom>
          <a:noFill/>
        </p:spPr>
        <p:txBody>
          <a:bodyPr wrap="square" rtlCol="0">
            <a:spAutoFit/>
          </a:bodyPr>
          <a:lstStyle/>
          <a:p>
            <a:r>
              <a:rPr lang="sr-Cyrl-RS" sz="3600" dirty="0" smtClean="0">
                <a:solidFill>
                  <a:srgbClr val="FF0000"/>
                </a:solidFill>
              </a:rPr>
              <a:t>Препознај још неко поврће са слика</a:t>
            </a:r>
            <a:endParaRPr lang="en-US" sz="3600" dirty="0">
              <a:solidFill>
                <a:srgbClr val="FF0000"/>
              </a:solidFill>
            </a:endParaRPr>
          </a:p>
        </p:txBody>
      </p:sp>
      <p:pic>
        <p:nvPicPr>
          <p:cNvPr id="3" name="Picture 2" descr="Povrtnjak_kolaž5.jpg"/>
          <p:cNvPicPr>
            <a:picLocks noChangeAspect="1"/>
          </p:cNvPicPr>
          <p:nvPr/>
        </p:nvPicPr>
        <p:blipFill>
          <a:blip r:embed="rId2" cstate="print"/>
          <a:stretch>
            <a:fillRect/>
          </a:stretch>
        </p:blipFill>
        <p:spPr>
          <a:xfrm>
            <a:off x="1981201" y="1676400"/>
            <a:ext cx="5439904" cy="4267200"/>
          </a:xfrm>
          <a:prstGeom prst="rect">
            <a:avLst/>
          </a:prstGeom>
          <a:ln>
            <a:noFill/>
          </a:ln>
          <a:effectLst>
            <a:softEdge rad="112500"/>
          </a:effectLst>
        </p:spPr>
      </p:pic>
      <p:sp>
        <p:nvSpPr>
          <p:cNvPr id="6" name="TextBox 5">
            <a:hlinkClick r:id="rId3" action="ppaction://hlinksldjump"/>
          </p:cNvPr>
          <p:cNvSpPr txBox="1"/>
          <p:nvPr/>
        </p:nvSpPr>
        <p:spPr>
          <a:xfrm>
            <a:off x="6096000" y="6019800"/>
            <a:ext cx="2590800" cy="584775"/>
          </a:xfrm>
          <a:prstGeom prst="rect">
            <a:avLst/>
          </a:prstGeom>
          <a:noFill/>
        </p:spPr>
        <p:txBody>
          <a:bodyPr wrap="square" rtlCol="0">
            <a:spAutoFit/>
          </a:bodyPr>
          <a:lstStyle/>
          <a:p>
            <a:r>
              <a:rPr lang="sr-Cyrl-RS" sz="3200" dirty="0" smtClean="0">
                <a:solidFill>
                  <a:srgbClr val="002060"/>
                </a:solidFill>
              </a:rPr>
              <a:t>савет за крај</a:t>
            </a:r>
            <a:endParaRPr lang="en-US" sz="3200" dirty="0">
              <a:solidFill>
                <a:srgbClr val="002060"/>
              </a:solidFill>
            </a:endParaRPr>
          </a:p>
        </p:txBody>
      </p:sp>
      <p:pic>
        <p:nvPicPr>
          <p:cNvPr id="7" name="Picture 27" descr="C:\Users\ponjevic\AppData\Local\Microsoft\Windows\Temporary Internet Files\Content.IE5\6XJ3I2NA\MC900349115[1].wmf">
            <a:hlinkClick r:id="rId4" action="ppaction://hlinksldjump"/>
          </p:cNvPr>
          <p:cNvPicPr>
            <a:picLocks noChangeAspect="1" noChangeArrowheads="1"/>
          </p:cNvPicPr>
          <p:nvPr/>
        </p:nvPicPr>
        <p:blipFill>
          <a:blip r:embed="rId5" cstate="print"/>
          <a:srcRect/>
          <a:stretch>
            <a:fillRect/>
          </a:stretch>
        </p:blipFill>
        <p:spPr bwMode="auto">
          <a:xfrm>
            <a:off x="8001000" y="5029200"/>
            <a:ext cx="725641" cy="762000"/>
          </a:xfrm>
          <a:prstGeom prst="rect">
            <a:avLst/>
          </a:prstGeom>
          <a:noFill/>
        </p:spPr>
      </p:pic>
      <p:pic>
        <p:nvPicPr>
          <p:cNvPr id="2050" name="Picture 2" descr="C:\Users\ponjevic\AppData\Local\Microsoft\Windows\Temporary Internet Files\Content.IE5\WVPQZ3D2\MP900387905[1].jpg"/>
          <p:cNvPicPr>
            <a:picLocks noChangeAspect="1" noChangeArrowheads="1"/>
          </p:cNvPicPr>
          <p:nvPr/>
        </p:nvPicPr>
        <p:blipFill>
          <a:blip r:embed="rId6" cstate="print"/>
          <a:srcRect/>
          <a:stretch>
            <a:fillRect/>
          </a:stretch>
        </p:blipFill>
        <p:spPr bwMode="auto">
          <a:xfrm>
            <a:off x="1979774" y="4343400"/>
            <a:ext cx="2135026" cy="1600200"/>
          </a:xfrm>
          <a:prstGeom prst="rect">
            <a:avLst/>
          </a:prstGeom>
          <a:ln>
            <a:noFill/>
          </a:ln>
          <a:effectLst>
            <a:softEdge rad="112500"/>
          </a:effectLst>
        </p:spPr>
      </p:pic>
      <p:pic>
        <p:nvPicPr>
          <p:cNvPr id="2051" name="Picture 3" descr="C:\Users\ponjevic\AppData\Local\Microsoft\Windows\Temporary Internet Files\Content.IE5\D1JB0XK0\MP900387868[1].jpg"/>
          <p:cNvPicPr>
            <a:picLocks noChangeAspect="1" noChangeArrowheads="1"/>
          </p:cNvPicPr>
          <p:nvPr/>
        </p:nvPicPr>
        <p:blipFill>
          <a:blip r:embed="rId7" cstate="print"/>
          <a:srcRect/>
          <a:stretch>
            <a:fillRect/>
          </a:stretch>
        </p:blipFill>
        <p:spPr bwMode="auto">
          <a:xfrm>
            <a:off x="3962400" y="3352800"/>
            <a:ext cx="1905000" cy="2590800"/>
          </a:xfrm>
          <a:prstGeom prst="rect">
            <a:avLst/>
          </a:prstGeom>
          <a:ln>
            <a:noFill/>
          </a:ln>
          <a:effectLst>
            <a:softEdge rad="112500"/>
          </a:effectLst>
        </p:spPr>
      </p:pic>
      <p:pic>
        <p:nvPicPr>
          <p:cNvPr id="2052" name="Picture 4" descr="C:\Users\ponjevic\AppData\Local\Microsoft\Windows\Temporary Internet Files\Content.IE5\6XJ3I2NA\MP900448460[1].jpg"/>
          <p:cNvPicPr>
            <a:picLocks noChangeAspect="1" noChangeArrowheads="1"/>
          </p:cNvPicPr>
          <p:nvPr/>
        </p:nvPicPr>
        <p:blipFill>
          <a:blip r:embed="rId8" cstate="print"/>
          <a:srcRect/>
          <a:stretch>
            <a:fillRect/>
          </a:stretch>
        </p:blipFill>
        <p:spPr bwMode="auto">
          <a:xfrm>
            <a:off x="5791200" y="3352800"/>
            <a:ext cx="1676400" cy="1447800"/>
          </a:xfrm>
          <a:prstGeom prst="rect">
            <a:avLst/>
          </a:prstGeom>
          <a:ln>
            <a:noFill/>
          </a:ln>
          <a:effectLst>
            <a:softEdge rad="112500"/>
          </a:effectLst>
        </p:spPr>
      </p:pic>
      <p:pic>
        <p:nvPicPr>
          <p:cNvPr id="2055" name="Picture 7" descr="C:\Users\ponjevic\AppData\Local\Microsoft\Windows\Temporary Internet Files\Content.IE5\D1JB0XK0\MP900430738[1].jpg"/>
          <p:cNvPicPr>
            <a:picLocks noChangeAspect="1" noChangeArrowheads="1"/>
          </p:cNvPicPr>
          <p:nvPr/>
        </p:nvPicPr>
        <p:blipFill>
          <a:blip r:embed="rId9" cstate="print"/>
          <a:srcRect/>
          <a:stretch>
            <a:fillRect/>
          </a:stretch>
        </p:blipFill>
        <p:spPr bwMode="auto">
          <a:xfrm>
            <a:off x="5791200" y="4648200"/>
            <a:ext cx="1600200" cy="1316182"/>
          </a:xfrm>
          <a:prstGeom prst="rect">
            <a:avLst/>
          </a:prstGeom>
          <a:ln>
            <a:noFill/>
          </a:ln>
          <a:effectLst>
            <a:softEdge rad="112500"/>
          </a:effectLst>
        </p:spPr>
      </p:pic>
      <p:pic>
        <p:nvPicPr>
          <p:cNvPr id="15" name="Picture 14" descr="tikvica.jpg"/>
          <p:cNvPicPr>
            <a:picLocks noChangeAspect="1"/>
          </p:cNvPicPr>
          <p:nvPr/>
        </p:nvPicPr>
        <p:blipFill>
          <a:blip r:embed="rId10" cstate="print"/>
          <a:stretch>
            <a:fillRect/>
          </a:stretch>
        </p:blipFill>
        <p:spPr>
          <a:xfrm>
            <a:off x="1981200" y="1676400"/>
            <a:ext cx="2133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ponjevic\AppData\Local\Microsoft\Windows\Temporary Internet Files\Content.IE5\D1JB0XK0\MC900215099[1].wmf"/>
          <p:cNvPicPr>
            <a:picLocks noChangeAspect="1" noChangeArrowheads="1"/>
          </p:cNvPicPr>
          <p:nvPr/>
        </p:nvPicPr>
        <p:blipFill>
          <a:blip r:embed="rId2" cstate="print"/>
          <a:srcRect/>
          <a:stretch>
            <a:fillRect/>
          </a:stretch>
        </p:blipFill>
        <p:spPr bwMode="auto">
          <a:xfrm>
            <a:off x="7467600" y="4648200"/>
            <a:ext cx="1436483" cy="2029485"/>
          </a:xfrm>
          <a:prstGeom prst="rect">
            <a:avLst/>
          </a:prstGeom>
          <a:noFill/>
        </p:spPr>
      </p:pic>
      <p:pic>
        <p:nvPicPr>
          <p:cNvPr id="10" name="Picture 27" descr="C:\Users\ponjevic\AppData\Local\Microsoft\Windows\Temporary Internet Files\Content.IE5\6XJ3I2NA\MC900349115[1].wmf"/>
          <p:cNvPicPr>
            <a:picLocks noChangeAspect="1" noChangeArrowheads="1"/>
          </p:cNvPicPr>
          <p:nvPr/>
        </p:nvPicPr>
        <p:blipFill>
          <a:blip r:embed="rId3" cstate="print"/>
          <a:srcRect/>
          <a:stretch>
            <a:fillRect/>
          </a:stretch>
        </p:blipFill>
        <p:spPr bwMode="auto">
          <a:xfrm>
            <a:off x="838200" y="4724400"/>
            <a:ext cx="1733702" cy="1820570"/>
          </a:xfrm>
          <a:prstGeom prst="rect">
            <a:avLst/>
          </a:prstGeom>
          <a:noFill/>
        </p:spPr>
      </p:pic>
      <p:sp>
        <p:nvSpPr>
          <p:cNvPr id="13" name="TextBox 12"/>
          <p:cNvSpPr txBox="1"/>
          <p:nvPr/>
        </p:nvSpPr>
        <p:spPr>
          <a:xfrm>
            <a:off x="1981200" y="1219200"/>
            <a:ext cx="6477000" cy="2862322"/>
          </a:xfrm>
          <a:prstGeom prst="rect">
            <a:avLst/>
          </a:prstGeom>
          <a:noFill/>
        </p:spPr>
        <p:txBody>
          <a:bodyPr wrap="square" rtlCol="0">
            <a:spAutoFit/>
          </a:bodyPr>
          <a:lstStyle/>
          <a:p>
            <a:r>
              <a:rPr lang="sr-Cyrl-RS" sz="6000" dirty="0" smtClean="0">
                <a:solidFill>
                  <a:srgbClr val="FF0000"/>
                </a:solidFill>
              </a:rPr>
              <a:t>ПРЕ  УПОТРЕБЕ ПОВРЋЕ УВЕК    ДОБРО  ОПЕРИ!</a:t>
            </a:r>
            <a:endParaRPr lang="en-US" sz="6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295400"/>
            <a:ext cx="6705600" cy="1107996"/>
          </a:xfrm>
          <a:prstGeom prst="rect">
            <a:avLst/>
          </a:prstGeom>
          <a:noFill/>
        </p:spPr>
        <p:txBody>
          <a:bodyPr wrap="square" rtlCol="0">
            <a:spAutoFit/>
          </a:bodyPr>
          <a:lstStyle/>
          <a:p>
            <a:r>
              <a:rPr lang="en-US" sz="6600" dirty="0" smtClean="0">
                <a:solidFill>
                  <a:srgbClr val="C00000"/>
                </a:solidFill>
              </a:rPr>
              <a:t>    </a:t>
            </a:r>
            <a:r>
              <a:rPr lang="sr-Cyrl-RS" sz="6600" dirty="0" smtClean="0">
                <a:solidFill>
                  <a:srgbClr val="C00000"/>
                </a:solidFill>
              </a:rPr>
              <a:t>ПОВРТЊАК</a:t>
            </a:r>
            <a:endParaRPr lang="en-US" sz="6600" dirty="0">
              <a:solidFill>
                <a:srgbClr val="C00000"/>
              </a:solidFill>
            </a:endParaRPr>
          </a:p>
        </p:txBody>
      </p:sp>
      <p:pic>
        <p:nvPicPr>
          <p:cNvPr id="5" name="Picture 4" descr="povrtnjak.jpg"/>
          <p:cNvPicPr>
            <a:picLocks noChangeAspect="1"/>
          </p:cNvPicPr>
          <p:nvPr/>
        </p:nvPicPr>
        <p:blipFill>
          <a:blip r:embed="rId2" cstate="print"/>
          <a:stretch>
            <a:fillRect/>
          </a:stretch>
        </p:blipFill>
        <p:spPr>
          <a:xfrm>
            <a:off x="2438400" y="2971800"/>
            <a:ext cx="3886200" cy="29146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7" name="Picture 3" descr="C:\Users\ponjevic\AppData\Local\Microsoft\Windows\Temporary Internet Files\Content.IE5\GZOU8Q2J\MC900331270[1].wmf">
            <a:hlinkClick r:id="rId2" action="ppaction://hlinksldjump"/>
          </p:cNvPr>
          <p:cNvPicPr>
            <a:picLocks noChangeAspect="1" noChangeArrowheads="1"/>
          </p:cNvPicPr>
          <p:nvPr/>
        </p:nvPicPr>
        <p:blipFill>
          <a:blip r:embed="rId3" cstate="print"/>
          <a:srcRect/>
          <a:stretch>
            <a:fillRect/>
          </a:stretch>
        </p:blipFill>
        <p:spPr bwMode="auto">
          <a:xfrm>
            <a:off x="4953000" y="1524000"/>
            <a:ext cx="1813711" cy="1626606"/>
          </a:xfrm>
          <a:prstGeom prst="rect">
            <a:avLst/>
          </a:prstGeom>
          <a:noFill/>
        </p:spPr>
      </p:pic>
      <p:pic>
        <p:nvPicPr>
          <p:cNvPr id="1029" name="Picture 5" descr="C:\Users\ponjevic\AppData\Local\Microsoft\Windows\Temporary Internet Files\Content.IE5\0DHNFJCN\MC900036390[1].wmf">
            <a:hlinkClick r:id="rId4" action="ppaction://hlinksldjump"/>
          </p:cNvPr>
          <p:cNvPicPr>
            <a:picLocks noChangeAspect="1" noChangeArrowheads="1"/>
          </p:cNvPicPr>
          <p:nvPr/>
        </p:nvPicPr>
        <p:blipFill>
          <a:blip r:embed="rId5" cstate="print"/>
          <a:srcRect/>
          <a:stretch>
            <a:fillRect/>
          </a:stretch>
        </p:blipFill>
        <p:spPr bwMode="auto">
          <a:xfrm>
            <a:off x="1600200" y="4267200"/>
            <a:ext cx="2026310" cy="1327709"/>
          </a:xfrm>
          <a:prstGeom prst="rect">
            <a:avLst/>
          </a:prstGeom>
          <a:noFill/>
        </p:spPr>
      </p:pic>
      <p:pic>
        <p:nvPicPr>
          <p:cNvPr id="1031" name="Picture 7" descr="C:\Users\ponjevic\AppData\Local\Microsoft\Windows\Temporary Internet Files\Content.IE5\GZOU8Q2J\MC900358675[1].wmf">
            <a:hlinkClick r:id="rId6" action="ppaction://hlinksldjump"/>
          </p:cNvPr>
          <p:cNvPicPr>
            <a:picLocks noChangeAspect="1" noChangeArrowheads="1"/>
          </p:cNvPicPr>
          <p:nvPr/>
        </p:nvPicPr>
        <p:blipFill>
          <a:blip r:embed="rId7" cstate="print"/>
          <a:srcRect/>
          <a:stretch>
            <a:fillRect/>
          </a:stretch>
        </p:blipFill>
        <p:spPr bwMode="auto">
          <a:xfrm>
            <a:off x="4572000" y="4876800"/>
            <a:ext cx="1442009" cy="1835201"/>
          </a:xfrm>
          <a:prstGeom prst="rect">
            <a:avLst/>
          </a:prstGeom>
          <a:noFill/>
        </p:spPr>
      </p:pic>
      <p:pic>
        <p:nvPicPr>
          <p:cNvPr id="1033" name="Picture 9" descr="C:\Users\ponjevic\AppData\Local\Microsoft\Windows\Temporary Internet Files\Content.IE5\GZOU8Q2J\MC900215377[1].wmf">
            <a:hlinkClick r:id="rId8" action="ppaction://hlinksldjump"/>
          </p:cNvPr>
          <p:cNvPicPr>
            <a:picLocks noChangeAspect="1" noChangeArrowheads="1"/>
          </p:cNvPicPr>
          <p:nvPr/>
        </p:nvPicPr>
        <p:blipFill>
          <a:blip r:embed="rId9" cstate="print"/>
          <a:srcRect/>
          <a:stretch>
            <a:fillRect/>
          </a:stretch>
        </p:blipFill>
        <p:spPr bwMode="auto">
          <a:xfrm>
            <a:off x="6553200" y="3124200"/>
            <a:ext cx="2098895" cy="1482164"/>
          </a:xfrm>
          <a:prstGeom prst="rect">
            <a:avLst/>
          </a:prstGeom>
          <a:noFill/>
        </p:spPr>
      </p:pic>
      <p:pic>
        <p:nvPicPr>
          <p:cNvPr id="1034" name="Picture 10" descr="C:\Users\ponjevic\AppData\Local\Microsoft\Windows\Temporary Internet Files\Content.IE5\XMOWUMA4\MC900215145[1].wmf">
            <a:hlinkClick r:id="rId10" action="ppaction://hlinksldjump"/>
          </p:cNvPr>
          <p:cNvPicPr>
            <a:picLocks noChangeAspect="1" noChangeArrowheads="1"/>
          </p:cNvPicPr>
          <p:nvPr/>
        </p:nvPicPr>
        <p:blipFill>
          <a:blip r:embed="rId11" cstate="print"/>
          <a:srcRect/>
          <a:stretch>
            <a:fillRect/>
          </a:stretch>
        </p:blipFill>
        <p:spPr bwMode="auto">
          <a:xfrm>
            <a:off x="1524000" y="1524000"/>
            <a:ext cx="2476123" cy="2085315"/>
          </a:xfrm>
          <a:prstGeom prst="rect">
            <a:avLst/>
          </a:prstGeom>
          <a:noFill/>
        </p:spPr>
      </p:pic>
      <p:sp>
        <p:nvSpPr>
          <p:cNvPr id="9" name="TextBox 8"/>
          <p:cNvSpPr txBox="1"/>
          <p:nvPr/>
        </p:nvSpPr>
        <p:spPr>
          <a:xfrm>
            <a:off x="914400" y="838200"/>
            <a:ext cx="3505200" cy="523220"/>
          </a:xfrm>
          <a:prstGeom prst="rect">
            <a:avLst/>
          </a:prstGeom>
          <a:noFill/>
        </p:spPr>
        <p:txBody>
          <a:bodyPr wrap="square" rtlCol="0">
            <a:spAutoFit/>
          </a:bodyPr>
          <a:lstStyle/>
          <a:p>
            <a:r>
              <a:rPr lang="sr-Cyrl-RS" sz="2800" dirty="0" smtClean="0">
                <a:solidFill>
                  <a:srgbClr val="7030A0"/>
                </a:solidFill>
              </a:rPr>
              <a:t>ПОВРЋЕ У ИСХРАНИ                                 </a:t>
            </a:r>
            <a:endParaRPr lang="en-US" sz="2800" dirty="0">
              <a:solidFill>
                <a:srgbClr val="7030A0"/>
              </a:solidFill>
            </a:endParaRPr>
          </a:p>
        </p:txBody>
      </p:sp>
      <p:sp>
        <p:nvSpPr>
          <p:cNvPr id="10" name="TextBox 9"/>
          <p:cNvSpPr txBox="1"/>
          <p:nvPr/>
        </p:nvSpPr>
        <p:spPr>
          <a:xfrm>
            <a:off x="6477000" y="457200"/>
            <a:ext cx="2133600" cy="1015663"/>
          </a:xfrm>
          <a:prstGeom prst="rect">
            <a:avLst/>
          </a:prstGeom>
          <a:noFill/>
        </p:spPr>
        <p:txBody>
          <a:bodyPr wrap="square" rtlCol="0">
            <a:spAutoFit/>
          </a:bodyPr>
          <a:lstStyle/>
          <a:p>
            <a:r>
              <a:rPr lang="sr-Cyrl-RS" sz="6000" dirty="0" smtClean="0">
                <a:solidFill>
                  <a:srgbClr val="33CC33"/>
                </a:solidFill>
              </a:rPr>
              <a:t>КВИЗ</a:t>
            </a:r>
            <a:endParaRPr lang="en-US" sz="6000" dirty="0">
              <a:solidFill>
                <a:srgbClr val="33CC33"/>
              </a:solidFill>
            </a:endParaRPr>
          </a:p>
        </p:txBody>
      </p:sp>
      <p:sp>
        <p:nvSpPr>
          <p:cNvPr id="11" name="TextBox 10"/>
          <p:cNvSpPr txBox="1"/>
          <p:nvPr/>
        </p:nvSpPr>
        <p:spPr>
          <a:xfrm>
            <a:off x="533400" y="5715000"/>
            <a:ext cx="3657600" cy="369332"/>
          </a:xfrm>
          <a:prstGeom prst="rect">
            <a:avLst/>
          </a:prstGeom>
          <a:noFill/>
        </p:spPr>
        <p:txBody>
          <a:bodyPr wrap="square" rtlCol="0">
            <a:spAutoFit/>
          </a:bodyPr>
          <a:lstStyle/>
          <a:p>
            <a:r>
              <a:rPr lang="sr-Cyrl-RS" dirty="0" smtClean="0">
                <a:solidFill>
                  <a:srgbClr val="FF0000"/>
                </a:solidFill>
              </a:rPr>
              <a:t>КЛИКНИ  НА  СЛИКУ  ПОВРЋА</a:t>
            </a:r>
            <a:endParaRPr lang="en-US" dirty="0">
              <a:solidFill>
                <a:srgbClr val="FF0000"/>
              </a:solidFill>
            </a:endParaRPr>
          </a:p>
        </p:txBody>
      </p:sp>
      <p:pic>
        <p:nvPicPr>
          <p:cNvPr id="12" name="Picture 27" descr="C:\Users\ponjevic\AppData\Local\Microsoft\Windows\Temporary Internet Files\Content.IE5\6XJ3I2NA\MC900349115[1].wmf">
            <a:hlinkClick r:id="rId12" action="ppaction://hlinksldjump"/>
          </p:cNvPr>
          <p:cNvPicPr>
            <a:picLocks noChangeAspect="1" noChangeArrowheads="1"/>
          </p:cNvPicPr>
          <p:nvPr/>
        </p:nvPicPr>
        <p:blipFill>
          <a:blip r:embed="rId13" cstate="print"/>
          <a:srcRect/>
          <a:stretch>
            <a:fillRect/>
          </a:stretch>
        </p:blipFill>
        <p:spPr bwMode="auto">
          <a:xfrm>
            <a:off x="7772400" y="5334000"/>
            <a:ext cx="1004990" cy="10553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5029200" cy="1384995"/>
          </a:xfrm>
          <a:prstGeom prst="rect">
            <a:avLst/>
          </a:prstGeom>
          <a:noFill/>
        </p:spPr>
        <p:txBody>
          <a:bodyPr wrap="square" rtlCol="0">
            <a:spAutoFit/>
          </a:bodyPr>
          <a:lstStyle/>
          <a:p>
            <a:r>
              <a:rPr lang="sr-Cyrl-RS" sz="2800" dirty="0" smtClean="0">
                <a:solidFill>
                  <a:srgbClr val="002060"/>
                </a:solidFill>
              </a:rPr>
              <a:t>Који део парадајза човек употребљава за своју исхрану?</a:t>
            </a:r>
          </a:p>
          <a:p>
            <a:endParaRPr lang="sr-Cyrl-RS" sz="2800" dirty="0">
              <a:solidFill>
                <a:srgbClr val="002060"/>
              </a:solidFill>
            </a:endParaRPr>
          </a:p>
        </p:txBody>
      </p:sp>
      <p:pic>
        <p:nvPicPr>
          <p:cNvPr id="6146" name="Picture 2" descr="C:\Users\ponjevic\AppData\Local\Microsoft\Windows\Temporary Internet Files\Content.IE5\GZOU8Q2J\MC900441781[1].png"/>
          <p:cNvPicPr>
            <a:picLocks noChangeAspect="1" noChangeArrowheads="1"/>
          </p:cNvPicPr>
          <p:nvPr/>
        </p:nvPicPr>
        <p:blipFill>
          <a:blip r:embed="rId2" cstate="print"/>
          <a:srcRect/>
          <a:stretch>
            <a:fillRect/>
          </a:stretch>
        </p:blipFill>
        <p:spPr bwMode="auto">
          <a:xfrm>
            <a:off x="5257800" y="3048000"/>
            <a:ext cx="2743200" cy="2743200"/>
          </a:xfrm>
          <a:prstGeom prst="rect">
            <a:avLst/>
          </a:prstGeom>
          <a:noFill/>
        </p:spPr>
      </p:pic>
      <p:sp>
        <p:nvSpPr>
          <p:cNvPr id="8" name="TextBox 7">
            <a:hlinkClick r:id="rId3" action="ppaction://hlinksldjump"/>
          </p:cNvPr>
          <p:cNvSpPr txBox="1"/>
          <p:nvPr/>
        </p:nvSpPr>
        <p:spPr>
          <a:xfrm>
            <a:off x="1219200" y="4343400"/>
            <a:ext cx="2819400" cy="523220"/>
          </a:xfrm>
          <a:prstGeom prst="rect">
            <a:avLst/>
          </a:prstGeom>
          <a:noFill/>
        </p:spPr>
        <p:txBody>
          <a:bodyPr wrap="square" rtlCol="0">
            <a:spAutoFit/>
          </a:bodyPr>
          <a:lstStyle/>
          <a:p>
            <a:r>
              <a:rPr lang="en-US" dirty="0" smtClean="0">
                <a:solidFill>
                  <a:srgbClr val="002060"/>
                </a:solidFill>
              </a:rPr>
              <a:t>   </a:t>
            </a:r>
            <a:r>
              <a:rPr lang="sr-Cyrl-RS" sz="2800" dirty="0" smtClean="0">
                <a:solidFill>
                  <a:srgbClr val="002060"/>
                </a:solidFill>
              </a:rPr>
              <a:t>в) корен</a:t>
            </a:r>
            <a:endParaRPr lang="en-US" sz="2800" dirty="0">
              <a:solidFill>
                <a:srgbClr val="002060"/>
              </a:solidFill>
            </a:endParaRPr>
          </a:p>
        </p:txBody>
      </p:sp>
      <p:sp>
        <p:nvSpPr>
          <p:cNvPr id="9" name="TextBox 8">
            <a:hlinkClick r:id="rId4" action="ppaction://hlinksldjump"/>
          </p:cNvPr>
          <p:cNvSpPr txBox="1"/>
          <p:nvPr/>
        </p:nvSpPr>
        <p:spPr>
          <a:xfrm>
            <a:off x="1295400" y="3733800"/>
            <a:ext cx="1600200" cy="523220"/>
          </a:xfrm>
          <a:prstGeom prst="rect">
            <a:avLst/>
          </a:prstGeom>
          <a:noFill/>
        </p:spPr>
        <p:txBody>
          <a:bodyPr wrap="square" rtlCol="0">
            <a:spAutoFit/>
          </a:bodyPr>
          <a:lstStyle/>
          <a:p>
            <a:r>
              <a:rPr lang="sr-Cyrl-RS" sz="2800" dirty="0" smtClean="0">
                <a:solidFill>
                  <a:srgbClr val="002060"/>
                </a:solidFill>
              </a:rPr>
              <a:t>б) плод</a:t>
            </a:r>
          </a:p>
        </p:txBody>
      </p:sp>
      <p:sp>
        <p:nvSpPr>
          <p:cNvPr id="10" name="TextBox 9">
            <a:hlinkClick r:id="rId3" action="ppaction://hlinksldjump"/>
          </p:cNvPr>
          <p:cNvSpPr txBox="1"/>
          <p:nvPr/>
        </p:nvSpPr>
        <p:spPr>
          <a:xfrm>
            <a:off x="1066800" y="3124200"/>
            <a:ext cx="2209800" cy="523220"/>
          </a:xfrm>
          <a:prstGeom prst="rect">
            <a:avLst/>
          </a:prstGeom>
          <a:noFill/>
        </p:spPr>
        <p:txBody>
          <a:bodyPr wrap="square" rtlCol="0">
            <a:spAutoFit/>
          </a:bodyPr>
          <a:lstStyle/>
          <a:p>
            <a:r>
              <a:rPr lang="en-US" dirty="0" smtClean="0">
                <a:solidFill>
                  <a:srgbClr val="002060"/>
                </a:solidFill>
              </a:rPr>
              <a:t>      </a:t>
            </a:r>
            <a:r>
              <a:rPr lang="sr-Cyrl-RS" sz="2800" dirty="0" smtClean="0">
                <a:solidFill>
                  <a:srgbClr val="002060"/>
                </a:solidFill>
              </a:rPr>
              <a:t>а) цвет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219200" y="990601"/>
            <a:ext cx="5029200" cy="954107"/>
          </a:xfrm>
          <a:prstGeom prst="rect">
            <a:avLst/>
          </a:prstGeom>
          <a:noFill/>
        </p:spPr>
        <p:txBody>
          <a:bodyPr wrap="square" rtlCol="0">
            <a:spAutoFit/>
          </a:bodyPr>
          <a:lstStyle/>
          <a:p>
            <a:r>
              <a:rPr lang="sr-Cyrl-RS" sz="2800" dirty="0" smtClean="0">
                <a:solidFill>
                  <a:srgbClr val="002060"/>
                </a:solidFill>
              </a:rPr>
              <a:t>Који део купуса човек употребљава за своју исхрану?</a:t>
            </a:r>
          </a:p>
        </p:txBody>
      </p:sp>
      <p:pic>
        <p:nvPicPr>
          <p:cNvPr id="5127" name="Picture 7" descr="C:\Users\ponjevic\AppData\Local\Microsoft\Windows\Temporary Internet Files\Content.IE5\PZ0JXOWQ\MC900331270[1].wmf"/>
          <p:cNvPicPr>
            <a:picLocks noChangeAspect="1" noChangeArrowheads="1"/>
          </p:cNvPicPr>
          <p:nvPr/>
        </p:nvPicPr>
        <p:blipFill>
          <a:blip r:embed="rId3" cstate="print"/>
          <a:srcRect/>
          <a:stretch>
            <a:fillRect/>
          </a:stretch>
        </p:blipFill>
        <p:spPr bwMode="auto">
          <a:xfrm>
            <a:off x="5486400" y="3505200"/>
            <a:ext cx="1813711" cy="1626606"/>
          </a:xfrm>
          <a:prstGeom prst="rect">
            <a:avLst/>
          </a:prstGeom>
          <a:noFill/>
        </p:spPr>
      </p:pic>
      <p:sp>
        <p:nvSpPr>
          <p:cNvPr id="6" name="TextBox 5">
            <a:hlinkClick r:id="rId4" action="ppaction://hlinksldjump"/>
          </p:cNvPr>
          <p:cNvSpPr txBox="1"/>
          <p:nvPr/>
        </p:nvSpPr>
        <p:spPr>
          <a:xfrm>
            <a:off x="1143000" y="4419600"/>
            <a:ext cx="2438400" cy="523220"/>
          </a:xfrm>
          <a:prstGeom prst="rect">
            <a:avLst/>
          </a:prstGeom>
          <a:noFill/>
        </p:spPr>
        <p:txBody>
          <a:bodyPr wrap="square" rtlCol="0">
            <a:spAutoFit/>
          </a:bodyPr>
          <a:lstStyle/>
          <a:p>
            <a:r>
              <a:rPr lang="sr-Cyrl-RS" sz="2800" dirty="0" smtClean="0">
                <a:solidFill>
                  <a:srgbClr val="002060"/>
                </a:solidFill>
              </a:rPr>
              <a:t>в) лист</a:t>
            </a:r>
            <a:endParaRPr lang="en-US" sz="2800" dirty="0">
              <a:solidFill>
                <a:srgbClr val="002060"/>
              </a:solidFill>
            </a:endParaRPr>
          </a:p>
        </p:txBody>
      </p:sp>
      <p:sp>
        <p:nvSpPr>
          <p:cNvPr id="7" name="TextBox 6">
            <a:hlinkClick r:id="rId2" action="ppaction://hlinksldjump"/>
          </p:cNvPr>
          <p:cNvSpPr txBox="1"/>
          <p:nvPr/>
        </p:nvSpPr>
        <p:spPr>
          <a:xfrm>
            <a:off x="1143000" y="3733800"/>
            <a:ext cx="2286000" cy="523220"/>
          </a:xfrm>
          <a:prstGeom prst="rect">
            <a:avLst/>
          </a:prstGeom>
          <a:noFill/>
        </p:spPr>
        <p:txBody>
          <a:bodyPr wrap="square" rtlCol="0">
            <a:spAutoFit/>
          </a:bodyPr>
          <a:lstStyle/>
          <a:p>
            <a:r>
              <a:rPr lang="sr-Cyrl-RS" sz="2800" dirty="0" smtClean="0">
                <a:solidFill>
                  <a:srgbClr val="002060"/>
                </a:solidFill>
              </a:rPr>
              <a:t>б) плод</a:t>
            </a:r>
          </a:p>
        </p:txBody>
      </p:sp>
      <p:sp>
        <p:nvSpPr>
          <p:cNvPr id="8" name="Rectangle 7">
            <a:hlinkClick r:id="rId2" action="ppaction://hlinksldjump"/>
          </p:cNvPr>
          <p:cNvSpPr/>
          <p:nvPr/>
        </p:nvSpPr>
        <p:spPr>
          <a:xfrm>
            <a:off x="1143000" y="3048000"/>
            <a:ext cx="1600200" cy="523220"/>
          </a:xfrm>
          <a:prstGeom prst="rect">
            <a:avLst/>
          </a:prstGeom>
        </p:spPr>
        <p:txBody>
          <a:bodyPr wrap="square">
            <a:spAutoFit/>
          </a:bodyPr>
          <a:lstStyle/>
          <a:p>
            <a:r>
              <a:rPr lang="sr-Cyrl-RS" sz="2800" dirty="0" smtClean="0">
                <a:solidFill>
                  <a:srgbClr val="002060"/>
                </a:solidFill>
              </a:rPr>
              <a:t>а) цвет</a:t>
            </a:r>
            <a:endParaRPr lang="en-US" sz="2800" dirty="0">
              <a:solidFill>
                <a:srgbClr val="92D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5029200" cy="1384995"/>
          </a:xfrm>
          <a:prstGeom prst="rect">
            <a:avLst/>
          </a:prstGeom>
          <a:noFill/>
        </p:spPr>
        <p:txBody>
          <a:bodyPr wrap="square" rtlCol="0">
            <a:spAutoFit/>
          </a:bodyPr>
          <a:lstStyle/>
          <a:p>
            <a:r>
              <a:rPr lang="sr-Cyrl-RS" sz="2800" dirty="0" smtClean="0">
                <a:solidFill>
                  <a:srgbClr val="002060"/>
                </a:solidFill>
              </a:rPr>
              <a:t>Који део шаргарепе човек употребљава за своју исхрану?</a:t>
            </a:r>
          </a:p>
          <a:p>
            <a:endParaRPr lang="sr-Cyrl-RS" sz="2800" dirty="0">
              <a:solidFill>
                <a:srgbClr val="002060"/>
              </a:solidFill>
            </a:endParaRPr>
          </a:p>
        </p:txBody>
      </p:sp>
      <p:pic>
        <p:nvPicPr>
          <p:cNvPr id="4098" name="Picture 2" descr="C:\Users\ponjevic\AppData\Local\Microsoft\Windows\Temporary Internet Files\Content.IE5\XMOWUMA4\MC900441780[1].png"/>
          <p:cNvPicPr>
            <a:picLocks noChangeAspect="1" noChangeArrowheads="1"/>
          </p:cNvPicPr>
          <p:nvPr/>
        </p:nvPicPr>
        <p:blipFill>
          <a:blip r:embed="rId2" cstate="print"/>
          <a:srcRect/>
          <a:stretch>
            <a:fillRect/>
          </a:stretch>
        </p:blipFill>
        <p:spPr bwMode="auto">
          <a:xfrm>
            <a:off x="5029200" y="2971800"/>
            <a:ext cx="2743200" cy="2743200"/>
          </a:xfrm>
          <a:prstGeom prst="rect">
            <a:avLst/>
          </a:prstGeom>
          <a:noFill/>
        </p:spPr>
      </p:pic>
      <p:sp>
        <p:nvSpPr>
          <p:cNvPr id="5" name="TextBox 4">
            <a:hlinkClick r:id="rId3" action="ppaction://hlinksldjump"/>
          </p:cNvPr>
          <p:cNvSpPr txBox="1"/>
          <p:nvPr/>
        </p:nvSpPr>
        <p:spPr>
          <a:xfrm>
            <a:off x="1066800" y="2819400"/>
            <a:ext cx="2971800" cy="523220"/>
          </a:xfrm>
          <a:prstGeom prst="rect">
            <a:avLst/>
          </a:prstGeom>
          <a:noFill/>
        </p:spPr>
        <p:txBody>
          <a:bodyPr wrap="square" rtlCol="0">
            <a:spAutoFit/>
          </a:bodyPr>
          <a:lstStyle/>
          <a:p>
            <a:r>
              <a:rPr lang="sr-Cyrl-RS" sz="2800" dirty="0" smtClean="0">
                <a:solidFill>
                  <a:srgbClr val="002060"/>
                </a:solidFill>
              </a:rPr>
              <a:t>а) цвет</a:t>
            </a:r>
            <a:endParaRPr lang="en-US" dirty="0"/>
          </a:p>
        </p:txBody>
      </p:sp>
      <p:sp>
        <p:nvSpPr>
          <p:cNvPr id="6" name="TextBox 5">
            <a:hlinkClick r:id="rId3" action="ppaction://hlinksldjump"/>
          </p:cNvPr>
          <p:cNvSpPr txBox="1"/>
          <p:nvPr/>
        </p:nvSpPr>
        <p:spPr>
          <a:xfrm>
            <a:off x="1143000" y="3733800"/>
            <a:ext cx="2743200" cy="523220"/>
          </a:xfrm>
          <a:prstGeom prst="rect">
            <a:avLst/>
          </a:prstGeom>
          <a:noFill/>
        </p:spPr>
        <p:txBody>
          <a:bodyPr wrap="square" rtlCol="0">
            <a:spAutoFit/>
          </a:bodyPr>
          <a:lstStyle/>
          <a:p>
            <a:pPr lvl="0"/>
            <a:r>
              <a:rPr lang="sr-Cyrl-RS" sz="2800" dirty="0" smtClean="0">
                <a:solidFill>
                  <a:srgbClr val="002060"/>
                </a:solidFill>
              </a:rPr>
              <a:t>б) плод</a:t>
            </a:r>
          </a:p>
        </p:txBody>
      </p:sp>
      <p:sp>
        <p:nvSpPr>
          <p:cNvPr id="7" name="TextBox 6">
            <a:hlinkClick r:id="rId4" action="ppaction://hlinksldjump"/>
          </p:cNvPr>
          <p:cNvSpPr txBox="1"/>
          <p:nvPr/>
        </p:nvSpPr>
        <p:spPr>
          <a:xfrm>
            <a:off x="1143000" y="4724400"/>
            <a:ext cx="3124200" cy="523220"/>
          </a:xfrm>
          <a:prstGeom prst="rect">
            <a:avLst/>
          </a:prstGeom>
          <a:noFill/>
        </p:spPr>
        <p:txBody>
          <a:bodyPr wrap="square" rtlCol="0">
            <a:spAutoFit/>
          </a:bodyPr>
          <a:lstStyle/>
          <a:p>
            <a:r>
              <a:rPr lang="sr-Cyrl-RS" sz="2800" dirty="0" smtClean="0">
                <a:solidFill>
                  <a:srgbClr val="002060"/>
                </a:solidFill>
              </a:rPr>
              <a:t>в) корен</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5029200" cy="1384995"/>
          </a:xfrm>
          <a:prstGeom prst="rect">
            <a:avLst/>
          </a:prstGeom>
          <a:noFill/>
        </p:spPr>
        <p:txBody>
          <a:bodyPr wrap="square" rtlCol="0">
            <a:spAutoFit/>
          </a:bodyPr>
          <a:lstStyle/>
          <a:p>
            <a:r>
              <a:rPr lang="sr-Cyrl-RS" sz="2800" dirty="0" smtClean="0">
                <a:solidFill>
                  <a:srgbClr val="002060"/>
                </a:solidFill>
              </a:rPr>
              <a:t>Који део лука човек употребљава за своју исхрану?</a:t>
            </a:r>
          </a:p>
          <a:p>
            <a:endParaRPr lang="sr-Cyrl-RS" sz="2800" dirty="0" smtClean="0">
              <a:solidFill>
                <a:srgbClr val="002060"/>
              </a:solidFill>
            </a:endParaRPr>
          </a:p>
        </p:txBody>
      </p:sp>
      <p:pic>
        <p:nvPicPr>
          <p:cNvPr id="3074" name="Picture 2" descr="C:\Users\ponjevic\AppData\Local\Microsoft\Windows\Temporary Internet Files\Content.IE5\PZ0JXOWQ\MC900112836[1].wmf"/>
          <p:cNvPicPr>
            <a:picLocks noChangeAspect="1" noChangeArrowheads="1"/>
          </p:cNvPicPr>
          <p:nvPr/>
        </p:nvPicPr>
        <p:blipFill>
          <a:blip r:embed="rId2" cstate="print"/>
          <a:srcRect/>
          <a:stretch>
            <a:fillRect/>
          </a:stretch>
        </p:blipFill>
        <p:spPr bwMode="auto">
          <a:xfrm>
            <a:off x="4343400" y="3264875"/>
            <a:ext cx="3538728" cy="2540650"/>
          </a:xfrm>
          <a:prstGeom prst="rect">
            <a:avLst/>
          </a:prstGeom>
          <a:noFill/>
        </p:spPr>
      </p:pic>
      <p:sp>
        <p:nvSpPr>
          <p:cNvPr id="4" name="TextBox 3">
            <a:hlinkClick r:id="rId3" action="ppaction://hlinksldjump"/>
          </p:cNvPr>
          <p:cNvSpPr txBox="1"/>
          <p:nvPr/>
        </p:nvSpPr>
        <p:spPr>
          <a:xfrm>
            <a:off x="1219200" y="3657600"/>
            <a:ext cx="3505200" cy="523220"/>
          </a:xfrm>
          <a:prstGeom prst="rect">
            <a:avLst/>
          </a:prstGeom>
          <a:noFill/>
        </p:spPr>
        <p:txBody>
          <a:bodyPr wrap="square" rtlCol="0">
            <a:spAutoFit/>
          </a:bodyPr>
          <a:lstStyle/>
          <a:p>
            <a:pPr lvl="0"/>
            <a:r>
              <a:rPr lang="sr-Cyrl-RS" sz="2800" dirty="0" smtClean="0">
                <a:solidFill>
                  <a:srgbClr val="002060"/>
                </a:solidFill>
              </a:rPr>
              <a:t>б) плод</a:t>
            </a:r>
          </a:p>
        </p:txBody>
      </p:sp>
      <p:sp>
        <p:nvSpPr>
          <p:cNvPr id="5" name="TextBox 4">
            <a:hlinkClick r:id="rId4" action="ppaction://hlinksldjump"/>
          </p:cNvPr>
          <p:cNvSpPr txBox="1"/>
          <p:nvPr/>
        </p:nvSpPr>
        <p:spPr>
          <a:xfrm>
            <a:off x="1219200" y="2971800"/>
            <a:ext cx="3429000" cy="523220"/>
          </a:xfrm>
          <a:prstGeom prst="rect">
            <a:avLst/>
          </a:prstGeom>
          <a:noFill/>
        </p:spPr>
        <p:txBody>
          <a:bodyPr wrap="square" rtlCol="0">
            <a:spAutoFit/>
          </a:bodyPr>
          <a:lstStyle/>
          <a:p>
            <a:pPr lvl="0"/>
            <a:r>
              <a:rPr lang="sr-Cyrl-RS" sz="2800" dirty="0" smtClean="0">
                <a:solidFill>
                  <a:srgbClr val="002060"/>
                </a:solidFill>
              </a:rPr>
              <a:t>а) задебљало стабло</a:t>
            </a:r>
          </a:p>
        </p:txBody>
      </p:sp>
      <p:sp>
        <p:nvSpPr>
          <p:cNvPr id="6" name="TextBox 5">
            <a:hlinkClick r:id="rId3" action="ppaction://hlinksldjump"/>
          </p:cNvPr>
          <p:cNvSpPr txBox="1"/>
          <p:nvPr/>
        </p:nvSpPr>
        <p:spPr>
          <a:xfrm>
            <a:off x="1219200" y="4572000"/>
            <a:ext cx="3200400" cy="523220"/>
          </a:xfrm>
          <a:prstGeom prst="rect">
            <a:avLst/>
          </a:prstGeom>
          <a:noFill/>
        </p:spPr>
        <p:txBody>
          <a:bodyPr wrap="square" rtlCol="0">
            <a:spAutoFit/>
          </a:bodyPr>
          <a:lstStyle/>
          <a:p>
            <a:r>
              <a:rPr lang="sr-Cyrl-RS" sz="2800" dirty="0" smtClean="0">
                <a:solidFill>
                  <a:srgbClr val="002060"/>
                </a:solidFill>
              </a:rPr>
              <a:t>в) корен</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5029200" cy="954107"/>
          </a:xfrm>
          <a:prstGeom prst="rect">
            <a:avLst/>
          </a:prstGeom>
          <a:noFill/>
        </p:spPr>
        <p:txBody>
          <a:bodyPr wrap="square" rtlCol="0">
            <a:spAutoFit/>
          </a:bodyPr>
          <a:lstStyle/>
          <a:p>
            <a:r>
              <a:rPr lang="sr-Cyrl-RS" sz="2800" dirty="0" smtClean="0">
                <a:solidFill>
                  <a:srgbClr val="002060"/>
                </a:solidFill>
              </a:rPr>
              <a:t>Који део пасуља човек употребљава за своју исхрану?</a:t>
            </a:r>
          </a:p>
        </p:txBody>
      </p:sp>
      <p:pic>
        <p:nvPicPr>
          <p:cNvPr id="2057" name="Picture 9" descr="C:\Users\ponjevic\AppData\Local\Microsoft\Windows\Temporary Internet Files\Content.IE5\GZOU8Q2J\MC900215377[1].wmf"/>
          <p:cNvPicPr>
            <a:picLocks noChangeAspect="1" noChangeArrowheads="1"/>
          </p:cNvPicPr>
          <p:nvPr/>
        </p:nvPicPr>
        <p:blipFill>
          <a:blip r:embed="rId2" cstate="print"/>
          <a:srcRect/>
          <a:stretch>
            <a:fillRect/>
          </a:stretch>
        </p:blipFill>
        <p:spPr bwMode="auto">
          <a:xfrm>
            <a:off x="5791200" y="3962400"/>
            <a:ext cx="2521390" cy="1780515"/>
          </a:xfrm>
          <a:prstGeom prst="rect">
            <a:avLst/>
          </a:prstGeom>
          <a:noFill/>
        </p:spPr>
      </p:pic>
      <p:sp>
        <p:nvSpPr>
          <p:cNvPr id="4" name="TextBox 3">
            <a:hlinkClick r:id="rId3" action="ppaction://hlinksldjump"/>
          </p:cNvPr>
          <p:cNvSpPr txBox="1"/>
          <p:nvPr/>
        </p:nvSpPr>
        <p:spPr>
          <a:xfrm>
            <a:off x="1295400" y="4648200"/>
            <a:ext cx="3352800" cy="954107"/>
          </a:xfrm>
          <a:prstGeom prst="rect">
            <a:avLst/>
          </a:prstGeom>
          <a:noFill/>
        </p:spPr>
        <p:txBody>
          <a:bodyPr wrap="square" rtlCol="0">
            <a:spAutoFit/>
          </a:bodyPr>
          <a:lstStyle/>
          <a:p>
            <a:pPr lvl="0"/>
            <a:r>
              <a:rPr lang="sr-Cyrl-RS" sz="2800" dirty="0" smtClean="0">
                <a:solidFill>
                  <a:srgbClr val="002060"/>
                </a:solidFill>
              </a:rPr>
              <a:t>в) задебљало стабло</a:t>
            </a:r>
          </a:p>
        </p:txBody>
      </p:sp>
      <p:sp>
        <p:nvSpPr>
          <p:cNvPr id="5" name="TextBox 4">
            <a:hlinkClick r:id="rId4" action="ppaction://hlinksldjump"/>
          </p:cNvPr>
          <p:cNvSpPr txBox="1"/>
          <p:nvPr/>
        </p:nvSpPr>
        <p:spPr>
          <a:xfrm>
            <a:off x="1219200" y="3048000"/>
            <a:ext cx="3962400" cy="523220"/>
          </a:xfrm>
          <a:prstGeom prst="rect">
            <a:avLst/>
          </a:prstGeom>
          <a:noFill/>
        </p:spPr>
        <p:txBody>
          <a:bodyPr wrap="square" rtlCol="0">
            <a:spAutoFit/>
          </a:bodyPr>
          <a:lstStyle/>
          <a:p>
            <a:r>
              <a:rPr lang="sr-Cyrl-RS" sz="2800" dirty="0" smtClean="0">
                <a:solidFill>
                  <a:srgbClr val="002060"/>
                </a:solidFill>
              </a:rPr>
              <a:t>а) корен</a:t>
            </a:r>
            <a:endParaRPr lang="en-US" dirty="0"/>
          </a:p>
        </p:txBody>
      </p:sp>
      <p:sp>
        <p:nvSpPr>
          <p:cNvPr id="6" name="TextBox 5">
            <a:hlinkClick r:id="rId5" action="ppaction://hlinksldjump"/>
          </p:cNvPr>
          <p:cNvSpPr txBox="1"/>
          <p:nvPr/>
        </p:nvSpPr>
        <p:spPr>
          <a:xfrm>
            <a:off x="1219200" y="3962400"/>
            <a:ext cx="3276600" cy="523220"/>
          </a:xfrm>
          <a:prstGeom prst="rect">
            <a:avLst/>
          </a:prstGeom>
          <a:noFill/>
        </p:spPr>
        <p:txBody>
          <a:bodyPr wrap="square" rtlCol="0">
            <a:spAutoFit/>
          </a:bodyPr>
          <a:lstStyle/>
          <a:p>
            <a:pPr lvl="0"/>
            <a:r>
              <a:rPr lang="sr-Cyrl-RS" sz="2800" dirty="0" smtClean="0">
                <a:solidFill>
                  <a:srgbClr val="002060"/>
                </a:solidFill>
              </a:rPr>
              <a:t>б) семе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6324600" cy="523220"/>
          </a:xfrm>
          <a:prstGeom prst="rect">
            <a:avLst/>
          </a:prstGeom>
          <a:noFill/>
        </p:spPr>
        <p:txBody>
          <a:bodyPr wrap="square" rtlCol="0">
            <a:spAutoFit/>
          </a:bodyPr>
          <a:lstStyle/>
          <a:p>
            <a:r>
              <a:rPr lang="sr-Cyrl-RS" sz="2800" dirty="0" smtClean="0">
                <a:solidFill>
                  <a:srgbClr val="002060"/>
                </a:solidFill>
              </a:rPr>
              <a:t>         ОДГОВОР           </a:t>
            </a:r>
            <a:r>
              <a:rPr lang="sr-Cyrl-RS" sz="2800" b="1" u="sng" dirty="0" smtClean="0">
                <a:solidFill>
                  <a:srgbClr val="002060"/>
                </a:solidFill>
              </a:rPr>
              <a:t>НИЈЕ ТАЧАН</a:t>
            </a:r>
            <a:endParaRPr lang="en-US" sz="2800" b="1" u="sng" dirty="0">
              <a:solidFill>
                <a:srgbClr val="002060"/>
              </a:solidFill>
            </a:endParaRPr>
          </a:p>
        </p:txBody>
      </p:sp>
      <p:sp>
        <p:nvSpPr>
          <p:cNvPr id="3" name="TextBox 2"/>
          <p:cNvSpPr txBox="1"/>
          <p:nvPr/>
        </p:nvSpPr>
        <p:spPr>
          <a:xfrm>
            <a:off x="1600200" y="2895600"/>
            <a:ext cx="6477000" cy="584775"/>
          </a:xfrm>
          <a:prstGeom prst="rect">
            <a:avLst/>
          </a:prstGeom>
          <a:noFill/>
        </p:spPr>
        <p:txBody>
          <a:bodyPr wrap="square" rtlCol="0">
            <a:spAutoFit/>
          </a:bodyPr>
          <a:lstStyle/>
          <a:p>
            <a:r>
              <a:rPr lang="sr-Cyrl-RS" sz="3200" b="1" dirty="0" smtClean="0">
                <a:solidFill>
                  <a:srgbClr val="FF0000"/>
                </a:solidFill>
              </a:rPr>
              <a:t>ПОКУШАЈ      ПОНОВО     КЛИКНИ</a:t>
            </a:r>
            <a:endParaRPr lang="en-US" sz="3200" b="1" dirty="0">
              <a:solidFill>
                <a:srgbClr val="FF0000"/>
              </a:solidFill>
            </a:endParaRPr>
          </a:p>
        </p:txBody>
      </p:sp>
      <p:sp>
        <p:nvSpPr>
          <p:cNvPr id="4" name="Down Arrow 3"/>
          <p:cNvSpPr/>
          <p:nvPr/>
        </p:nvSpPr>
        <p:spPr>
          <a:xfrm>
            <a:off x="7010400" y="3581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ponjevic\AppData\Local\Microsoft\Windows\Temporary Internet Files\Content.IE5\WVPQZ3D2\MC900441872[1].wmf">
            <a:hlinkClick r:id="rId2" action="ppaction://hlinksldjump"/>
          </p:cNvPr>
          <p:cNvPicPr>
            <a:picLocks noChangeAspect="1" noChangeArrowheads="1"/>
          </p:cNvPicPr>
          <p:nvPr/>
        </p:nvPicPr>
        <p:blipFill>
          <a:blip r:embed="rId3" cstate="print"/>
          <a:srcRect/>
          <a:stretch>
            <a:fillRect/>
          </a:stretch>
        </p:blipFill>
        <p:spPr bwMode="auto">
          <a:xfrm>
            <a:off x="6172200" y="4572000"/>
            <a:ext cx="1917700" cy="16891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6324600" cy="523220"/>
          </a:xfrm>
          <a:prstGeom prst="rect">
            <a:avLst/>
          </a:prstGeom>
          <a:noFill/>
        </p:spPr>
        <p:txBody>
          <a:bodyPr wrap="square" rtlCol="0">
            <a:spAutoFit/>
          </a:bodyPr>
          <a:lstStyle/>
          <a:p>
            <a:r>
              <a:rPr lang="sr-Cyrl-RS" sz="2800" dirty="0" smtClean="0">
                <a:solidFill>
                  <a:srgbClr val="002060"/>
                </a:solidFill>
              </a:rPr>
              <a:t>         ОДГОВОР           </a:t>
            </a:r>
            <a:r>
              <a:rPr lang="sr-Cyrl-RS" sz="2800" b="1" u="sng" dirty="0" smtClean="0">
                <a:solidFill>
                  <a:srgbClr val="002060"/>
                </a:solidFill>
              </a:rPr>
              <a:t>НИЈЕ ТАЧАН</a:t>
            </a:r>
            <a:endParaRPr lang="en-US" sz="2800" b="1" u="sng" dirty="0">
              <a:solidFill>
                <a:srgbClr val="002060"/>
              </a:solidFill>
            </a:endParaRPr>
          </a:p>
        </p:txBody>
      </p:sp>
      <p:sp>
        <p:nvSpPr>
          <p:cNvPr id="3" name="TextBox 2"/>
          <p:cNvSpPr txBox="1"/>
          <p:nvPr/>
        </p:nvSpPr>
        <p:spPr>
          <a:xfrm>
            <a:off x="1600200" y="2895600"/>
            <a:ext cx="6477000" cy="584775"/>
          </a:xfrm>
          <a:prstGeom prst="rect">
            <a:avLst/>
          </a:prstGeom>
          <a:noFill/>
        </p:spPr>
        <p:txBody>
          <a:bodyPr wrap="square" rtlCol="0">
            <a:spAutoFit/>
          </a:bodyPr>
          <a:lstStyle/>
          <a:p>
            <a:r>
              <a:rPr lang="sr-Cyrl-RS" sz="3200" b="1" dirty="0" smtClean="0">
                <a:solidFill>
                  <a:srgbClr val="FF0000"/>
                </a:solidFill>
              </a:rPr>
              <a:t>ПОКУШАЈ      ПОНОВО     КЛИКНИ</a:t>
            </a:r>
            <a:endParaRPr lang="en-US" sz="3200" b="1" dirty="0">
              <a:solidFill>
                <a:srgbClr val="FF0000"/>
              </a:solidFill>
            </a:endParaRPr>
          </a:p>
        </p:txBody>
      </p:sp>
      <p:sp>
        <p:nvSpPr>
          <p:cNvPr id="4" name="Down Arrow 3"/>
          <p:cNvSpPr/>
          <p:nvPr/>
        </p:nvSpPr>
        <p:spPr>
          <a:xfrm>
            <a:off x="7010400" y="3581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ponjevic\AppData\Local\Microsoft\Windows\Temporary Internet Files\Content.IE5\WVPQZ3D2\MC900441872[1].wmf">
            <a:hlinkClick r:id="rId2" action="ppaction://hlinksldjump"/>
          </p:cNvPr>
          <p:cNvPicPr>
            <a:picLocks noChangeAspect="1" noChangeArrowheads="1"/>
          </p:cNvPicPr>
          <p:nvPr/>
        </p:nvPicPr>
        <p:blipFill>
          <a:blip r:embed="rId3" cstate="print"/>
          <a:srcRect/>
          <a:stretch>
            <a:fillRect/>
          </a:stretch>
        </p:blipFill>
        <p:spPr bwMode="auto">
          <a:xfrm>
            <a:off x="6172200" y="4572000"/>
            <a:ext cx="1917700" cy="16891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6324600" cy="523220"/>
          </a:xfrm>
          <a:prstGeom prst="rect">
            <a:avLst/>
          </a:prstGeom>
          <a:noFill/>
        </p:spPr>
        <p:txBody>
          <a:bodyPr wrap="square" rtlCol="0">
            <a:spAutoFit/>
          </a:bodyPr>
          <a:lstStyle/>
          <a:p>
            <a:r>
              <a:rPr lang="sr-Cyrl-RS" sz="2800" dirty="0" smtClean="0">
                <a:solidFill>
                  <a:srgbClr val="002060"/>
                </a:solidFill>
              </a:rPr>
              <a:t>         ОДГОВОР           </a:t>
            </a:r>
            <a:r>
              <a:rPr lang="sr-Cyrl-RS" sz="2800" b="1" u="sng" dirty="0" smtClean="0">
                <a:solidFill>
                  <a:srgbClr val="002060"/>
                </a:solidFill>
              </a:rPr>
              <a:t>НИЈЕ ТАЧАН</a:t>
            </a:r>
            <a:endParaRPr lang="en-US" sz="2800" b="1" u="sng" dirty="0">
              <a:solidFill>
                <a:srgbClr val="002060"/>
              </a:solidFill>
            </a:endParaRPr>
          </a:p>
        </p:txBody>
      </p:sp>
      <p:sp>
        <p:nvSpPr>
          <p:cNvPr id="3" name="TextBox 2"/>
          <p:cNvSpPr txBox="1"/>
          <p:nvPr/>
        </p:nvSpPr>
        <p:spPr>
          <a:xfrm>
            <a:off x="1600200" y="2895600"/>
            <a:ext cx="6477000" cy="584775"/>
          </a:xfrm>
          <a:prstGeom prst="rect">
            <a:avLst/>
          </a:prstGeom>
          <a:noFill/>
        </p:spPr>
        <p:txBody>
          <a:bodyPr wrap="square" rtlCol="0">
            <a:spAutoFit/>
          </a:bodyPr>
          <a:lstStyle/>
          <a:p>
            <a:r>
              <a:rPr lang="sr-Cyrl-RS" sz="3200" b="1" dirty="0" smtClean="0">
                <a:solidFill>
                  <a:srgbClr val="FF0000"/>
                </a:solidFill>
              </a:rPr>
              <a:t>ПОКУШАЈ      ПОНОВО     КЛИКНИ</a:t>
            </a:r>
            <a:endParaRPr lang="en-US" sz="3200" b="1" dirty="0">
              <a:solidFill>
                <a:srgbClr val="FF0000"/>
              </a:solidFill>
            </a:endParaRPr>
          </a:p>
        </p:txBody>
      </p:sp>
      <p:sp>
        <p:nvSpPr>
          <p:cNvPr id="4" name="Down Arrow 3"/>
          <p:cNvSpPr/>
          <p:nvPr/>
        </p:nvSpPr>
        <p:spPr>
          <a:xfrm>
            <a:off x="7010400" y="3581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ponjevic\AppData\Local\Microsoft\Windows\Temporary Internet Files\Content.IE5\WVPQZ3D2\MC900441872[1].wmf">
            <a:hlinkClick r:id="rId2" action="ppaction://hlinksldjump"/>
          </p:cNvPr>
          <p:cNvPicPr>
            <a:picLocks noChangeAspect="1" noChangeArrowheads="1"/>
          </p:cNvPicPr>
          <p:nvPr/>
        </p:nvPicPr>
        <p:blipFill>
          <a:blip r:embed="rId3" cstate="print"/>
          <a:srcRect/>
          <a:stretch>
            <a:fillRect/>
          </a:stretch>
        </p:blipFill>
        <p:spPr bwMode="auto">
          <a:xfrm>
            <a:off x="6172200" y="4572000"/>
            <a:ext cx="1917700" cy="16891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6324600" cy="523220"/>
          </a:xfrm>
          <a:prstGeom prst="rect">
            <a:avLst/>
          </a:prstGeom>
          <a:noFill/>
        </p:spPr>
        <p:txBody>
          <a:bodyPr wrap="square" rtlCol="0">
            <a:spAutoFit/>
          </a:bodyPr>
          <a:lstStyle/>
          <a:p>
            <a:r>
              <a:rPr lang="sr-Cyrl-RS" sz="2800" dirty="0" smtClean="0">
                <a:solidFill>
                  <a:srgbClr val="002060"/>
                </a:solidFill>
              </a:rPr>
              <a:t>         ОДГОВОР           </a:t>
            </a:r>
            <a:r>
              <a:rPr lang="sr-Cyrl-RS" sz="2800" b="1" u="sng" dirty="0" smtClean="0">
                <a:solidFill>
                  <a:srgbClr val="002060"/>
                </a:solidFill>
              </a:rPr>
              <a:t>НИЈЕ ТАЧАН</a:t>
            </a:r>
            <a:endParaRPr lang="en-US" sz="2800" b="1" u="sng" dirty="0">
              <a:solidFill>
                <a:srgbClr val="002060"/>
              </a:solidFill>
            </a:endParaRPr>
          </a:p>
        </p:txBody>
      </p:sp>
      <p:sp>
        <p:nvSpPr>
          <p:cNvPr id="3" name="TextBox 2"/>
          <p:cNvSpPr txBox="1"/>
          <p:nvPr/>
        </p:nvSpPr>
        <p:spPr>
          <a:xfrm>
            <a:off x="1600200" y="2895600"/>
            <a:ext cx="6477000" cy="584775"/>
          </a:xfrm>
          <a:prstGeom prst="rect">
            <a:avLst/>
          </a:prstGeom>
          <a:noFill/>
        </p:spPr>
        <p:txBody>
          <a:bodyPr wrap="square" rtlCol="0">
            <a:spAutoFit/>
          </a:bodyPr>
          <a:lstStyle/>
          <a:p>
            <a:r>
              <a:rPr lang="sr-Cyrl-RS" sz="3200" b="1" dirty="0" smtClean="0">
                <a:solidFill>
                  <a:srgbClr val="FF0000"/>
                </a:solidFill>
              </a:rPr>
              <a:t>ПОКУШАЈ      ПОНОВО     КЛИКНИ</a:t>
            </a:r>
            <a:endParaRPr lang="en-US" sz="3200" b="1" dirty="0">
              <a:solidFill>
                <a:srgbClr val="FF0000"/>
              </a:solidFill>
            </a:endParaRPr>
          </a:p>
        </p:txBody>
      </p:sp>
      <p:sp>
        <p:nvSpPr>
          <p:cNvPr id="4" name="Down Arrow 3"/>
          <p:cNvSpPr/>
          <p:nvPr/>
        </p:nvSpPr>
        <p:spPr>
          <a:xfrm>
            <a:off x="7010400" y="3581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ponjevic\AppData\Local\Microsoft\Windows\Temporary Internet Files\Content.IE5\WVPQZ3D2\MC900441872[1].wmf">
            <a:hlinkClick r:id="rId2" action="ppaction://hlinksldjump"/>
          </p:cNvPr>
          <p:cNvPicPr>
            <a:picLocks noChangeAspect="1" noChangeArrowheads="1"/>
          </p:cNvPicPr>
          <p:nvPr/>
        </p:nvPicPr>
        <p:blipFill>
          <a:blip r:embed="rId3" cstate="print"/>
          <a:srcRect/>
          <a:stretch>
            <a:fillRect/>
          </a:stretch>
        </p:blipFill>
        <p:spPr bwMode="auto">
          <a:xfrm>
            <a:off x="6172200" y="4572000"/>
            <a:ext cx="1917700" cy="1689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743200"/>
            <a:ext cx="2971800" cy="1107996"/>
          </a:xfrm>
          <a:prstGeom prst="rect">
            <a:avLst/>
          </a:prstGeom>
          <a:noFill/>
        </p:spPr>
        <p:txBody>
          <a:bodyPr wrap="square" rtlCol="0">
            <a:spAutoFit/>
          </a:bodyPr>
          <a:lstStyle/>
          <a:p>
            <a:r>
              <a:rPr lang="sr-Cyrl-RS" sz="6600" dirty="0" smtClean="0">
                <a:solidFill>
                  <a:schemeClr val="accent4">
                    <a:lumMod val="10000"/>
                  </a:schemeClr>
                </a:solidFill>
              </a:rPr>
              <a:t>УЧИМО</a:t>
            </a:r>
            <a:endParaRPr lang="en-US" sz="6600" dirty="0">
              <a:solidFill>
                <a:schemeClr val="accent4">
                  <a:lumMod val="10000"/>
                </a:schemeClr>
              </a:solidFill>
            </a:endParaRPr>
          </a:p>
        </p:txBody>
      </p:sp>
      <p:sp>
        <p:nvSpPr>
          <p:cNvPr id="3" name="TextBox 2">
            <a:hlinkClick r:id="rId2" action="ppaction://hlinksldjump"/>
          </p:cNvPr>
          <p:cNvSpPr txBox="1"/>
          <p:nvPr/>
        </p:nvSpPr>
        <p:spPr>
          <a:xfrm>
            <a:off x="1295400" y="762000"/>
            <a:ext cx="2133600" cy="1077218"/>
          </a:xfrm>
          <a:prstGeom prst="rect">
            <a:avLst/>
          </a:prstGeom>
          <a:noFill/>
        </p:spPr>
        <p:txBody>
          <a:bodyPr wrap="square" rtlCol="0">
            <a:spAutoFit/>
          </a:bodyPr>
          <a:lstStyle/>
          <a:p>
            <a:r>
              <a:rPr lang="sr-Cyrl-RS" sz="3200" dirty="0" smtClean="0">
                <a:solidFill>
                  <a:srgbClr val="002060"/>
                </a:solidFill>
              </a:rPr>
              <a:t>Шта је повртњак?</a:t>
            </a:r>
            <a:endParaRPr lang="en-US" sz="3200" dirty="0">
              <a:solidFill>
                <a:srgbClr val="002060"/>
              </a:solidFill>
            </a:endParaRPr>
          </a:p>
        </p:txBody>
      </p:sp>
      <p:sp>
        <p:nvSpPr>
          <p:cNvPr id="5" name="TextBox 4">
            <a:hlinkClick r:id="rId3" action="ppaction://hlinksldjump"/>
          </p:cNvPr>
          <p:cNvSpPr txBox="1"/>
          <p:nvPr/>
        </p:nvSpPr>
        <p:spPr>
          <a:xfrm>
            <a:off x="5562600" y="609600"/>
            <a:ext cx="2286000" cy="1077218"/>
          </a:xfrm>
          <a:prstGeom prst="rect">
            <a:avLst/>
          </a:prstGeom>
          <a:noFill/>
        </p:spPr>
        <p:txBody>
          <a:bodyPr wrap="square" rtlCol="0">
            <a:spAutoFit/>
          </a:bodyPr>
          <a:lstStyle/>
          <a:p>
            <a:r>
              <a:rPr lang="sr-Cyrl-RS" sz="3200" dirty="0" smtClean="0">
                <a:solidFill>
                  <a:srgbClr val="002060"/>
                </a:solidFill>
              </a:rPr>
              <a:t> Биљке у повртњаку.</a:t>
            </a:r>
            <a:endParaRPr lang="en-US" sz="3200" dirty="0">
              <a:solidFill>
                <a:srgbClr val="002060"/>
              </a:solidFill>
            </a:endParaRPr>
          </a:p>
        </p:txBody>
      </p:sp>
      <p:sp>
        <p:nvSpPr>
          <p:cNvPr id="6" name="TextBox 5">
            <a:hlinkClick r:id="rId4" action="ppaction://hlinksldjump"/>
          </p:cNvPr>
          <p:cNvSpPr txBox="1"/>
          <p:nvPr/>
        </p:nvSpPr>
        <p:spPr>
          <a:xfrm>
            <a:off x="3200400" y="4953000"/>
            <a:ext cx="2438400" cy="1077218"/>
          </a:xfrm>
          <a:prstGeom prst="rect">
            <a:avLst/>
          </a:prstGeom>
          <a:noFill/>
        </p:spPr>
        <p:txBody>
          <a:bodyPr wrap="square" rtlCol="0">
            <a:spAutoFit/>
          </a:bodyPr>
          <a:lstStyle/>
          <a:p>
            <a:r>
              <a:rPr lang="sr-Cyrl-RS" sz="3200" dirty="0" smtClean="0">
                <a:solidFill>
                  <a:srgbClr val="002060"/>
                </a:solidFill>
              </a:rPr>
              <a:t>Животиње у повртњаку.</a:t>
            </a:r>
            <a:endParaRPr lang="en-US" sz="3200" dirty="0">
              <a:solidFill>
                <a:srgbClr val="002060"/>
              </a:solidFill>
            </a:endParaRPr>
          </a:p>
        </p:txBody>
      </p:sp>
      <p:sp>
        <p:nvSpPr>
          <p:cNvPr id="7" name="TextBox 6">
            <a:hlinkClick r:id="rId5" action="ppaction://hlinksldjump"/>
          </p:cNvPr>
          <p:cNvSpPr txBox="1"/>
          <p:nvPr/>
        </p:nvSpPr>
        <p:spPr>
          <a:xfrm>
            <a:off x="457200" y="4114800"/>
            <a:ext cx="1828800" cy="1077218"/>
          </a:xfrm>
          <a:prstGeom prst="rect">
            <a:avLst/>
          </a:prstGeom>
          <a:noFill/>
        </p:spPr>
        <p:txBody>
          <a:bodyPr wrap="square" rtlCol="0">
            <a:spAutoFit/>
          </a:bodyPr>
          <a:lstStyle/>
          <a:p>
            <a:r>
              <a:rPr lang="sr-Cyrl-RS" sz="3200" dirty="0" smtClean="0">
                <a:solidFill>
                  <a:srgbClr val="002060"/>
                </a:solidFill>
              </a:rPr>
              <a:t>Послови и алати.</a:t>
            </a:r>
            <a:endParaRPr lang="en-US" sz="3200" dirty="0">
              <a:solidFill>
                <a:srgbClr val="002060"/>
              </a:solidFill>
            </a:endParaRPr>
          </a:p>
        </p:txBody>
      </p:sp>
      <p:pic>
        <p:nvPicPr>
          <p:cNvPr id="1030" name="Picture 6" descr="C:\Users\ponjevic\AppData\Local\Microsoft\Windows\Temporary Internet Files\Content.IE5\6XJ3I2NA\MM900354499[1].gif"/>
          <p:cNvPicPr>
            <a:picLocks noChangeAspect="1" noChangeArrowheads="1" noCrop="1"/>
          </p:cNvPicPr>
          <p:nvPr/>
        </p:nvPicPr>
        <p:blipFill>
          <a:blip r:embed="rId6" cstate="print"/>
          <a:srcRect/>
          <a:stretch>
            <a:fillRect/>
          </a:stretch>
        </p:blipFill>
        <p:spPr bwMode="auto">
          <a:xfrm>
            <a:off x="5486400" y="2438400"/>
            <a:ext cx="1905000" cy="1456764"/>
          </a:xfrm>
          <a:prstGeom prst="rect">
            <a:avLst/>
          </a:prstGeom>
          <a:noFill/>
        </p:spPr>
      </p:pic>
      <p:sp>
        <p:nvSpPr>
          <p:cNvPr id="9" name="TextBox 8">
            <a:hlinkClick r:id="rId7" action="ppaction://hlinksldjump"/>
          </p:cNvPr>
          <p:cNvSpPr txBox="1"/>
          <p:nvPr/>
        </p:nvSpPr>
        <p:spPr>
          <a:xfrm>
            <a:off x="6553200" y="4267200"/>
            <a:ext cx="1295400" cy="584775"/>
          </a:xfrm>
          <a:prstGeom prst="rect">
            <a:avLst/>
          </a:prstGeom>
          <a:noFill/>
        </p:spPr>
        <p:txBody>
          <a:bodyPr wrap="square" rtlCol="0">
            <a:spAutoFit/>
          </a:bodyPr>
          <a:lstStyle/>
          <a:p>
            <a:r>
              <a:rPr lang="sr-Cyrl-RS" sz="3200" dirty="0" smtClean="0">
                <a:solidFill>
                  <a:srgbClr val="002060"/>
                </a:solidFill>
              </a:rPr>
              <a:t>Квиз</a:t>
            </a:r>
            <a:endParaRPr lang="en-US" sz="3200" dirty="0">
              <a:solidFill>
                <a:srgbClr val="002060"/>
              </a:solidFill>
            </a:endParaRPr>
          </a:p>
        </p:txBody>
      </p:sp>
      <p:pic>
        <p:nvPicPr>
          <p:cNvPr id="1026" name="Picture 2" descr="C:\Users\ponjevic\AppData\Local\Microsoft\Windows\Temporary Internet Files\Content.IE5\D1JB0XK0\MC900391198[1].wmf">
            <a:hlinkClick r:id="rId8" action="ppaction://hlinksldjump"/>
          </p:cNvPr>
          <p:cNvPicPr>
            <a:picLocks noChangeAspect="1" noChangeArrowheads="1"/>
          </p:cNvPicPr>
          <p:nvPr/>
        </p:nvPicPr>
        <p:blipFill>
          <a:blip r:embed="rId9" cstate="print"/>
          <a:srcRect/>
          <a:stretch>
            <a:fillRect/>
          </a:stretch>
        </p:blipFill>
        <p:spPr bwMode="auto">
          <a:xfrm>
            <a:off x="7543800" y="5638800"/>
            <a:ext cx="929030" cy="753466"/>
          </a:xfrm>
          <a:prstGeom prst="rect">
            <a:avLst/>
          </a:prstGeom>
          <a:noFill/>
        </p:spPr>
      </p:pic>
      <p:sp>
        <p:nvSpPr>
          <p:cNvPr id="10" name="TextBox 9">
            <a:hlinkClick r:id="rId8" action="ppaction://hlinksldjump"/>
          </p:cNvPr>
          <p:cNvSpPr txBox="1"/>
          <p:nvPr/>
        </p:nvSpPr>
        <p:spPr>
          <a:xfrm>
            <a:off x="8153400" y="6019800"/>
            <a:ext cx="838200" cy="338554"/>
          </a:xfrm>
          <a:prstGeom prst="rect">
            <a:avLst/>
          </a:prstGeom>
          <a:noFill/>
        </p:spPr>
        <p:txBody>
          <a:bodyPr wrap="square" rtlCol="0">
            <a:spAutoFit/>
          </a:bodyPr>
          <a:lstStyle/>
          <a:p>
            <a:r>
              <a:rPr lang="sr-Cyrl-RS" sz="1600" dirty="0" smtClean="0">
                <a:solidFill>
                  <a:srgbClr val="FF0000"/>
                </a:solidFill>
              </a:rPr>
              <a:t>   КРАЈ</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6"/>
                                        </p:tgtEl>
                                        <p:attrNameLst>
                                          <p:attrName>ppt_x</p:attrName>
                                        </p:attrNameLst>
                                      </p:cBhvr>
                                      <p:tavLst>
                                        <p:tav tm="0">
                                          <p:val>
                                            <p:strVal val="ppt_x"/>
                                          </p:val>
                                        </p:tav>
                                        <p:tav tm="100000">
                                          <p:val>
                                            <p:strVal val="ppt_x"/>
                                          </p:val>
                                        </p:tav>
                                      </p:tavLst>
                                    </p:anim>
                                    <p:anim calcmode="lin" valueType="num">
                                      <p:cBhvr additive="base">
                                        <p:cTn id="11" dur="500"/>
                                        <p:tgtEl>
                                          <p:spTgt spid="1026"/>
                                        </p:tgtEl>
                                        <p:attrNameLst>
                                          <p:attrName>ppt_y</p:attrName>
                                        </p:attrNameLst>
                                      </p:cBhvr>
                                      <p:tavLst>
                                        <p:tav tm="0">
                                          <p:val>
                                            <p:strVal val="ppt_y"/>
                                          </p:val>
                                        </p:tav>
                                        <p:tav tm="100000">
                                          <p:val>
                                            <p:strVal val="1+ppt_h/2"/>
                                          </p:val>
                                        </p:tav>
                                      </p:tavLst>
                                    </p:anim>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47800"/>
            <a:ext cx="6324600" cy="523220"/>
          </a:xfrm>
          <a:prstGeom prst="rect">
            <a:avLst/>
          </a:prstGeom>
          <a:noFill/>
        </p:spPr>
        <p:txBody>
          <a:bodyPr wrap="square" rtlCol="0">
            <a:spAutoFit/>
          </a:bodyPr>
          <a:lstStyle/>
          <a:p>
            <a:r>
              <a:rPr lang="sr-Cyrl-RS" sz="2800" dirty="0" smtClean="0">
                <a:solidFill>
                  <a:srgbClr val="002060"/>
                </a:solidFill>
              </a:rPr>
              <a:t>         ОДГОВОР           </a:t>
            </a:r>
            <a:r>
              <a:rPr lang="sr-Cyrl-RS" sz="2800" b="1" u="sng" dirty="0" smtClean="0">
                <a:solidFill>
                  <a:srgbClr val="002060"/>
                </a:solidFill>
              </a:rPr>
              <a:t>НИЈЕ ТАЧАН</a:t>
            </a:r>
            <a:endParaRPr lang="en-US" sz="2800" b="1" u="sng" dirty="0">
              <a:solidFill>
                <a:srgbClr val="002060"/>
              </a:solidFill>
            </a:endParaRPr>
          </a:p>
        </p:txBody>
      </p:sp>
      <p:sp>
        <p:nvSpPr>
          <p:cNvPr id="3" name="TextBox 2"/>
          <p:cNvSpPr txBox="1"/>
          <p:nvPr/>
        </p:nvSpPr>
        <p:spPr>
          <a:xfrm>
            <a:off x="1600200" y="2895600"/>
            <a:ext cx="6477000" cy="584775"/>
          </a:xfrm>
          <a:prstGeom prst="rect">
            <a:avLst/>
          </a:prstGeom>
          <a:noFill/>
        </p:spPr>
        <p:txBody>
          <a:bodyPr wrap="square" rtlCol="0">
            <a:spAutoFit/>
          </a:bodyPr>
          <a:lstStyle/>
          <a:p>
            <a:r>
              <a:rPr lang="sr-Cyrl-RS" sz="3200" b="1" dirty="0" smtClean="0">
                <a:solidFill>
                  <a:srgbClr val="FF0000"/>
                </a:solidFill>
              </a:rPr>
              <a:t>ПОКУШАЈ      ПОНОВО     КЛИКНИ</a:t>
            </a:r>
            <a:endParaRPr lang="en-US" sz="3200" b="1" dirty="0">
              <a:solidFill>
                <a:srgbClr val="FF0000"/>
              </a:solidFill>
            </a:endParaRPr>
          </a:p>
        </p:txBody>
      </p:sp>
      <p:sp>
        <p:nvSpPr>
          <p:cNvPr id="4" name="Down Arrow 3"/>
          <p:cNvSpPr/>
          <p:nvPr/>
        </p:nvSpPr>
        <p:spPr>
          <a:xfrm>
            <a:off x="7010400" y="3581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ponjevic\AppData\Local\Microsoft\Windows\Temporary Internet Files\Content.IE5\WVPQZ3D2\MC900441872[1].wmf">
            <a:hlinkClick r:id="rId2" action="ppaction://hlinksldjump"/>
          </p:cNvPr>
          <p:cNvPicPr>
            <a:picLocks noChangeAspect="1" noChangeArrowheads="1"/>
          </p:cNvPicPr>
          <p:nvPr/>
        </p:nvPicPr>
        <p:blipFill>
          <a:blip r:embed="rId3" cstate="print"/>
          <a:srcRect/>
          <a:stretch>
            <a:fillRect/>
          </a:stretch>
        </p:blipFill>
        <p:spPr bwMode="auto">
          <a:xfrm>
            <a:off x="6172200" y="4572000"/>
            <a:ext cx="1917700" cy="16891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828800"/>
            <a:ext cx="6324600" cy="707886"/>
          </a:xfrm>
          <a:prstGeom prst="rect">
            <a:avLst/>
          </a:prstGeom>
          <a:noFill/>
        </p:spPr>
        <p:txBody>
          <a:bodyPr wrap="square" rtlCol="0">
            <a:spAutoFit/>
          </a:bodyPr>
          <a:lstStyle/>
          <a:p>
            <a:r>
              <a:rPr lang="sr-Cyrl-RS" sz="4000" dirty="0" smtClean="0">
                <a:solidFill>
                  <a:srgbClr val="002060"/>
                </a:solidFill>
              </a:rPr>
              <a:t>      Одговор  је  </a:t>
            </a:r>
            <a:r>
              <a:rPr lang="sr-Cyrl-RS" sz="4000" b="1" u="sng" dirty="0" smtClean="0">
                <a:solidFill>
                  <a:srgbClr val="002060"/>
                </a:solidFill>
              </a:rPr>
              <a:t>ТАЧАН.</a:t>
            </a:r>
            <a:endParaRPr lang="en-US" sz="4000" b="1" u="sng" dirty="0">
              <a:solidFill>
                <a:srgbClr val="002060"/>
              </a:solidFill>
            </a:endParaRPr>
          </a:p>
        </p:txBody>
      </p:sp>
      <p:pic>
        <p:nvPicPr>
          <p:cNvPr id="1026" name="Picture 2" descr="C:\Users\ponjevic\AppData\Local\Microsoft\Windows\Temporary Internet Files\Content.IE5\AKWP6HMP\MM900223773[1].gif">
            <a:hlinkClick r:id="rId2" action="ppaction://hlinksldjump"/>
          </p:cNvPr>
          <p:cNvPicPr>
            <a:picLocks noChangeAspect="1" noChangeArrowheads="1" noCrop="1"/>
          </p:cNvPicPr>
          <p:nvPr/>
        </p:nvPicPr>
        <p:blipFill>
          <a:blip r:embed="rId3" cstate="print"/>
          <a:srcRect/>
          <a:stretch>
            <a:fillRect/>
          </a:stretch>
        </p:blipFill>
        <p:spPr bwMode="auto">
          <a:xfrm>
            <a:off x="5562600" y="3352800"/>
            <a:ext cx="2197397" cy="1652588"/>
          </a:xfrm>
          <a:prstGeom prst="rect">
            <a:avLst/>
          </a:prstGeom>
          <a:noFill/>
        </p:spPr>
      </p:pic>
      <p:sp>
        <p:nvSpPr>
          <p:cNvPr id="12" name="TextBox 11"/>
          <p:cNvSpPr txBox="1"/>
          <p:nvPr/>
        </p:nvSpPr>
        <p:spPr>
          <a:xfrm>
            <a:off x="609600" y="3962400"/>
            <a:ext cx="4876800" cy="369332"/>
          </a:xfrm>
          <a:prstGeom prst="rect">
            <a:avLst/>
          </a:prstGeom>
          <a:noFill/>
        </p:spPr>
        <p:txBody>
          <a:bodyPr wrap="square" rtlCol="0">
            <a:spAutoFit/>
          </a:bodyPr>
          <a:lstStyle/>
          <a:p>
            <a:r>
              <a:rPr lang="sr-Cyrl-RS" dirty="0" smtClean="0">
                <a:solidFill>
                  <a:srgbClr val="002060"/>
                </a:solidFill>
              </a:rPr>
              <a:t>АКО ЖЕЛИШ ЈОШ ПИТАЊА КЛИКНИ</a:t>
            </a:r>
            <a:endParaRPr lang="en-US" dirty="0">
              <a:solidFill>
                <a:srgbClr val="002060"/>
              </a:solidFill>
            </a:endParaRPr>
          </a:p>
        </p:txBody>
      </p:sp>
      <p:sp>
        <p:nvSpPr>
          <p:cNvPr id="13" name="Right Arrow 12"/>
          <p:cNvSpPr/>
          <p:nvPr/>
        </p:nvSpPr>
        <p:spPr>
          <a:xfrm>
            <a:off x="4724400" y="41148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47800" y="5791200"/>
            <a:ext cx="6858000" cy="369332"/>
          </a:xfrm>
          <a:prstGeom prst="rect">
            <a:avLst/>
          </a:prstGeom>
          <a:noFill/>
        </p:spPr>
        <p:txBody>
          <a:bodyPr wrap="square" rtlCol="0">
            <a:spAutoFit/>
          </a:bodyPr>
          <a:lstStyle/>
          <a:p>
            <a:r>
              <a:rPr lang="sr-Cyrl-RS" dirty="0" smtClean="0">
                <a:solidFill>
                  <a:srgbClr val="002060"/>
                </a:solidFill>
              </a:rPr>
              <a:t>АКО ЖЕЛИШ ДА НАПУСТИШ КВИЗ КЛИКНИ</a:t>
            </a:r>
            <a:endParaRPr lang="en-US" dirty="0">
              <a:solidFill>
                <a:srgbClr val="002060"/>
              </a:solidFill>
            </a:endParaRPr>
          </a:p>
        </p:txBody>
      </p:sp>
      <p:sp>
        <p:nvSpPr>
          <p:cNvPr id="16" name="Right Arrow 15"/>
          <p:cNvSpPr/>
          <p:nvPr/>
        </p:nvSpPr>
        <p:spPr>
          <a:xfrm>
            <a:off x="6172200" y="594360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ponjevic\AppData\Local\Microsoft\Windows\Temporary Internet Files\Content.IE5\6XJ3I2NA\MC900038648[1].wmf">
            <a:hlinkClick r:id="rId4" action="ppaction://hlinksldjump"/>
          </p:cNvPr>
          <p:cNvPicPr>
            <a:picLocks noChangeAspect="1" noChangeArrowheads="1"/>
          </p:cNvPicPr>
          <p:nvPr/>
        </p:nvPicPr>
        <p:blipFill>
          <a:blip r:embed="rId5" cstate="print"/>
          <a:srcRect/>
          <a:stretch>
            <a:fillRect/>
          </a:stretch>
        </p:blipFill>
        <p:spPr bwMode="auto">
          <a:xfrm>
            <a:off x="7467600" y="5597570"/>
            <a:ext cx="1182677" cy="72703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vrtnjak_kolaž7.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905000" y="2057400"/>
            <a:ext cx="5257800" cy="1200329"/>
          </a:xfrm>
          <a:prstGeom prst="rect">
            <a:avLst/>
          </a:prstGeom>
          <a:solidFill>
            <a:schemeClr val="bg2">
              <a:lumMod val="75000"/>
            </a:schemeClr>
          </a:solidFill>
        </p:spPr>
        <p:txBody>
          <a:bodyPr wrap="square" rtlCol="0">
            <a:spAutoFit/>
          </a:bodyPr>
          <a:lstStyle/>
          <a:p>
            <a:r>
              <a:rPr lang="sr-Cyrl-RS" sz="3600" dirty="0" smtClean="0">
                <a:solidFill>
                  <a:srgbClr val="7030A0"/>
                </a:solidFill>
              </a:rPr>
              <a:t>  ПОВРЋЕ    ЈЕ    ЗДРАВО                   ЈЕДИ    ГА   ШТО   ЧЕШЋЕ</a:t>
            </a:r>
            <a:endParaRPr lang="en-US" sz="3600"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981200"/>
            <a:ext cx="4352858"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Повртњак</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је</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мања</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површина</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земљишта</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endParaRPr kumimoji="0" lang="sr-Cyrl-R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засејана</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повртарским</a:t>
            </a:r>
            <a:endPar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биљкама</a:t>
            </a:r>
            <a:r>
              <a:rPr kumimoji="0" lang="en-U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endParaRPr kumimoji="0" lang="sr-Cyrl-RS" sz="3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backyard-vegetable-garden.jpg"/>
          <p:cNvPicPr>
            <a:picLocks noChangeAspect="1"/>
          </p:cNvPicPr>
          <p:nvPr/>
        </p:nvPicPr>
        <p:blipFill>
          <a:blip r:embed="rId2" cstate="print"/>
          <a:stretch>
            <a:fillRect/>
          </a:stretch>
        </p:blipFill>
        <p:spPr>
          <a:xfrm>
            <a:off x="4953000" y="1219200"/>
            <a:ext cx="3371850" cy="449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6248400" cy="3539430"/>
          </a:xfrm>
          <a:prstGeom prst="rect">
            <a:avLst/>
          </a:prstGeom>
        </p:spPr>
        <p:txBody>
          <a:bodyPr wrap="square">
            <a:spAutoFit/>
          </a:bodyPr>
          <a:lstStyle/>
          <a:p>
            <a:pPr lvl="0" fontAlgn="base">
              <a:spcBef>
                <a:spcPct val="0"/>
              </a:spcBef>
              <a:spcAft>
                <a:spcPct val="0"/>
              </a:spcAft>
            </a:pPr>
            <a:r>
              <a:rPr lang="sr-Cyrl-RS" sz="3200" dirty="0" smtClean="0">
                <a:solidFill>
                  <a:srgbClr val="C00000"/>
                </a:solidFill>
                <a:latin typeface="Arial" pitchFamily="34" charset="0"/>
                <a:ea typeface="Times New Roman" pitchFamily="18" charset="0"/>
                <a:cs typeface="Arial" pitchFamily="34" charset="0"/>
              </a:rPr>
              <a:t>Људи их праве</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на</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местима</a:t>
            </a:r>
            <a:r>
              <a:rPr lang="en-US" sz="3200" dirty="0" smtClean="0">
                <a:solidFill>
                  <a:srgbClr val="C00000"/>
                </a:solidFill>
                <a:latin typeface="Arial" pitchFamily="34" charset="0"/>
                <a:ea typeface="Times New Roman" pitchFamily="18" charset="0"/>
                <a:cs typeface="Arial" pitchFamily="34" charset="0"/>
              </a:rPr>
              <a:t> </a:t>
            </a:r>
          </a:p>
          <a:p>
            <a:pPr lvl="0" fontAlgn="base">
              <a:spcBef>
                <a:spcPct val="0"/>
              </a:spcBef>
              <a:spcAft>
                <a:spcPct val="0"/>
              </a:spcAft>
              <a:buFont typeface="Arial" pitchFamily="34" charset="0"/>
              <a:buChar char="•"/>
            </a:pP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где</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је</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земљиште</a:t>
            </a:r>
            <a:r>
              <a:rPr lang="en-US" sz="3200" dirty="0" smtClean="0">
                <a:solidFill>
                  <a:srgbClr val="C00000"/>
                </a:solidFill>
                <a:latin typeface="Arial" pitchFamily="34" charset="0"/>
                <a:ea typeface="Times New Roman" pitchFamily="18" charset="0"/>
                <a:cs typeface="Arial" pitchFamily="34" charset="0"/>
              </a:rPr>
              <a:t> </a:t>
            </a:r>
            <a:endParaRPr lang="sr-Cyrl-RS" sz="3200" dirty="0" smtClean="0">
              <a:solidFill>
                <a:srgbClr val="C00000"/>
              </a:solidFill>
              <a:latin typeface="Arial" pitchFamily="34" charset="0"/>
              <a:ea typeface="Times New Roman" pitchFamily="18" charset="0"/>
              <a:cs typeface="Arial" pitchFamily="34" charset="0"/>
            </a:endParaRPr>
          </a:p>
          <a:p>
            <a:pPr lvl="0" fontAlgn="base">
              <a:spcBef>
                <a:spcPct val="0"/>
              </a:spcBef>
              <a:spcAft>
                <a:spcPct val="0"/>
              </a:spcAft>
            </a:pPr>
            <a:r>
              <a:rPr lang="en-US" sz="3200" dirty="0" err="1" smtClean="0">
                <a:solidFill>
                  <a:srgbClr val="C00000"/>
                </a:solidFill>
                <a:latin typeface="Arial" pitchFamily="34" charset="0"/>
                <a:ea typeface="Times New Roman" pitchFamily="18" charset="0"/>
                <a:cs typeface="Arial" pitchFamily="34" charset="0"/>
              </a:rPr>
              <a:t>плодно</a:t>
            </a:r>
            <a:r>
              <a:rPr lang="en-US" sz="3200" dirty="0" smtClean="0">
                <a:solidFill>
                  <a:srgbClr val="C00000"/>
                </a:solidFill>
                <a:latin typeface="Arial" pitchFamily="34" charset="0"/>
                <a:ea typeface="Times New Roman" pitchFamily="18" charset="0"/>
                <a:cs typeface="Arial" pitchFamily="34" charset="0"/>
              </a:rPr>
              <a:t> и </a:t>
            </a:r>
            <a:r>
              <a:rPr lang="en-US" sz="3200" dirty="0" err="1" smtClean="0">
                <a:solidFill>
                  <a:srgbClr val="C00000"/>
                </a:solidFill>
                <a:latin typeface="Arial" pitchFamily="34" charset="0"/>
                <a:ea typeface="Times New Roman" pitchFamily="18" charset="0"/>
                <a:cs typeface="Arial" pitchFamily="34" charset="0"/>
              </a:rPr>
              <a:t>заштићено</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од</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ветра</a:t>
            </a:r>
            <a:endParaRPr lang="en-US" sz="3200" dirty="0" smtClean="0">
              <a:solidFill>
                <a:srgbClr val="C00000"/>
              </a:solidFill>
              <a:latin typeface="Arial" pitchFamily="34" charset="0"/>
              <a:ea typeface="Times New Roman" pitchFamily="18" charset="0"/>
              <a:cs typeface="Arial" pitchFamily="34" charset="0"/>
            </a:endParaRPr>
          </a:p>
          <a:p>
            <a:pPr lvl="0" fontAlgn="base">
              <a:spcBef>
                <a:spcPct val="0"/>
              </a:spcBef>
              <a:spcAft>
                <a:spcPct val="0"/>
              </a:spcAft>
              <a:buFont typeface="Arial" pitchFamily="34" charset="0"/>
              <a:buChar char="•"/>
            </a:pP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где</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има</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доста</a:t>
            </a:r>
            <a:endParaRPr lang="sr-Cyrl-RS" sz="3200" dirty="0" smtClean="0">
              <a:solidFill>
                <a:srgbClr val="C00000"/>
              </a:solidFill>
              <a:latin typeface="Arial" pitchFamily="34" charset="0"/>
              <a:ea typeface="Times New Roman" pitchFamily="18" charset="0"/>
              <a:cs typeface="Arial" pitchFamily="34" charset="0"/>
            </a:endParaRPr>
          </a:p>
          <a:p>
            <a:pPr lvl="0" fontAlgn="base">
              <a:spcBef>
                <a:spcPct val="0"/>
              </a:spcBef>
              <a:spcAft>
                <a:spcPct val="0"/>
              </a:spcAft>
            </a:pP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Сунчеве</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светлости</a:t>
            </a:r>
            <a:r>
              <a:rPr lang="en-US" sz="3200" dirty="0" smtClean="0">
                <a:solidFill>
                  <a:srgbClr val="C00000"/>
                </a:solidFill>
                <a:latin typeface="Arial" pitchFamily="34" charset="0"/>
                <a:ea typeface="Times New Roman" pitchFamily="18" charset="0"/>
                <a:cs typeface="Arial" pitchFamily="34" charset="0"/>
              </a:rPr>
              <a:t> и </a:t>
            </a:r>
          </a:p>
          <a:p>
            <a:pPr lvl="0" fontAlgn="base">
              <a:spcBef>
                <a:spcPct val="0"/>
              </a:spcBef>
              <a:spcAft>
                <a:spcPct val="0"/>
              </a:spcAft>
            </a:pPr>
            <a:r>
              <a:rPr lang="en-US" sz="3200" dirty="0" err="1" smtClean="0">
                <a:solidFill>
                  <a:srgbClr val="C00000"/>
                </a:solidFill>
                <a:latin typeface="Arial" pitchFamily="34" charset="0"/>
                <a:ea typeface="Times New Roman" pitchFamily="18" charset="0"/>
                <a:cs typeface="Arial" pitchFamily="34" charset="0"/>
              </a:rPr>
              <a:t>топлоте</a:t>
            </a:r>
            <a:r>
              <a:rPr lang="en-US" sz="3200" dirty="0" smtClean="0">
                <a:solidFill>
                  <a:srgbClr val="C00000"/>
                </a:solidFill>
                <a:latin typeface="Arial" pitchFamily="34" charset="0"/>
                <a:ea typeface="Times New Roman" pitchFamily="18" charset="0"/>
                <a:cs typeface="Arial" pitchFamily="34" charset="0"/>
              </a:rPr>
              <a:t> </a:t>
            </a:r>
          </a:p>
          <a:p>
            <a:pPr lvl="0" fontAlgn="base">
              <a:spcBef>
                <a:spcPct val="0"/>
              </a:spcBef>
              <a:spcAft>
                <a:spcPct val="0"/>
              </a:spcAft>
              <a:buFont typeface="Arial" pitchFamily="34" charset="0"/>
              <a:buChar char="•"/>
            </a:pPr>
            <a:r>
              <a:rPr lang="en-US" sz="3200" dirty="0" smtClean="0">
                <a:solidFill>
                  <a:srgbClr val="C00000"/>
                </a:solidFill>
                <a:latin typeface="Arial" pitchFamily="34" charset="0"/>
                <a:ea typeface="Times New Roman" pitchFamily="18" charset="0"/>
                <a:cs typeface="Arial" pitchFamily="34" charset="0"/>
              </a:rPr>
              <a:t> </a:t>
            </a:r>
            <a:r>
              <a:rPr lang="sr-Cyrl-RS" sz="3200" dirty="0" smtClean="0">
                <a:solidFill>
                  <a:srgbClr val="C00000"/>
                </a:solidFill>
                <a:latin typeface="Arial" pitchFamily="34" charset="0"/>
                <a:ea typeface="Times New Roman" pitchFamily="18" charset="0"/>
                <a:cs typeface="Arial" pitchFamily="34" charset="0"/>
              </a:rPr>
              <a:t>где има </a:t>
            </a:r>
            <a:r>
              <a:rPr lang="en-US" sz="3200" dirty="0" err="1" smtClean="0">
                <a:solidFill>
                  <a:srgbClr val="C00000"/>
                </a:solidFill>
                <a:latin typeface="Arial" pitchFamily="34" charset="0"/>
                <a:ea typeface="Times New Roman" pitchFamily="18" charset="0"/>
                <a:cs typeface="Arial" pitchFamily="34" charset="0"/>
              </a:rPr>
              <a:t>довољно</a:t>
            </a:r>
            <a:r>
              <a:rPr lang="en-US" sz="3200" dirty="0" smtClean="0">
                <a:solidFill>
                  <a:srgbClr val="C00000"/>
                </a:solidFill>
                <a:latin typeface="Arial" pitchFamily="34" charset="0"/>
                <a:ea typeface="Times New Roman" pitchFamily="18" charset="0"/>
                <a:cs typeface="Arial" pitchFamily="34" charset="0"/>
              </a:rPr>
              <a:t> </a:t>
            </a:r>
            <a:r>
              <a:rPr lang="en-US" sz="3200" dirty="0" err="1" smtClean="0">
                <a:solidFill>
                  <a:srgbClr val="C00000"/>
                </a:solidFill>
                <a:latin typeface="Arial" pitchFamily="34" charset="0"/>
                <a:ea typeface="Times New Roman" pitchFamily="18" charset="0"/>
                <a:cs typeface="Arial" pitchFamily="34" charset="0"/>
              </a:rPr>
              <a:t>воде</a:t>
            </a:r>
            <a:r>
              <a:rPr lang="sr-Cyrl-RS" sz="3200" dirty="0" smtClean="0">
                <a:solidFill>
                  <a:srgbClr val="C00000"/>
                </a:solidFill>
                <a:latin typeface="Arial" pitchFamily="34" charset="0"/>
                <a:ea typeface="Times New Roman" pitchFamily="18" charset="0"/>
                <a:cs typeface="Arial" pitchFamily="34" charset="0"/>
              </a:rPr>
              <a:t>.</a:t>
            </a:r>
            <a:endParaRPr lang="en-US" sz="3200" dirty="0"/>
          </a:p>
        </p:txBody>
      </p:sp>
      <p:pic>
        <p:nvPicPr>
          <p:cNvPr id="1026" name="Picture 2" descr="C:\Users\ponjevic\AppData\Local\Microsoft\Windows\Temporary Internet Files\Content.IE5\WVPQZ3D2\MC900021454[1].wmf"/>
          <p:cNvPicPr>
            <a:picLocks noChangeAspect="1" noChangeArrowheads="1"/>
          </p:cNvPicPr>
          <p:nvPr/>
        </p:nvPicPr>
        <p:blipFill>
          <a:blip r:embed="rId2" cstate="print"/>
          <a:srcRect/>
          <a:stretch>
            <a:fillRect/>
          </a:stretch>
        </p:blipFill>
        <p:spPr bwMode="auto">
          <a:xfrm>
            <a:off x="6858000" y="1295400"/>
            <a:ext cx="2073361" cy="1057199"/>
          </a:xfrm>
          <a:prstGeom prst="rect">
            <a:avLst/>
          </a:prstGeom>
          <a:noFill/>
        </p:spPr>
      </p:pic>
      <p:pic>
        <p:nvPicPr>
          <p:cNvPr id="1034" name="Picture 10" descr="C:\Users\ponjevic\AppData\Local\Microsoft\Windows\Temporary Internet Files\Content.IE5\6XJ3I2NA\MC900438205[1].wmf"/>
          <p:cNvPicPr>
            <a:picLocks noChangeAspect="1" noChangeArrowheads="1"/>
          </p:cNvPicPr>
          <p:nvPr/>
        </p:nvPicPr>
        <p:blipFill>
          <a:blip r:embed="rId3" cstate="print"/>
          <a:srcRect/>
          <a:stretch>
            <a:fillRect/>
          </a:stretch>
        </p:blipFill>
        <p:spPr bwMode="auto">
          <a:xfrm>
            <a:off x="5943600" y="2895600"/>
            <a:ext cx="1141016" cy="1143000"/>
          </a:xfrm>
          <a:prstGeom prst="rect">
            <a:avLst/>
          </a:prstGeom>
          <a:noFill/>
        </p:spPr>
      </p:pic>
      <p:pic>
        <p:nvPicPr>
          <p:cNvPr id="1036" name="Picture 12" descr="C:\Users\ponjevic\AppData\Local\Microsoft\Windows\Temporary Internet Files\Content.IE5\6XJ3I2NA\MC900384216[1].wmf"/>
          <p:cNvPicPr>
            <a:picLocks noChangeAspect="1" noChangeArrowheads="1"/>
          </p:cNvPicPr>
          <p:nvPr/>
        </p:nvPicPr>
        <p:blipFill>
          <a:blip r:embed="rId4" cstate="print"/>
          <a:srcRect/>
          <a:stretch>
            <a:fillRect/>
          </a:stretch>
        </p:blipFill>
        <p:spPr bwMode="auto">
          <a:xfrm>
            <a:off x="3429000" y="4953000"/>
            <a:ext cx="1822399" cy="1445666"/>
          </a:xfrm>
          <a:prstGeom prst="rect">
            <a:avLst/>
          </a:prstGeom>
          <a:noFill/>
        </p:spPr>
      </p:pic>
      <p:pic>
        <p:nvPicPr>
          <p:cNvPr id="1037" name="Picture 13" descr="C:\Users\ponjevic\AppData\Local\Microsoft\Windows\Temporary Internet Files\Content.IE5\AKWP6HMP\MC900384218[1].wmf"/>
          <p:cNvPicPr>
            <a:picLocks noChangeAspect="1" noChangeArrowheads="1"/>
          </p:cNvPicPr>
          <p:nvPr/>
        </p:nvPicPr>
        <p:blipFill>
          <a:blip r:embed="rId5" cstate="print"/>
          <a:srcRect/>
          <a:stretch>
            <a:fillRect/>
          </a:stretch>
        </p:blipFill>
        <p:spPr bwMode="auto">
          <a:xfrm>
            <a:off x="5867400" y="4343400"/>
            <a:ext cx="1820570" cy="1666951"/>
          </a:xfrm>
          <a:prstGeom prst="rect">
            <a:avLst/>
          </a:prstGeom>
          <a:noFill/>
        </p:spPr>
      </p:pic>
      <p:pic>
        <p:nvPicPr>
          <p:cNvPr id="8" name="Picture 27" descr="C:\Users\ponjevic\AppData\Local\Microsoft\Windows\Temporary Internet Files\Content.IE5\6XJ3I2NA\MC900349115[1].wmf">
            <a:hlinkClick r:id="rId6" action="ppaction://hlinksldjump"/>
          </p:cNvPr>
          <p:cNvPicPr>
            <a:picLocks noChangeAspect="1" noChangeArrowheads="1"/>
          </p:cNvPicPr>
          <p:nvPr/>
        </p:nvPicPr>
        <p:blipFill>
          <a:blip r:embed="rId7" cstate="print"/>
          <a:srcRect/>
          <a:stretch>
            <a:fillRect/>
          </a:stretch>
        </p:blipFill>
        <p:spPr bwMode="auto">
          <a:xfrm>
            <a:off x="457200" y="5105400"/>
            <a:ext cx="1233590" cy="129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38200"/>
            <a:ext cx="7239000" cy="646331"/>
          </a:xfrm>
          <a:prstGeom prst="rect">
            <a:avLst/>
          </a:prstGeom>
          <a:noFill/>
        </p:spPr>
        <p:txBody>
          <a:bodyPr wrap="square" rtlCol="0">
            <a:spAutoFit/>
          </a:bodyPr>
          <a:lstStyle/>
          <a:p>
            <a:r>
              <a:rPr lang="sr-Cyrl-RS" sz="3600" b="1" dirty="0" smtClean="0">
                <a:solidFill>
                  <a:srgbClr val="002060"/>
                </a:solidFill>
              </a:rPr>
              <a:t>Биљке које човек гаји у повртњаку</a:t>
            </a:r>
            <a:r>
              <a:rPr lang="en-US" sz="3600" b="1" dirty="0" smtClean="0">
                <a:solidFill>
                  <a:srgbClr val="002060"/>
                </a:solidFill>
              </a:rPr>
              <a:t>:</a:t>
            </a:r>
            <a:r>
              <a:rPr lang="sr-Cyrl-RS" sz="3600" b="1" dirty="0" smtClean="0">
                <a:solidFill>
                  <a:srgbClr val="002060"/>
                </a:solidFill>
              </a:rPr>
              <a:t> </a:t>
            </a:r>
            <a:endParaRPr lang="en-US" sz="3600" b="1" dirty="0">
              <a:solidFill>
                <a:srgbClr val="002060"/>
              </a:solidFill>
            </a:endParaRPr>
          </a:p>
        </p:txBody>
      </p:sp>
      <p:sp>
        <p:nvSpPr>
          <p:cNvPr id="4" name="TextBox 3">
            <a:hlinkClick r:id="rId2" action="ppaction://hlinksldjump"/>
          </p:cNvPr>
          <p:cNvSpPr txBox="1"/>
          <p:nvPr/>
        </p:nvSpPr>
        <p:spPr>
          <a:xfrm>
            <a:off x="2819400" y="2057400"/>
            <a:ext cx="2133600" cy="646331"/>
          </a:xfrm>
          <a:prstGeom prst="rect">
            <a:avLst/>
          </a:prstGeom>
          <a:noFill/>
        </p:spPr>
        <p:txBody>
          <a:bodyPr wrap="square" rtlCol="0">
            <a:spAutoFit/>
          </a:bodyPr>
          <a:lstStyle/>
          <a:p>
            <a:r>
              <a:rPr lang="sr-Cyrl-RS" sz="3600" dirty="0" smtClean="0">
                <a:solidFill>
                  <a:srgbClr val="7030A0"/>
                </a:solidFill>
              </a:rPr>
              <a:t>парадајз</a:t>
            </a:r>
            <a:endParaRPr lang="en-US" sz="3600" dirty="0">
              <a:solidFill>
                <a:srgbClr val="7030A0"/>
              </a:solidFill>
            </a:endParaRPr>
          </a:p>
        </p:txBody>
      </p:sp>
      <p:sp>
        <p:nvSpPr>
          <p:cNvPr id="5" name="TextBox 4">
            <a:hlinkClick r:id="rId3" action="ppaction://hlinksldjump"/>
          </p:cNvPr>
          <p:cNvSpPr txBox="1"/>
          <p:nvPr/>
        </p:nvSpPr>
        <p:spPr>
          <a:xfrm>
            <a:off x="1676400" y="3124200"/>
            <a:ext cx="2438400" cy="646331"/>
          </a:xfrm>
          <a:prstGeom prst="rect">
            <a:avLst/>
          </a:prstGeom>
          <a:noFill/>
        </p:spPr>
        <p:txBody>
          <a:bodyPr wrap="square" rtlCol="0">
            <a:spAutoFit/>
          </a:bodyPr>
          <a:lstStyle/>
          <a:p>
            <a:r>
              <a:rPr lang="sr-Cyrl-RS" sz="3600" dirty="0" smtClean="0">
                <a:solidFill>
                  <a:srgbClr val="7030A0"/>
                </a:solidFill>
              </a:rPr>
              <a:t>краставац</a:t>
            </a:r>
            <a:endParaRPr lang="en-US" sz="3600" dirty="0">
              <a:solidFill>
                <a:srgbClr val="7030A0"/>
              </a:solidFill>
            </a:endParaRPr>
          </a:p>
        </p:txBody>
      </p:sp>
      <p:sp>
        <p:nvSpPr>
          <p:cNvPr id="6" name="TextBox 5">
            <a:hlinkClick r:id="rId4" action="ppaction://hlinksldjump"/>
          </p:cNvPr>
          <p:cNvSpPr txBox="1"/>
          <p:nvPr/>
        </p:nvSpPr>
        <p:spPr>
          <a:xfrm>
            <a:off x="685800" y="4572000"/>
            <a:ext cx="2971800" cy="646331"/>
          </a:xfrm>
          <a:prstGeom prst="rect">
            <a:avLst/>
          </a:prstGeom>
          <a:noFill/>
        </p:spPr>
        <p:txBody>
          <a:bodyPr wrap="square" rtlCol="0">
            <a:spAutoFit/>
          </a:bodyPr>
          <a:lstStyle/>
          <a:p>
            <a:r>
              <a:rPr lang="sr-Cyrl-RS" sz="3600" dirty="0" smtClean="0">
                <a:solidFill>
                  <a:srgbClr val="7030A0"/>
                </a:solidFill>
              </a:rPr>
              <a:t>паприка</a:t>
            </a:r>
            <a:endParaRPr lang="en-US" sz="3600" dirty="0">
              <a:solidFill>
                <a:srgbClr val="7030A0"/>
              </a:solidFill>
            </a:endParaRPr>
          </a:p>
        </p:txBody>
      </p:sp>
      <p:sp>
        <p:nvSpPr>
          <p:cNvPr id="7" name="TextBox 6">
            <a:hlinkClick r:id="rId5" action="ppaction://hlinksldjump"/>
          </p:cNvPr>
          <p:cNvSpPr txBox="1"/>
          <p:nvPr/>
        </p:nvSpPr>
        <p:spPr>
          <a:xfrm>
            <a:off x="2514600" y="5562600"/>
            <a:ext cx="1447800" cy="646331"/>
          </a:xfrm>
          <a:prstGeom prst="rect">
            <a:avLst/>
          </a:prstGeom>
          <a:noFill/>
        </p:spPr>
        <p:txBody>
          <a:bodyPr wrap="square" rtlCol="0">
            <a:spAutoFit/>
          </a:bodyPr>
          <a:lstStyle/>
          <a:p>
            <a:r>
              <a:rPr lang="sr-Cyrl-RS" sz="3600" dirty="0" smtClean="0">
                <a:solidFill>
                  <a:srgbClr val="7030A0"/>
                </a:solidFill>
              </a:rPr>
              <a:t>купус</a:t>
            </a:r>
            <a:endParaRPr lang="en-US" sz="3600" dirty="0">
              <a:solidFill>
                <a:srgbClr val="7030A0"/>
              </a:solidFill>
            </a:endParaRPr>
          </a:p>
        </p:txBody>
      </p:sp>
      <p:sp>
        <p:nvSpPr>
          <p:cNvPr id="11" name="TextBox 10">
            <a:hlinkClick r:id="rId6" action="ppaction://hlinksldjump"/>
          </p:cNvPr>
          <p:cNvSpPr txBox="1"/>
          <p:nvPr/>
        </p:nvSpPr>
        <p:spPr>
          <a:xfrm>
            <a:off x="4876800" y="5181600"/>
            <a:ext cx="1143000" cy="646331"/>
          </a:xfrm>
          <a:prstGeom prst="rect">
            <a:avLst/>
          </a:prstGeom>
          <a:noFill/>
        </p:spPr>
        <p:txBody>
          <a:bodyPr wrap="square" rtlCol="0">
            <a:spAutoFit/>
          </a:bodyPr>
          <a:lstStyle/>
          <a:p>
            <a:r>
              <a:rPr lang="sr-Cyrl-RS" sz="3600" dirty="0" smtClean="0">
                <a:solidFill>
                  <a:srgbClr val="7030A0"/>
                </a:solidFill>
              </a:rPr>
              <a:t>лук</a:t>
            </a:r>
            <a:endParaRPr lang="en-US" sz="3600" dirty="0">
              <a:solidFill>
                <a:srgbClr val="7030A0"/>
              </a:solidFill>
            </a:endParaRPr>
          </a:p>
        </p:txBody>
      </p:sp>
      <p:sp>
        <p:nvSpPr>
          <p:cNvPr id="12" name="TextBox 11">
            <a:hlinkClick r:id="rId7" action="ppaction://hlinksldjump"/>
          </p:cNvPr>
          <p:cNvSpPr txBox="1"/>
          <p:nvPr/>
        </p:nvSpPr>
        <p:spPr>
          <a:xfrm>
            <a:off x="4419600" y="3962400"/>
            <a:ext cx="2743200" cy="646331"/>
          </a:xfrm>
          <a:prstGeom prst="rect">
            <a:avLst/>
          </a:prstGeom>
          <a:noFill/>
        </p:spPr>
        <p:txBody>
          <a:bodyPr wrap="square" rtlCol="0">
            <a:spAutoFit/>
          </a:bodyPr>
          <a:lstStyle/>
          <a:p>
            <a:r>
              <a:rPr lang="sr-Cyrl-RS" sz="3600" dirty="0" smtClean="0">
                <a:solidFill>
                  <a:srgbClr val="7030A0"/>
                </a:solidFill>
              </a:rPr>
              <a:t>шаргарепа</a:t>
            </a:r>
            <a:endParaRPr lang="en-US" sz="3600" dirty="0">
              <a:solidFill>
                <a:srgbClr val="7030A0"/>
              </a:solidFill>
            </a:endParaRPr>
          </a:p>
        </p:txBody>
      </p:sp>
      <p:sp>
        <p:nvSpPr>
          <p:cNvPr id="14" name="TextBox 13">
            <a:hlinkClick r:id="rId8" action="ppaction://hlinksldjump"/>
          </p:cNvPr>
          <p:cNvSpPr txBox="1"/>
          <p:nvPr/>
        </p:nvSpPr>
        <p:spPr>
          <a:xfrm>
            <a:off x="6705600" y="1828800"/>
            <a:ext cx="2057400" cy="646331"/>
          </a:xfrm>
          <a:prstGeom prst="rect">
            <a:avLst/>
          </a:prstGeom>
          <a:noFill/>
        </p:spPr>
        <p:txBody>
          <a:bodyPr wrap="square" rtlCol="0">
            <a:spAutoFit/>
          </a:bodyPr>
          <a:lstStyle/>
          <a:p>
            <a:r>
              <a:rPr lang="sr-Cyrl-RS" sz="3600" dirty="0" smtClean="0">
                <a:solidFill>
                  <a:srgbClr val="7030A0"/>
                </a:solidFill>
              </a:rPr>
              <a:t>кромпир</a:t>
            </a:r>
            <a:endParaRPr lang="en-US" sz="3600" dirty="0">
              <a:solidFill>
                <a:srgbClr val="7030A0"/>
              </a:solidFill>
            </a:endParaRPr>
          </a:p>
        </p:txBody>
      </p:sp>
      <p:pic>
        <p:nvPicPr>
          <p:cNvPr id="1026" name="Picture 2" descr="C:\Users\ponjevic\AppData\Local\Microsoft\Windows\Temporary Internet Files\Content.IE5\D1JB0XK0\MC900436907[1].png"/>
          <p:cNvPicPr>
            <a:picLocks noChangeAspect="1" noChangeArrowheads="1"/>
          </p:cNvPicPr>
          <p:nvPr/>
        </p:nvPicPr>
        <p:blipFill>
          <a:blip r:embed="rId9" cstate="print"/>
          <a:srcRect/>
          <a:stretch>
            <a:fillRect/>
          </a:stretch>
        </p:blipFill>
        <p:spPr bwMode="auto">
          <a:xfrm>
            <a:off x="4572000" y="1752600"/>
            <a:ext cx="781050" cy="781050"/>
          </a:xfrm>
          <a:prstGeom prst="rect">
            <a:avLst/>
          </a:prstGeom>
          <a:noFill/>
        </p:spPr>
      </p:pic>
      <p:pic>
        <p:nvPicPr>
          <p:cNvPr id="1027" name="Picture 3" descr="C:\Users\ponjevic\AppData\Local\Microsoft\Windows\Temporary Internet Files\Content.IE5\AKWP6HMP\MC900112422[1].wmf">
            <a:hlinkClick r:id="rId3" action="ppaction://hlinksldjump"/>
          </p:cNvPr>
          <p:cNvPicPr>
            <a:picLocks noChangeAspect="1" noChangeArrowheads="1"/>
          </p:cNvPicPr>
          <p:nvPr/>
        </p:nvPicPr>
        <p:blipFill>
          <a:blip r:embed="rId10" cstate="print"/>
          <a:srcRect/>
          <a:stretch>
            <a:fillRect/>
          </a:stretch>
        </p:blipFill>
        <p:spPr bwMode="auto">
          <a:xfrm>
            <a:off x="990600" y="2514600"/>
            <a:ext cx="1252958" cy="838200"/>
          </a:xfrm>
          <a:prstGeom prst="rect">
            <a:avLst/>
          </a:prstGeom>
          <a:noFill/>
        </p:spPr>
      </p:pic>
      <p:pic>
        <p:nvPicPr>
          <p:cNvPr id="1028" name="Picture 4" descr="C:\Users\ponjevic\AppData\Local\Microsoft\Windows\Temporary Internet Files\Content.IE5\WVPQZ3D2\MC900441782[1].png">
            <a:hlinkClick r:id="rId4" action="ppaction://hlinksldjump"/>
          </p:cNvPr>
          <p:cNvPicPr>
            <a:picLocks noChangeAspect="1" noChangeArrowheads="1"/>
          </p:cNvPicPr>
          <p:nvPr/>
        </p:nvPicPr>
        <p:blipFill>
          <a:blip r:embed="rId11" cstate="print"/>
          <a:srcRect/>
          <a:stretch>
            <a:fillRect/>
          </a:stretch>
        </p:blipFill>
        <p:spPr bwMode="auto">
          <a:xfrm>
            <a:off x="2286000" y="4038600"/>
            <a:ext cx="1143000" cy="1143000"/>
          </a:xfrm>
          <a:prstGeom prst="rect">
            <a:avLst/>
          </a:prstGeom>
          <a:noFill/>
        </p:spPr>
      </p:pic>
      <p:pic>
        <p:nvPicPr>
          <p:cNvPr id="1029" name="Picture 5" descr="C:\Users\ponjevic\AppData\Local\Microsoft\Windows\Temporary Internet Files\Content.IE5\D1JB0XK0\MC900331270[1].wmf">
            <a:hlinkClick r:id="rId5" action="ppaction://hlinksldjump"/>
          </p:cNvPr>
          <p:cNvPicPr>
            <a:picLocks noChangeAspect="1" noChangeArrowheads="1"/>
          </p:cNvPicPr>
          <p:nvPr/>
        </p:nvPicPr>
        <p:blipFill>
          <a:blip r:embed="rId12" cstate="print"/>
          <a:srcRect/>
          <a:stretch>
            <a:fillRect/>
          </a:stretch>
        </p:blipFill>
        <p:spPr bwMode="auto">
          <a:xfrm>
            <a:off x="1676400" y="5791200"/>
            <a:ext cx="754456" cy="676625"/>
          </a:xfrm>
          <a:prstGeom prst="rect">
            <a:avLst/>
          </a:prstGeom>
          <a:noFill/>
        </p:spPr>
      </p:pic>
      <p:pic>
        <p:nvPicPr>
          <p:cNvPr id="1033" name="Picture 9" descr="C:\Users\ponjevic\AppData\Local\Microsoft\Windows\Temporary Internet Files\Content.IE5\D1JB0XK0\MC900228895[1].wmf">
            <a:hlinkClick r:id="rId6" action="ppaction://hlinksldjump"/>
          </p:cNvPr>
          <p:cNvPicPr>
            <a:picLocks noChangeAspect="1" noChangeArrowheads="1"/>
          </p:cNvPicPr>
          <p:nvPr/>
        </p:nvPicPr>
        <p:blipFill>
          <a:blip r:embed="rId13" cstate="print"/>
          <a:srcRect/>
          <a:stretch>
            <a:fillRect/>
          </a:stretch>
        </p:blipFill>
        <p:spPr bwMode="auto">
          <a:xfrm>
            <a:off x="5334000" y="5715000"/>
            <a:ext cx="1219200" cy="871456"/>
          </a:xfrm>
          <a:prstGeom prst="rect">
            <a:avLst/>
          </a:prstGeom>
          <a:noFill/>
        </p:spPr>
      </p:pic>
      <p:pic>
        <p:nvPicPr>
          <p:cNvPr id="1036" name="Picture 12" descr="C:\Users\ponjevic\AppData\Local\Microsoft\Windows\Temporary Internet Files\Content.IE5\WVPQZ3D2\MC900142115[1].wmf">
            <a:hlinkClick r:id="rId7" action="ppaction://hlinksldjump"/>
          </p:cNvPr>
          <p:cNvPicPr>
            <a:picLocks noChangeAspect="1" noChangeArrowheads="1"/>
          </p:cNvPicPr>
          <p:nvPr/>
        </p:nvPicPr>
        <p:blipFill>
          <a:blip r:embed="rId14" cstate="print"/>
          <a:srcRect/>
          <a:stretch>
            <a:fillRect/>
          </a:stretch>
        </p:blipFill>
        <p:spPr bwMode="auto">
          <a:xfrm rot="2956077">
            <a:off x="6946010" y="3562511"/>
            <a:ext cx="517748" cy="1676400"/>
          </a:xfrm>
          <a:prstGeom prst="rect">
            <a:avLst/>
          </a:prstGeom>
          <a:noFill/>
        </p:spPr>
      </p:pic>
      <p:pic>
        <p:nvPicPr>
          <p:cNvPr id="1038" name="Picture 14" descr="C:\Users\ponjevic\AppData\Local\Microsoft\Windows\Temporary Internet Files\Content.IE5\6XJ3I2NA\MC900112420[1].wmf">
            <a:hlinkClick r:id="rId8" action="ppaction://hlinksldjump"/>
          </p:cNvPr>
          <p:cNvPicPr>
            <a:picLocks noChangeAspect="1" noChangeArrowheads="1"/>
          </p:cNvPicPr>
          <p:nvPr/>
        </p:nvPicPr>
        <p:blipFill>
          <a:blip r:embed="rId15" cstate="print"/>
          <a:srcRect/>
          <a:stretch>
            <a:fillRect/>
          </a:stretch>
        </p:blipFill>
        <p:spPr bwMode="auto">
          <a:xfrm>
            <a:off x="6858000" y="2590800"/>
            <a:ext cx="1269566" cy="685800"/>
          </a:xfrm>
          <a:prstGeom prst="rect">
            <a:avLst/>
          </a:prstGeom>
          <a:noFill/>
        </p:spPr>
      </p:pic>
      <p:sp>
        <p:nvSpPr>
          <p:cNvPr id="17" name="TextBox 16"/>
          <p:cNvSpPr txBox="1"/>
          <p:nvPr/>
        </p:nvSpPr>
        <p:spPr>
          <a:xfrm>
            <a:off x="7543800" y="5562600"/>
            <a:ext cx="1447800" cy="584775"/>
          </a:xfrm>
          <a:prstGeom prst="rect">
            <a:avLst/>
          </a:prstGeom>
          <a:noFill/>
        </p:spPr>
        <p:txBody>
          <a:bodyPr wrap="square" rtlCol="0">
            <a:spAutoFit/>
          </a:bodyPr>
          <a:lstStyle/>
          <a:p>
            <a:r>
              <a:rPr lang="sr-Cyrl-RS" sz="3200" dirty="0" smtClean="0">
                <a:solidFill>
                  <a:srgbClr val="7030A0"/>
                </a:solidFill>
              </a:rPr>
              <a:t>и још</a:t>
            </a:r>
            <a:endParaRPr lang="en-US" sz="3200" dirty="0">
              <a:solidFill>
                <a:srgbClr val="7030A0"/>
              </a:solidFill>
            </a:endParaRPr>
          </a:p>
        </p:txBody>
      </p:sp>
      <p:sp>
        <p:nvSpPr>
          <p:cNvPr id="18" name="Oval 17"/>
          <p:cNvSpPr/>
          <p:nvPr/>
        </p:nvSpPr>
        <p:spPr>
          <a:xfrm>
            <a:off x="7391400" y="55626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16" action="ppaction://hlinksldjump"/>
          </p:cNvPr>
          <p:cNvSpPr txBox="1"/>
          <p:nvPr/>
        </p:nvSpPr>
        <p:spPr>
          <a:xfrm>
            <a:off x="7543800" y="5715000"/>
            <a:ext cx="1219200" cy="461665"/>
          </a:xfrm>
          <a:prstGeom prst="rect">
            <a:avLst/>
          </a:prstGeom>
          <a:noFill/>
        </p:spPr>
        <p:txBody>
          <a:bodyPr wrap="square" rtlCol="0">
            <a:spAutoFit/>
          </a:bodyPr>
          <a:lstStyle/>
          <a:p>
            <a:r>
              <a:rPr lang="sr-Cyrl-RS" sz="2400" dirty="0" smtClean="0">
                <a:solidFill>
                  <a:srgbClr val="7030A0"/>
                </a:solidFill>
              </a:rPr>
              <a:t>и  још...</a:t>
            </a:r>
            <a:endParaRPr lang="en-US" sz="2400" dirty="0">
              <a:solidFill>
                <a:srgbClr val="7030A0"/>
              </a:solidFill>
            </a:endParaRPr>
          </a:p>
        </p:txBody>
      </p:sp>
      <p:pic>
        <p:nvPicPr>
          <p:cNvPr id="21" name="Picture 27" descr="C:\Users\ponjevic\AppData\Local\Microsoft\Windows\Temporary Internet Files\Content.IE5\6XJ3I2NA\MC900349115[1].wmf">
            <a:hlinkClick r:id="rId17" action="ppaction://hlinksldjump"/>
          </p:cNvPr>
          <p:cNvPicPr>
            <a:picLocks noChangeAspect="1" noChangeArrowheads="1"/>
          </p:cNvPicPr>
          <p:nvPr/>
        </p:nvPicPr>
        <p:blipFill>
          <a:blip r:embed="rId18" cstate="print"/>
          <a:srcRect/>
          <a:stretch>
            <a:fillRect/>
          </a:stretch>
        </p:blipFill>
        <p:spPr bwMode="auto">
          <a:xfrm>
            <a:off x="304800" y="5638800"/>
            <a:ext cx="725641" cy="76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dajz.jpg"/>
          <p:cNvPicPr>
            <a:picLocks noChangeAspect="1"/>
          </p:cNvPicPr>
          <p:nvPr/>
        </p:nvPicPr>
        <p:blipFill>
          <a:blip r:embed="rId2" cstate="print"/>
          <a:stretch>
            <a:fillRect/>
          </a:stretch>
        </p:blipFill>
        <p:spPr>
          <a:xfrm>
            <a:off x="4495800" y="1523999"/>
            <a:ext cx="3369823" cy="2534107"/>
          </a:xfrm>
          <a:prstGeom prst="rect">
            <a:avLst/>
          </a:prstGeom>
        </p:spPr>
      </p:pic>
      <p:sp>
        <p:nvSpPr>
          <p:cNvPr id="3" name="TextBox 2"/>
          <p:cNvSpPr txBox="1"/>
          <p:nvPr/>
        </p:nvSpPr>
        <p:spPr>
          <a:xfrm>
            <a:off x="990600" y="2133600"/>
            <a:ext cx="2667000" cy="769441"/>
          </a:xfrm>
          <a:prstGeom prst="rect">
            <a:avLst/>
          </a:prstGeom>
          <a:noFill/>
        </p:spPr>
        <p:txBody>
          <a:bodyPr wrap="square" rtlCol="0">
            <a:spAutoFit/>
          </a:bodyPr>
          <a:lstStyle/>
          <a:p>
            <a:r>
              <a:rPr lang="sr-Cyrl-RS" sz="4400" dirty="0" smtClean="0">
                <a:solidFill>
                  <a:srgbClr val="C00000"/>
                </a:solidFill>
              </a:rPr>
              <a:t>ПАРАДАЈЗ</a:t>
            </a:r>
            <a:endParaRPr lang="en-US" sz="4400" dirty="0">
              <a:solidFill>
                <a:srgbClr val="C00000"/>
              </a:solidFill>
            </a:endParaRPr>
          </a:p>
        </p:txBody>
      </p:sp>
      <p:sp>
        <p:nvSpPr>
          <p:cNvPr id="4" name="TextBox 3"/>
          <p:cNvSpPr txBox="1"/>
          <p:nvPr/>
        </p:nvSpPr>
        <p:spPr>
          <a:xfrm>
            <a:off x="1066800" y="4419600"/>
            <a:ext cx="4114800" cy="523220"/>
          </a:xfrm>
          <a:prstGeom prst="rect">
            <a:avLst/>
          </a:prstGeom>
          <a:noFill/>
        </p:spPr>
        <p:txBody>
          <a:bodyPr wrap="square" rtlCol="0">
            <a:spAutoFit/>
          </a:bodyPr>
          <a:lstStyle/>
          <a:p>
            <a:r>
              <a:rPr lang="sr-Cyrl-RS" sz="2800" dirty="0" smtClean="0">
                <a:solidFill>
                  <a:srgbClr val="C00000"/>
                </a:solidFill>
              </a:rPr>
              <a:t>Једемо пресан у салати</a:t>
            </a:r>
            <a:r>
              <a:rPr lang="sr-Cyrl-RS" dirty="0" smtClean="0">
                <a:solidFill>
                  <a:srgbClr val="C00000"/>
                </a:solidFill>
              </a:rPr>
              <a:t>.</a:t>
            </a:r>
            <a:endParaRPr lang="en-US" dirty="0">
              <a:solidFill>
                <a:srgbClr val="C00000"/>
              </a:solidFill>
            </a:endParaRPr>
          </a:p>
        </p:txBody>
      </p:sp>
      <p:sp>
        <p:nvSpPr>
          <p:cNvPr id="5" name="TextBox 4"/>
          <p:cNvSpPr txBox="1"/>
          <p:nvPr/>
        </p:nvSpPr>
        <p:spPr>
          <a:xfrm>
            <a:off x="1066800" y="5181600"/>
            <a:ext cx="5562600" cy="523220"/>
          </a:xfrm>
          <a:prstGeom prst="rect">
            <a:avLst/>
          </a:prstGeom>
          <a:noFill/>
        </p:spPr>
        <p:txBody>
          <a:bodyPr wrap="square" rtlCol="0">
            <a:spAutoFit/>
          </a:bodyPr>
          <a:lstStyle/>
          <a:p>
            <a:r>
              <a:rPr lang="sr-Cyrl-RS" sz="2800" dirty="0" smtClean="0">
                <a:solidFill>
                  <a:srgbClr val="C00000"/>
                </a:solidFill>
              </a:rPr>
              <a:t>Правимо од њега сок, кечап, сос.</a:t>
            </a:r>
            <a:endParaRPr lang="en-US" sz="2800" dirty="0">
              <a:solidFill>
                <a:srgbClr val="C00000"/>
              </a:solidFill>
            </a:endParaRPr>
          </a:p>
        </p:txBody>
      </p:sp>
      <p:pic>
        <p:nvPicPr>
          <p:cNvPr id="7"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7924800" y="5638800"/>
            <a:ext cx="725641" cy="76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astavac.jpg"/>
          <p:cNvPicPr>
            <a:picLocks noChangeAspect="1"/>
          </p:cNvPicPr>
          <p:nvPr/>
        </p:nvPicPr>
        <p:blipFill>
          <a:blip r:embed="rId2" cstate="print"/>
          <a:stretch>
            <a:fillRect/>
          </a:stretch>
        </p:blipFill>
        <p:spPr>
          <a:xfrm>
            <a:off x="5181600" y="1600200"/>
            <a:ext cx="2662237" cy="2032705"/>
          </a:xfrm>
          <a:prstGeom prst="rect">
            <a:avLst/>
          </a:prstGeom>
        </p:spPr>
      </p:pic>
      <p:sp>
        <p:nvSpPr>
          <p:cNvPr id="5" name="TextBox 4"/>
          <p:cNvSpPr txBox="1"/>
          <p:nvPr/>
        </p:nvSpPr>
        <p:spPr>
          <a:xfrm>
            <a:off x="914400" y="4267200"/>
            <a:ext cx="6324600" cy="523220"/>
          </a:xfrm>
          <a:prstGeom prst="rect">
            <a:avLst/>
          </a:prstGeom>
          <a:noFill/>
        </p:spPr>
        <p:txBody>
          <a:bodyPr wrap="square" rtlCol="0">
            <a:spAutoFit/>
          </a:bodyPr>
          <a:lstStyle/>
          <a:p>
            <a:r>
              <a:rPr lang="sr-Cyrl-RS" sz="2800" dirty="0" smtClean="0">
                <a:solidFill>
                  <a:srgbClr val="C00000"/>
                </a:solidFill>
              </a:rPr>
              <a:t>Једемо пресан у салати</a:t>
            </a:r>
            <a:r>
              <a:rPr lang="sr-Cyrl-RS" dirty="0" smtClean="0">
                <a:solidFill>
                  <a:srgbClr val="C00000"/>
                </a:solidFill>
              </a:rPr>
              <a:t>.</a:t>
            </a:r>
            <a:endParaRPr lang="en-US" dirty="0">
              <a:solidFill>
                <a:srgbClr val="C00000"/>
              </a:solidFill>
            </a:endParaRPr>
          </a:p>
        </p:txBody>
      </p:sp>
      <p:sp>
        <p:nvSpPr>
          <p:cNvPr id="6" name="TextBox 5"/>
          <p:cNvSpPr txBox="1"/>
          <p:nvPr/>
        </p:nvSpPr>
        <p:spPr>
          <a:xfrm>
            <a:off x="990600" y="5105400"/>
            <a:ext cx="6096000" cy="523220"/>
          </a:xfrm>
          <a:prstGeom prst="rect">
            <a:avLst/>
          </a:prstGeom>
          <a:noFill/>
        </p:spPr>
        <p:txBody>
          <a:bodyPr wrap="square" rtlCol="0">
            <a:spAutoFit/>
          </a:bodyPr>
          <a:lstStyle/>
          <a:p>
            <a:r>
              <a:rPr lang="sr-Cyrl-RS" sz="2800" dirty="0" smtClean="0">
                <a:solidFill>
                  <a:srgbClr val="C00000"/>
                </a:solidFill>
              </a:rPr>
              <a:t>Стављамо га у туршију.</a:t>
            </a:r>
            <a:endParaRPr lang="en-US" sz="2800" dirty="0">
              <a:solidFill>
                <a:srgbClr val="C00000"/>
              </a:solidFill>
            </a:endParaRPr>
          </a:p>
        </p:txBody>
      </p:sp>
      <p:sp>
        <p:nvSpPr>
          <p:cNvPr id="7" name="TextBox 6"/>
          <p:cNvSpPr txBox="1"/>
          <p:nvPr/>
        </p:nvSpPr>
        <p:spPr>
          <a:xfrm>
            <a:off x="685800" y="1676400"/>
            <a:ext cx="4267200" cy="769441"/>
          </a:xfrm>
          <a:prstGeom prst="rect">
            <a:avLst/>
          </a:prstGeom>
          <a:noFill/>
        </p:spPr>
        <p:txBody>
          <a:bodyPr wrap="square" rtlCol="0">
            <a:spAutoFit/>
          </a:bodyPr>
          <a:lstStyle/>
          <a:p>
            <a:r>
              <a:rPr lang="sr-Cyrl-RS" sz="4400" dirty="0" smtClean="0">
                <a:solidFill>
                  <a:srgbClr val="C00000"/>
                </a:solidFill>
              </a:rPr>
              <a:t>КРАСТАВАЦ</a:t>
            </a:r>
            <a:endParaRPr lang="en-US" sz="4400" dirty="0">
              <a:solidFill>
                <a:srgbClr val="C00000"/>
              </a:solidFill>
            </a:endParaRPr>
          </a:p>
        </p:txBody>
      </p:sp>
      <p:pic>
        <p:nvPicPr>
          <p:cNvPr id="9"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7848600" y="5562600"/>
            <a:ext cx="725641" cy="76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pus.jpg"/>
          <p:cNvPicPr>
            <a:picLocks noChangeAspect="1"/>
          </p:cNvPicPr>
          <p:nvPr/>
        </p:nvPicPr>
        <p:blipFill>
          <a:blip r:embed="rId2" cstate="print"/>
          <a:stretch>
            <a:fillRect/>
          </a:stretch>
        </p:blipFill>
        <p:spPr>
          <a:xfrm>
            <a:off x="5105400" y="1524000"/>
            <a:ext cx="3147803" cy="1881187"/>
          </a:xfrm>
          <a:prstGeom prst="rect">
            <a:avLst/>
          </a:prstGeom>
        </p:spPr>
      </p:pic>
      <p:sp>
        <p:nvSpPr>
          <p:cNvPr id="3" name="TextBox 2"/>
          <p:cNvSpPr txBox="1"/>
          <p:nvPr/>
        </p:nvSpPr>
        <p:spPr>
          <a:xfrm>
            <a:off x="990600" y="3886200"/>
            <a:ext cx="6781800" cy="523220"/>
          </a:xfrm>
          <a:prstGeom prst="rect">
            <a:avLst/>
          </a:prstGeom>
          <a:noFill/>
        </p:spPr>
        <p:txBody>
          <a:bodyPr wrap="square" rtlCol="0">
            <a:spAutoFit/>
          </a:bodyPr>
          <a:lstStyle/>
          <a:p>
            <a:r>
              <a:rPr lang="sr-Cyrl-RS" sz="2800" dirty="0" smtClean="0">
                <a:solidFill>
                  <a:srgbClr val="C00000"/>
                </a:solidFill>
              </a:rPr>
              <a:t>  Једемо пресан и куван.</a:t>
            </a:r>
            <a:endParaRPr lang="en-US" sz="2800" dirty="0">
              <a:solidFill>
                <a:srgbClr val="C00000"/>
              </a:solidFill>
            </a:endParaRPr>
          </a:p>
        </p:txBody>
      </p:sp>
      <p:sp>
        <p:nvSpPr>
          <p:cNvPr id="4" name="TextBox 3"/>
          <p:cNvSpPr txBox="1"/>
          <p:nvPr/>
        </p:nvSpPr>
        <p:spPr>
          <a:xfrm>
            <a:off x="1143000" y="4876800"/>
            <a:ext cx="6248400" cy="954107"/>
          </a:xfrm>
          <a:prstGeom prst="rect">
            <a:avLst/>
          </a:prstGeom>
          <a:noFill/>
        </p:spPr>
        <p:txBody>
          <a:bodyPr wrap="square" rtlCol="0">
            <a:spAutoFit/>
          </a:bodyPr>
          <a:lstStyle/>
          <a:p>
            <a:r>
              <a:rPr lang="sr-Cyrl-RS" sz="2800" dirty="0" smtClean="0">
                <a:solidFill>
                  <a:srgbClr val="C00000"/>
                </a:solidFill>
              </a:rPr>
              <a:t>Киселимо га и једемо пресног,куваног или </a:t>
            </a:r>
            <a:r>
              <a:rPr lang="sr-Cyrl-RS" sz="2800" dirty="0" smtClean="0">
                <a:solidFill>
                  <a:srgbClr val="C00000"/>
                </a:solidFill>
              </a:rPr>
              <a:t>прженог</a:t>
            </a:r>
            <a:r>
              <a:rPr lang="en-US" sz="2800" dirty="0" smtClean="0">
                <a:solidFill>
                  <a:srgbClr val="C00000"/>
                </a:solidFill>
              </a:rPr>
              <a:t>.</a:t>
            </a:r>
            <a:endParaRPr lang="en-US" sz="2800" dirty="0">
              <a:solidFill>
                <a:srgbClr val="C00000"/>
              </a:solidFill>
            </a:endParaRPr>
          </a:p>
        </p:txBody>
      </p:sp>
      <p:sp>
        <p:nvSpPr>
          <p:cNvPr id="5" name="TextBox 4"/>
          <p:cNvSpPr txBox="1"/>
          <p:nvPr/>
        </p:nvSpPr>
        <p:spPr>
          <a:xfrm>
            <a:off x="1066800" y="1371600"/>
            <a:ext cx="3733800" cy="769441"/>
          </a:xfrm>
          <a:prstGeom prst="rect">
            <a:avLst/>
          </a:prstGeom>
          <a:noFill/>
        </p:spPr>
        <p:txBody>
          <a:bodyPr wrap="square" rtlCol="0">
            <a:spAutoFit/>
          </a:bodyPr>
          <a:lstStyle/>
          <a:p>
            <a:r>
              <a:rPr lang="sr-Cyrl-RS" sz="4400" dirty="0" smtClean="0">
                <a:solidFill>
                  <a:srgbClr val="C00000"/>
                </a:solidFill>
              </a:rPr>
              <a:t>КУПУС</a:t>
            </a:r>
            <a:endParaRPr lang="en-US" sz="4400" dirty="0">
              <a:solidFill>
                <a:srgbClr val="C00000"/>
              </a:solidFill>
            </a:endParaRPr>
          </a:p>
        </p:txBody>
      </p:sp>
      <p:pic>
        <p:nvPicPr>
          <p:cNvPr id="7" name="Picture 27" descr="C:\Users\ponjevic\AppData\Local\Microsoft\Windows\Temporary Internet Files\Content.IE5\6XJ3I2NA\MC900349115[1].wmf">
            <a:hlinkClick r:id="rId3" action="ppaction://hlinksldjump"/>
          </p:cNvPr>
          <p:cNvPicPr>
            <a:picLocks noChangeAspect="1" noChangeArrowheads="1"/>
          </p:cNvPicPr>
          <p:nvPr/>
        </p:nvPicPr>
        <p:blipFill>
          <a:blip r:embed="rId4" cstate="print"/>
          <a:srcRect/>
          <a:stretch>
            <a:fillRect/>
          </a:stretch>
        </p:blipFill>
        <p:spPr bwMode="auto">
          <a:xfrm>
            <a:off x="8077200" y="5562600"/>
            <a:ext cx="725641" cy="762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Custom 6">
      <a:dk1>
        <a:srgbClr val="92D050"/>
      </a:dk1>
      <a:lt1>
        <a:srgbClr val="33CC33"/>
      </a:lt1>
      <a:dk2>
        <a:srgbClr val="92D050"/>
      </a:dk2>
      <a:lt2>
        <a:srgbClr val="66FF66"/>
      </a:lt2>
      <a:accent1>
        <a:srgbClr val="00B200"/>
      </a:accent1>
      <a:accent2>
        <a:srgbClr val="269926"/>
      </a:accent2>
      <a:accent3>
        <a:srgbClr val="ADEAAD"/>
      </a:accent3>
      <a:accent4>
        <a:srgbClr val="C1FFC1"/>
      </a:accent4>
      <a:accent5>
        <a:srgbClr val="33CC33"/>
      </a:accent5>
      <a:accent6>
        <a:srgbClr val="92D050"/>
      </a:accent6>
      <a:hlink>
        <a:srgbClr val="196619"/>
      </a:hlink>
      <a:folHlink>
        <a:srgbClr val="33CC3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dule">
  <a:themeElements>
    <a:clrScheme name="Custom 6">
      <a:dk1>
        <a:srgbClr val="92D050"/>
      </a:dk1>
      <a:lt1>
        <a:srgbClr val="33CC33"/>
      </a:lt1>
      <a:dk2>
        <a:srgbClr val="92D050"/>
      </a:dk2>
      <a:lt2>
        <a:srgbClr val="66FF66"/>
      </a:lt2>
      <a:accent1>
        <a:srgbClr val="00B200"/>
      </a:accent1>
      <a:accent2>
        <a:srgbClr val="269926"/>
      </a:accent2>
      <a:accent3>
        <a:srgbClr val="ADEAAD"/>
      </a:accent3>
      <a:accent4>
        <a:srgbClr val="C1FFC1"/>
      </a:accent4>
      <a:accent5>
        <a:srgbClr val="33CC33"/>
      </a:accent5>
      <a:accent6>
        <a:srgbClr val="92D050"/>
      </a:accent6>
      <a:hlink>
        <a:srgbClr val="196619"/>
      </a:hlink>
      <a:folHlink>
        <a:srgbClr val="33CC33"/>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Custom 6">
      <a:dk1>
        <a:srgbClr val="92D050"/>
      </a:dk1>
      <a:lt1>
        <a:srgbClr val="33CC33"/>
      </a:lt1>
      <a:dk2>
        <a:srgbClr val="92D050"/>
      </a:dk2>
      <a:lt2>
        <a:srgbClr val="66FF66"/>
      </a:lt2>
      <a:accent1>
        <a:srgbClr val="00B200"/>
      </a:accent1>
      <a:accent2>
        <a:srgbClr val="269926"/>
      </a:accent2>
      <a:accent3>
        <a:srgbClr val="ADEAAD"/>
      </a:accent3>
      <a:accent4>
        <a:srgbClr val="C1FFC1"/>
      </a:accent4>
      <a:accent5>
        <a:srgbClr val="33CC33"/>
      </a:accent5>
      <a:accent6>
        <a:srgbClr val="92D050"/>
      </a:accent6>
      <a:hlink>
        <a:srgbClr val="196619"/>
      </a:hlink>
      <a:folHlink>
        <a:srgbClr val="33CC33"/>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Module">
  <a:themeElements>
    <a:clrScheme name="Custom 6">
      <a:dk1>
        <a:srgbClr val="92D050"/>
      </a:dk1>
      <a:lt1>
        <a:srgbClr val="33CC33"/>
      </a:lt1>
      <a:dk2>
        <a:srgbClr val="92D050"/>
      </a:dk2>
      <a:lt2>
        <a:srgbClr val="66FF66"/>
      </a:lt2>
      <a:accent1>
        <a:srgbClr val="00B200"/>
      </a:accent1>
      <a:accent2>
        <a:srgbClr val="269926"/>
      </a:accent2>
      <a:accent3>
        <a:srgbClr val="ADEAAD"/>
      </a:accent3>
      <a:accent4>
        <a:srgbClr val="C1FFC1"/>
      </a:accent4>
      <a:accent5>
        <a:srgbClr val="33CC33"/>
      </a:accent5>
      <a:accent6>
        <a:srgbClr val="92D050"/>
      </a:accent6>
      <a:hlink>
        <a:srgbClr val="196619"/>
      </a:hlink>
      <a:folHlink>
        <a:srgbClr val="33CC33"/>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759</TotalTime>
  <Words>458</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Trek</vt:lpstr>
      <vt:lpstr>Module</vt:lpstr>
      <vt:lpstr>1_Module</vt:lpstr>
      <vt:lpstr>2_Module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ponjevic</dc:creator>
  <cp:lastModifiedBy>ponjevic</cp:lastModifiedBy>
  <cp:revision>76</cp:revision>
  <dcterms:created xsi:type="dcterms:W3CDTF">2014-03-11T22:11:53Z</dcterms:created>
  <dcterms:modified xsi:type="dcterms:W3CDTF">2014-05-04T21:45:49Z</dcterms:modified>
</cp:coreProperties>
</file>