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71" r:id="rId3"/>
    <p:sldId id="257" r:id="rId4"/>
    <p:sldId id="259" r:id="rId5"/>
    <p:sldId id="262" r:id="rId6"/>
    <p:sldId id="260" r:id="rId7"/>
    <p:sldId id="258" r:id="rId8"/>
    <p:sldId id="270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D9C76-37DF-4CAE-B91F-C47975897DD8}" type="datetimeFigureOut">
              <a:rPr lang="en-US" smtClean="0"/>
              <a:t>13-Oct-14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463A-495E-4106-86B6-0F1BF741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B463A-495E-4106-86B6-0F1BF74110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4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13-Oct-14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„Компетенције васпитача за развој еколошке свести и рационално коришћење енергетског потенцијала“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„Сазнали на семинару применили у пракси“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/>
              <a:t>Израда знакова за „добре“ и „лоше“ примере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sz="1600" dirty="0"/>
              <a:t>Након договора и заједничких предлога настало је више различитих знакова за добар и лош пример.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47800"/>
            <a:ext cx="5943600" cy="4457700"/>
          </a:xfrm>
        </p:spPr>
      </p:pic>
    </p:spTree>
    <p:extLst>
      <p:ext uri="{BB962C8B-B14F-4D97-AF65-F5344CB8AC3E}">
        <p14:creationId xmlns:p14="http://schemas.microsoft.com/office/powerpoint/2010/main" val="33132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23975"/>
            <a:ext cx="3430038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Ми у акцији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RS" sz="1400" dirty="0" smtClean="0"/>
              <a:t>Добар пример – уредна баштица. Лош пример – бачена кеса у дворишту.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45466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r-Cyrl-R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Укључити сву децу и васпитаче из вртића</a:t>
            </a:r>
          </a:p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Направити распоред еколошких патрола</a:t>
            </a:r>
          </a:p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Осмислити разне игре и материјале на ову тему</a:t>
            </a:r>
          </a:p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Јачати партнерство са родитељима</a:t>
            </a:r>
          </a:p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Сарађивати и са другим инститиуцијама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Планови за будућност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sr-Cyrl-RS" sz="2400" dirty="0"/>
          </a:p>
          <a:p>
            <a:pPr marL="0" indent="0">
              <a:buNone/>
            </a:pPr>
            <a:r>
              <a:rPr lang="sr-Cyrl-RS" sz="2400" dirty="0" smtClean="0"/>
              <a:t>Аутор</a:t>
            </a:r>
            <a:r>
              <a:rPr lang="sr-Cyrl-RS" sz="2400" dirty="0"/>
              <a:t>: Снежана Јоцић, мастер васпитач</a:t>
            </a:r>
            <a:br>
              <a:rPr lang="sr-Cyrl-RS" sz="2400" dirty="0"/>
            </a:br>
            <a:r>
              <a:rPr lang="sr-Cyrl-RS" sz="2400" dirty="0"/>
              <a:t>Деца групе „СРЦЕ“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Вртић „Зека“, Суботица</a:t>
            </a:r>
          </a:p>
          <a:p>
            <a:pPr marL="0" indent="0">
              <a:buNone/>
            </a:pPr>
            <a:r>
              <a:rPr lang="sr-Cyrl-RS" dirty="0" smtClean="0"/>
              <a:t>ПУ „Наша радост“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 smtClean="0"/>
              <a:t>Октобар 2014.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81200"/>
          </a:xfrm>
        </p:spPr>
        <p:txBody>
          <a:bodyPr>
            <a:normAutofit/>
          </a:bodyPr>
          <a:lstStyle/>
          <a:p>
            <a:pPr algn="r"/>
            <a:r>
              <a:rPr lang="sr-Cyrl-RS" sz="2800" dirty="0"/>
              <a:t>„Компетенције васпитача за развој еколошке свести и рационално коришћење енергетског потенцијала</a:t>
            </a:r>
            <a:r>
              <a:rPr lang="sr-Cyrl-RS" sz="2800" dirty="0" smtClean="0"/>
              <a:t>“</a:t>
            </a:r>
            <a:br>
              <a:rPr lang="sr-Cyrl-RS" sz="2800" dirty="0" smtClean="0"/>
            </a:br>
            <a:r>
              <a:rPr lang="sr-Cyrl-RS" sz="2200" dirty="0" smtClean="0"/>
              <a:t>др Анђелка Булатовић</a:t>
            </a:r>
            <a:br>
              <a:rPr lang="sr-Cyrl-RS" sz="2200" dirty="0" smtClean="0"/>
            </a:br>
            <a:r>
              <a:rPr lang="sr-Cyrl-RS" sz="2200" dirty="0" smtClean="0"/>
              <a:t>др Власта Сучевић</a:t>
            </a:r>
            <a:br>
              <a:rPr lang="sr-Cyrl-RS" sz="2200" dirty="0" smtClean="0"/>
            </a:br>
            <a:r>
              <a:rPr lang="sr-Cyrl-RS" sz="2200" dirty="0" smtClean="0"/>
              <a:t>Отилиа Велишек-Брашко, ма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76600"/>
            <a:ext cx="4114800" cy="273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Компетенција</a:t>
            </a:r>
            <a:r>
              <a:rPr lang="sr-Cyrl-RS" sz="2000" dirty="0" smtClean="0"/>
              <a:t> подразумева имати неопходне способности, ауторитет, вештину и знање.</a:t>
            </a:r>
          </a:p>
          <a:p>
            <a:pPr marL="0" indent="0" algn="just">
              <a:buNone/>
            </a:pPr>
            <a:r>
              <a:rPr lang="sr-Cyrl-R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Подручје професиналне компетенције</a:t>
            </a:r>
            <a:r>
              <a:rPr lang="sr-Cyrl-RS" sz="2000" dirty="0" smtClean="0"/>
              <a:t> укључује: ниво општег знања, способности планирања, самовредновање и вредновање, рад на пројектима, те стручно и професионално усавршавање, информатичку писменост и оквире знања и укључивања у проток информација новог друштва.</a:t>
            </a:r>
          </a:p>
          <a:p>
            <a:pPr marL="0" indent="0" algn="just">
              <a:buNone/>
            </a:pPr>
            <a:r>
              <a:rPr lang="sr-Cyrl-R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Класификација компетенција Сузића </a:t>
            </a:r>
            <a:r>
              <a:rPr lang="sr-Cyrl-RS" sz="2000" dirty="0" smtClean="0"/>
              <a:t>(2004) који говори о 28. компетенција ѕа 21. век и разврстава их у четири подручја:</a:t>
            </a:r>
          </a:p>
          <a:p>
            <a:pPr marL="514350" indent="-514350">
              <a:buAutoNum type="arabicPeriod"/>
            </a:pPr>
            <a:r>
              <a:rPr lang="sr-Cyrl-RS" sz="2000" dirty="0" smtClean="0"/>
              <a:t>Когнитивне </a:t>
            </a:r>
            <a:r>
              <a:rPr lang="sr-Cyrl-RS" sz="1400" dirty="0" smtClean="0"/>
              <a:t>(издвајање битно од небитног; постављање питања; евалуација ...)</a:t>
            </a:r>
          </a:p>
          <a:p>
            <a:pPr marL="514350" indent="-514350">
              <a:buAutoNum type="arabicPeriod"/>
            </a:pPr>
            <a:r>
              <a:rPr lang="sr-Cyrl-RS" sz="2000" dirty="0" smtClean="0"/>
              <a:t>Емоционалне </a:t>
            </a:r>
            <a:r>
              <a:rPr lang="sr-Cyrl-RS" sz="1400" dirty="0" smtClean="0"/>
              <a:t>(емоционална свест; самопоуздање; самоконтрола ...)</a:t>
            </a:r>
            <a:endParaRPr lang="sr-Cyrl-RS" sz="2000" dirty="0" smtClean="0"/>
          </a:p>
          <a:p>
            <a:pPr marL="514350" indent="-514350">
              <a:buAutoNum type="arabicPeriod"/>
            </a:pPr>
            <a:r>
              <a:rPr lang="sr-Cyrl-RS" sz="2000" dirty="0" smtClean="0"/>
              <a:t>Социјалне </a:t>
            </a:r>
            <a:r>
              <a:rPr lang="sr-Cyrl-RS" sz="1400" dirty="0" smtClean="0"/>
              <a:t>(разумевање других; уважавање различитости; подршка другима ...)</a:t>
            </a:r>
            <a:endParaRPr lang="sr-Cyrl-RS" sz="2000" dirty="0" smtClean="0"/>
          </a:p>
          <a:p>
            <a:pPr marL="514350" indent="-514350">
              <a:buFont typeface="Wingdings 2"/>
              <a:buAutoNum type="arabicPeriod"/>
            </a:pPr>
            <a:r>
              <a:rPr lang="sr-Cyrl-RS" sz="2000" dirty="0" smtClean="0"/>
              <a:t>Радно-активне </a:t>
            </a:r>
            <a:r>
              <a:rPr lang="sr-Cyrl-RS" sz="1400" dirty="0" smtClean="0"/>
              <a:t>(познавање струке; воља за рад; оптимизам; мотив постигнућа ...)</a:t>
            </a:r>
            <a:endParaRPr lang="sr-Cyrl-RS" sz="2000" dirty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 smtClean="0"/>
              <a:t>ВАСПИТАЧ - КОМПЕТЕНЦИЈА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86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Васпитно-образовни рад: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Прикупљање рециклажног отпада (пластика, папир, чепови)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Примарна рециклажа старих батерија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Радионице са рециклажним материјалом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Компостирање</a:t>
            </a:r>
          </a:p>
          <a:p>
            <a:pPr marL="0" indent="0">
              <a:buNone/>
            </a:pPr>
            <a:r>
              <a:rPr lang="sr-Cyrl-RS" dirty="0" smtClean="0"/>
              <a:t>Сарадња са породицом: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Израда маски од рециклажног материјала (за маскенбал)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Доношење отпадака из кухиње (за компостер)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Сађење јелки у дворишту (новогодишње са бусеном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Поново коришћење бачених а употребљивих батерија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На нивоу Установе: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Координатор еколошких активности у Установи (са колегиницом Биљаном М.)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Координатор  обуке васпитача за компостирање </a:t>
            </a:r>
            <a:r>
              <a:rPr lang="sr-Cyrl-R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(са колегиницом 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Биљаном </a:t>
            </a:r>
            <a:r>
              <a:rPr lang="sr-Cyrl-R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М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.)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Члан тима за  примарну рециклажу батерија</a:t>
            </a:r>
          </a:p>
          <a:p>
            <a:pPr marL="0" indent="0">
              <a:buNone/>
            </a:pPr>
            <a:r>
              <a:rPr lang="sr-Cyrl-RS" dirty="0" smtClean="0"/>
              <a:t>Сарадња са локалном средином: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Террас – удружење грађана за очување животне средине</a:t>
            </a:r>
            <a:endParaRPr lang="sr-Cyrl-R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Проф 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Денеш 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Тот – Удружење Ецо-Фриендс и 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Ецо-Китс</a:t>
            </a:r>
            <a:r>
              <a:rPr lang="sr-Latn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sr-Cyrl-R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Рециклажни центар „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</a:t>
            </a:r>
            <a:r>
              <a:rPr lang="sr-Latn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о-Феникс“</a:t>
            </a:r>
            <a:r>
              <a:rPr lang="sr-Latn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Суботица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Рециклажа електро отпада</a:t>
            </a:r>
            <a:endParaRPr lang="sr-Cyrl-RS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Расадник  Зоо-врта, Палић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Телевизија Војводине – емисија „Алтерпогон“</a:t>
            </a:r>
            <a:endParaRPr lang="sr-Cyrl-RS" dirty="0" smtClean="0"/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Телевизија К23 – прилог о примарној </a:t>
            </a:r>
            <a:r>
              <a:rPr lang="sr-Cyrl-R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р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ециклажи батерија у вртићу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sr-Cyrl-RS" sz="3600" dirty="0" smtClean="0"/>
              <a:t>Развој еколошке свести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2000" dirty="0" smtClean="0"/>
              <a:t>(до сада – пре семинара)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12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6" y="4800600"/>
            <a:ext cx="2438400" cy="1828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6" y="943970"/>
            <a:ext cx="24384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6" y="2895600"/>
            <a:ext cx="2438400" cy="18288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sr-Cyrl-RS" sz="2400" dirty="0"/>
              <a:t>Развој еколошке свести</a:t>
            </a:r>
            <a:r>
              <a:rPr lang="sr-Cyrl-RS" sz="2000" dirty="0"/>
              <a:t/>
            </a:r>
            <a:br>
              <a:rPr lang="sr-Cyrl-RS" sz="2000" dirty="0"/>
            </a:br>
            <a:r>
              <a:rPr lang="sr-Cyrl-RS" sz="1400" dirty="0"/>
              <a:t>(до сада – пре семинара)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2" y="957618"/>
            <a:ext cx="24384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4" y="2935725"/>
            <a:ext cx="2438398" cy="1788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4" y="4841543"/>
            <a:ext cx="24384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43971"/>
            <a:ext cx="2753956" cy="1828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8" y="2895600"/>
            <a:ext cx="2753957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53" y="4820395"/>
            <a:ext cx="2785803" cy="18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sr-Cyrl-RS" sz="2800" dirty="0" smtClean="0"/>
              <a:t>ЦИЉ: обогатити активности у оквиру развоја еколошке свести код деце применом искуства стеченог на семинару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26" y="3557745"/>
            <a:ext cx="1993190" cy="299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4662"/>
            <a:ext cx="3200400" cy="2125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466">
            <a:off x="685800" y="3886200"/>
            <a:ext cx="3926913" cy="2607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9955">
            <a:off x="6574792" y="2200373"/>
            <a:ext cx="2569397" cy="1922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2137">
            <a:off x="3821138" y="1819904"/>
            <a:ext cx="3057705" cy="203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r-Cyrl-RS" dirty="0" smtClean="0"/>
              <a:t>Деца су рекла:</a:t>
            </a:r>
          </a:p>
          <a:p>
            <a:pPr marL="0" indent="0">
              <a:buNone/>
            </a:pPr>
            <a:r>
              <a:rPr lang="sr-Cyrl-RS" dirty="0" smtClean="0"/>
              <a:t>Теодора: - „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Рационално је када мислиш</a:t>
            </a:r>
            <a:r>
              <a:rPr lang="sr-Cyrl-RS" dirty="0" smtClean="0"/>
              <a:t>!“</a:t>
            </a:r>
          </a:p>
          <a:p>
            <a:pPr marL="0" indent="0">
              <a:buNone/>
            </a:pPr>
            <a:r>
              <a:rPr lang="sr-Cyrl-RS" dirty="0" smtClean="0"/>
              <a:t>Вања: - „Штедимо паре, да можемо да купимо хлеб!“</a:t>
            </a:r>
          </a:p>
          <a:p>
            <a:pPr marL="0" indent="0">
              <a:buNone/>
            </a:pPr>
            <a:r>
              <a:rPr lang="sr-Cyrl-RS" dirty="0" smtClean="0"/>
              <a:t>Маша: - „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Рационално користити је знати имати увек кекса.“</a:t>
            </a:r>
            <a:endParaRPr lang="sr-Cyrl-RS" dirty="0" smtClean="0"/>
          </a:p>
          <a:p>
            <a:pPr marL="0" indent="0" algn="just">
              <a:buNone/>
            </a:pPr>
            <a:r>
              <a:rPr lang="sr-Cyrl-RS" dirty="0" smtClean="0"/>
              <a:t>Стефан</a:t>
            </a:r>
            <a:r>
              <a:rPr lang="sr-Cyrl-RS" dirty="0" smtClean="0"/>
              <a:t>: - </a:t>
            </a:r>
            <a:r>
              <a:rPr lang="sr-Cyrl-RS" dirty="0"/>
              <a:t>„Штедимо када </a:t>
            </a:r>
            <a:r>
              <a:rPr lang="sr-Cyrl-RS" dirty="0" smtClean="0"/>
              <a:t>једемо. Узмемо један, </a:t>
            </a:r>
            <a:r>
              <a:rPr lang="sr-Cyrl-RS" dirty="0"/>
              <a:t>а не два сендвича ако нећемо појести</a:t>
            </a:r>
            <a:r>
              <a:rPr lang="sr-Cyrl-RS" dirty="0" smtClean="0"/>
              <a:t>.“</a:t>
            </a:r>
            <a:endParaRPr lang="sr-Cyrl-RS" dirty="0" smtClean="0"/>
          </a:p>
          <a:p>
            <a:pPr marL="0" indent="0" algn="just">
              <a:buNone/>
            </a:pPr>
            <a:r>
              <a:rPr lang="sr-Cyrl-RS" dirty="0" smtClean="0"/>
              <a:t>Драган</a:t>
            </a:r>
            <a:r>
              <a:rPr lang="sr-Cyrl-RS" dirty="0" smtClean="0"/>
              <a:t>: - „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Штедети је када не смемо да упалимо светло, а рационално користити када га упалимо и треба нам</a:t>
            </a:r>
            <a:r>
              <a:rPr lang="sr-Cyrl-RS" dirty="0" smtClean="0"/>
              <a:t>.“</a:t>
            </a:r>
            <a:endParaRPr lang="sr-Cyrl-RS" dirty="0" smtClean="0"/>
          </a:p>
          <a:p>
            <a:pPr marL="0" indent="0" algn="just">
              <a:buNone/>
            </a:pPr>
            <a:r>
              <a:rPr lang="sr-Cyrl-RS" dirty="0" smtClean="0"/>
              <a:t>Миа: - „Када сам узела један папир, а Маша два. Ја сам рационално </a:t>
            </a:r>
            <a:r>
              <a:rPr lang="sr-Cyrl-RS" dirty="0"/>
              <a:t>користила</a:t>
            </a:r>
            <a:r>
              <a:rPr lang="sr-Cyrl-RS" dirty="0" smtClean="0"/>
              <a:t>.“</a:t>
            </a:r>
          </a:p>
          <a:p>
            <a:pPr marL="0" indent="0">
              <a:buNone/>
            </a:pPr>
            <a:r>
              <a:rPr lang="sr-Cyrl-RS" dirty="0" smtClean="0"/>
              <a:t>Ибуш: - „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Мама каже, гаси светло, морамо да штедимо</a:t>
            </a:r>
            <a:r>
              <a:rPr lang="sr-Cyrl-RS" dirty="0" smtClean="0"/>
              <a:t>.“</a:t>
            </a:r>
          </a:p>
          <a:p>
            <a:pPr marL="0" indent="0" algn="just">
              <a:buNone/>
            </a:pPr>
            <a:r>
              <a:rPr lang="sr-Cyrl-RS" dirty="0" smtClean="0"/>
              <a:t>Трајче: „Када нешто можемо да користимо онда не морамо да штедимо.“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676400"/>
          </a:xfrm>
        </p:spPr>
        <p:txBody>
          <a:bodyPr>
            <a:noAutofit/>
          </a:bodyPr>
          <a:lstStyle/>
          <a:p>
            <a:pPr algn="ctr"/>
            <a:r>
              <a:rPr lang="sr-Cyrl-R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Рационално користити</a:t>
            </a:r>
            <a:br>
              <a:rPr lang="sr-Cyrl-RS" sz="4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sr-Cyrl-RS" sz="4000" dirty="0" smtClean="0"/>
              <a:t>- уместо: штедети -</a:t>
            </a:r>
            <a:br>
              <a:rPr lang="sr-Cyrl-RS" sz="4000" dirty="0" smtClean="0"/>
            </a:br>
            <a:r>
              <a:rPr lang="sr-Cyrl-RS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Наш нови мото </a:t>
            </a:r>
            <a:r>
              <a:rPr lang="sr-Cyrl-RS" sz="2400" dirty="0"/>
              <a:t>(</a:t>
            </a:r>
            <a:r>
              <a:rPr lang="sr-Cyrl-RS" sz="2400" dirty="0" smtClean="0"/>
              <a:t>научен </a:t>
            </a:r>
            <a:r>
              <a:rPr lang="sr-Cyrl-RS" sz="2400" dirty="0"/>
              <a:t>на </a:t>
            </a:r>
            <a:r>
              <a:rPr lang="sr-Cyrl-RS" sz="2400" dirty="0" smtClean="0"/>
              <a:t>семинару)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50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3962400"/>
          </a:xfrm>
        </p:spPr>
        <p:txBody>
          <a:bodyPr/>
          <a:lstStyle/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Почетни </a:t>
            </a:r>
            <a:r>
              <a:rPr lang="sr-Cyrl-R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договори о </a:t>
            </a:r>
            <a:r>
              <a:rPr lang="sr-Cyrl-R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активностима</a:t>
            </a:r>
          </a:p>
          <a:p>
            <a:pPr>
              <a:buFontTx/>
              <a:buChar char="-"/>
            </a:pPr>
            <a:r>
              <a:rPr lang="sr-Cyrl-RS" dirty="0" smtClean="0"/>
              <a:t> </a:t>
            </a:r>
            <a:r>
              <a:rPr lang="sr-Cyrl-R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Набавка мантила </a:t>
            </a: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– родитељи</a:t>
            </a:r>
          </a:p>
          <a:p>
            <a:pPr>
              <a:buFontTx/>
              <a:buChar char="-"/>
            </a:pPr>
            <a:r>
              <a:rPr lang="sr-Cyrl-R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Формирање </a:t>
            </a:r>
            <a:r>
              <a:rPr lang="sr-Cyrl-R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еко-патроле</a:t>
            </a:r>
          </a:p>
          <a:p>
            <a:pPr>
              <a:buFontTx/>
              <a:buChar char="-"/>
            </a:pPr>
            <a:r>
              <a:rPr lang="sr-Cyrl-RS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Израда знакова за „добре“ и „лоше“ </a:t>
            </a:r>
            <a:r>
              <a:rPr lang="sr-Cyrl-R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примере</a:t>
            </a:r>
          </a:p>
          <a:p>
            <a:pPr>
              <a:buFontTx/>
              <a:buChar char="-"/>
            </a:pPr>
            <a:r>
              <a:rPr lang="sr-Cyrl-R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Израда материјала за оцењивање</a:t>
            </a:r>
            <a:endParaRPr lang="sr-Cyrl-R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Ми у акцији!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Планови за будућност</a:t>
            </a:r>
          </a:p>
          <a:p>
            <a:pPr>
              <a:buFontTx/>
              <a:buChar char="-"/>
            </a:pPr>
            <a:endParaRPr lang="sr-Cyrl-RS" dirty="0" smtClean="0"/>
          </a:p>
          <a:p>
            <a:pPr>
              <a:buFontTx/>
              <a:buChar char="-"/>
            </a:pPr>
            <a:endParaRPr lang="sr-Cyrl-RS" dirty="0" smtClean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400" dirty="0" smtClean="0"/>
              <a:t>Процес развоја</a:t>
            </a:r>
            <a:br>
              <a:rPr lang="sr-Cyrl-RS" sz="3400" dirty="0" smtClean="0"/>
            </a:br>
            <a:r>
              <a:rPr lang="sr-Cyrl-RS" sz="3400" dirty="0" smtClean="0"/>
              <a:t>еколошке свести у оквиру рада са децом применом искуства са семинара: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63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Формирање еко-патроле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3860123" cy="289553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0650"/>
            <a:ext cx="3835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462</TotalTime>
  <Words>540</Words>
  <Application>Microsoft Office PowerPoint</Application>
  <PresentationFormat>On-screen Show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„Сазнали на семинару применили у пракси“</vt:lpstr>
      <vt:lpstr>„Компетенције васпитача за развој еколошке свести и рационално коришћење енергетског потенцијала“ др Анђелка Булатовић др Власта Сучевић Отилиа Велишек-Брашко, ма</vt:lpstr>
      <vt:lpstr>ВАСПИТАЧ - КОМПЕТЕНЦИЈА</vt:lpstr>
      <vt:lpstr>Развој еколошке свести (до сада – пре семинара)</vt:lpstr>
      <vt:lpstr>Развој еколошке свести (до сада – пре семинара)</vt:lpstr>
      <vt:lpstr>ЦИЉ: обогатити активности у оквиру развоја еколошке свести код деце применом искуства стеченог на семинару </vt:lpstr>
      <vt:lpstr>Рационално користити - уместо: штедети - Наш нови мото (научен на семинару)</vt:lpstr>
      <vt:lpstr>Процес развоја еколошке свести у оквиру рада са децом применом искуства са семинара:</vt:lpstr>
      <vt:lpstr>Формирање еко-патроле</vt:lpstr>
      <vt:lpstr>Израда знакова за „добре“ и „лоше“ примере Након договора и заједничких предлога настало је више различитих знакова за добар и лош пример.</vt:lpstr>
      <vt:lpstr>Ми у акцији Добар пример – уредна баштица. Лош пример – бачена кеса у дворишту.</vt:lpstr>
      <vt:lpstr>Планови за будућност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„Сазнали на семинару применили у пракси“</dc:title>
  <dc:creator>SNEZANA</dc:creator>
  <cp:lastModifiedBy>SNEZANA</cp:lastModifiedBy>
  <cp:revision>25</cp:revision>
  <dcterms:created xsi:type="dcterms:W3CDTF">2006-08-16T00:00:00Z</dcterms:created>
  <dcterms:modified xsi:type="dcterms:W3CDTF">2014-10-13T15:52:48Z</dcterms:modified>
</cp:coreProperties>
</file>