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96" r:id="rId6"/>
    <p:sldId id="260" r:id="rId7"/>
    <p:sldId id="261" r:id="rId8"/>
    <p:sldId id="262" r:id="rId9"/>
    <p:sldId id="263" r:id="rId10"/>
    <p:sldId id="297" r:id="rId11"/>
    <p:sldId id="264" r:id="rId12"/>
    <p:sldId id="298" r:id="rId13"/>
    <p:sldId id="265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0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279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314" r:id="rId53"/>
    <p:sldId id="315" r:id="rId54"/>
    <p:sldId id="316" r:id="rId55"/>
    <p:sldId id="320" r:id="rId56"/>
    <p:sldId id="318" r:id="rId57"/>
    <p:sldId id="321" r:id="rId58"/>
    <p:sldId id="319" r:id="rId5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E1700"/>
    <a:srgbClr val="FF3300"/>
    <a:srgbClr val="663300"/>
    <a:srgbClr val="422C16"/>
    <a:srgbClr val="0C788E"/>
    <a:srgbClr val="025198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89427" autoAdjust="0"/>
  </p:normalViewPr>
  <p:slideViewPr>
    <p:cSldViewPr>
      <p:cViewPr varScale="1">
        <p:scale>
          <a:sx n="65" d="100"/>
          <a:sy n="65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3EF72-45D7-4FEA-9106-8524520E4CC6}" type="datetimeFigureOut">
              <a:rPr lang="en-US" smtClean="0"/>
              <a:pPr/>
              <a:t>05-Oct-14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DFDD-F7F1-4DD8-9EE3-1526F5F36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3DFDD-F7F1-4DD8-9EE3-1526F5F369B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2766A-E46E-4BB1-A457-BB90BDE194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93145-6209-4190-82C8-DBCE993770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702D3-CEC3-43D1-86C6-384CDD45A23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31C629-8B9B-42EC-B0B4-91BB24EA31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8C233-761B-44A8-8D8C-D134CC477E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CE5B-F3FC-44A6-B1C9-F3510F53E6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3235-8994-48DB-B18C-C423947EC7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B04124-5571-49D3-B33F-2B7D161E6E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9819-AEF9-46CD-836F-D99F4C431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C9D124-50CE-4F08-8BB4-A83A73C12E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7928CD-53D5-4113-B47E-D8A23E7F36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8EBED7-0F13-420B-8C2C-58BA47E59C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33" r:id="rId4"/>
    <p:sldLayoutId id="2147483834" r:id="rId5"/>
    <p:sldLayoutId id="2147483841" r:id="rId6"/>
    <p:sldLayoutId id="2147483835" r:id="rId7"/>
    <p:sldLayoutId id="2147483842" r:id="rId8"/>
    <p:sldLayoutId id="2147483843" r:id="rId9"/>
    <p:sldLayoutId id="2147483836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vecaj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928662" y="500042"/>
            <a:ext cx="7429500" cy="22860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САЗНАЛИ НА СЕМИНАРУ И ПРИМЕНИЛИ У ПРАКСИ</a:t>
            </a:r>
            <a:r>
              <a:rPr lang="sr-Cyrl-R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/>
            </a:r>
            <a:br>
              <a:rPr lang="sr-Cyrl-R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en-US" sz="2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/>
            </a:r>
            <a:br>
              <a:rPr lang="en-US" sz="2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en-US" sz="2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/>
            </a:r>
            <a:br>
              <a:rPr lang="en-US" sz="2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en-US" sz="24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Семинар</a:t>
            </a: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sz="24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Моћ</a:t>
            </a: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маште</a:t>
            </a: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sz="24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моћ</a:t>
            </a: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покрета-драмске</a:t>
            </a: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технике</a:t>
            </a: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sz="24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причама</a:t>
            </a: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децу</a:t>
            </a:r>
            <a:r>
              <a:rPr lang="en-US" sz="24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</a:t>
            </a:r>
            <a:endParaRPr lang="es-ES" sz="24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8195" name="Rectangle 124"/>
          <p:cNvSpPr>
            <a:spLocks noChangeArrowheads="1"/>
          </p:cNvSpPr>
          <p:nvPr/>
        </p:nvSpPr>
        <p:spPr bwMode="auto">
          <a:xfrm>
            <a:off x="2484438" y="3429000"/>
            <a:ext cx="4445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en-US" sz="2000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algn="ctr">
              <a:buFont typeface="Arial" charset="0"/>
              <a:buNone/>
            </a:pPr>
            <a:endParaRPr lang="en-US" sz="2000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algn="ctr">
              <a:buFont typeface="Arial" charset="0"/>
              <a:buNone/>
            </a:pPr>
            <a:r>
              <a:rPr lang="en-US" sz="2000" dirty="0" err="1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Аутор</a:t>
            </a: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000" dirty="0" err="1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рада</a:t>
            </a: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 </a:t>
            </a:r>
            <a:r>
              <a:rPr lang="en-US" sz="2000" dirty="0" err="1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Весна</a:t>
            </a: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000" dirty="0" err="1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Јосиповић</a:t>
            </a:r>
            <a:endParaRPr lang="en-US" sz="2000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algn="ctr">
              <a:buFont typeface="Arial" charset="0"/>
              <a:buNone/>
            </a:pPr>
            <a:r>
              <a:rPr lang="en-US" sz="2000" dirty="0" err="1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Васпитач</a:t>
            </a:r>
            <a:endParaRPr lang="en-US" sz="2000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algn="ctr">
              <a:buFont typeface="Arial" charset="0"/>
              <a:buNone/>
            </a:pPr>
            <a:r>
              <a:rPr lang="en-US" sz="2000" dirty="0" err="1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Телефон</a:t>
            </a: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 060/63-45-185</a:t>
            </a:r>
          </a:p>
          <a:p>
            <a:pPr algn="ctr">
              <a:buFont typeface="Arial" charset="0"/>
              <a:buNone/>
            </a:pP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E-mail: </a:t>
            </a: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  <a:hlinkClick r:id="rId2"/>
              </a:rPr>
              <a:t>shvecaj@gmail.com</a:t>
            </a:r>
            <a:endParaRPr lang="en-US" sz="2000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algn="ctr">
              <a:buFont typeface="Arial" charset="0"/>
              <a:buNone/>
            </a:pP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ПУ “</a:t>
            </a:r>
            <a:r>
              <a:rPr lang="en-US" sz="2000" dirty="0" err="1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Олга</a:t>
            </a: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000" dirty="0" err="1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Јовичић-Рита</a:t>
            </a: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”, </a:t>
            </a:r>
            <a:r>
              <a:rPr lang="en-US" sz="2000" dirty="0" err="1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Краљево</a:t>
            </a:r>
            <a:endParaRPr lang="en-US" sz="2000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algn="ctr">
              <a:buFont typeface="Arial" charset="0"/>
              <a:buNone/>
            </a:pPr>
            <a:r>
              <a:rPr lang="en-US" sz="20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Тел</a:t>
            </a:r>
            <a:r>
              <a:rPr lang="sr-Cyrl-RS" sz="2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ефон</a:t>
            </a:r>
            <a:r>
              <a:rPr lang="en-US" sz="2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 </a:t>
            </a: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036/316-040</a:t>
            </a:r>
          </a:p>
          <a:p>
            <a:pPr algn="ctr">
              <a:buFont typeface="Arial" charset="0"/>
              <a:buNone/>
            </a:pPr>
            <a:r>
              <a:rPr lang="en-US" sz="2000" dirty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E-mail: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8596" y="428604"/>
            <a:ext cx="7467600" cy="5659443"/>
          </a:xfrm>
        </p:spPr>
        <p:txBody>
          <a:bodyPr/>
          <a:lstStyle/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Кроз игру дете открива свој став и однос према свему што га окружује, пројектује, испољава и изражава своје црте личности, задовољава своје развојне потребе</a:t>
            </a:r>
          </a:p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 учи играјући се и игра се учећи</a:t>
            </a:r>
          </a:p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Причање прича и игра детета и родитеља одлични су моменти за изграђивање двосмерне, како вербалне тако и невербалне комуникације</a:t>
            </a:r>
          </a:p>
          <a:p>
            <a:pPr eaLnBrk="1" hangingPunct="1"/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метод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управо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представља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којој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активни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учесници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кроз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технике</a:t>
            </a:r>
            <a:endParaRPr lang="en-U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>
              <a:buNone/>
            </a:pPr>
            <a:endParaRPr lang="sr-Cyrl-C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4294967295"/>
          </p:nvPr>
        </p:nvSpPr>
        <p:spPr>
          <a:xfrm>
            <a:off x="500034" y="428625"/>
            <a:ext cx="8072494" cy="600077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Омогућава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једни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други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могу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бити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слушаоци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наратори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кокреатори</a:t>
            </a:r>
            <a:endParaRPr lang="en-U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учествује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оно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ангажована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чула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емоционално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пробуђено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Код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детета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развија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умеће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слушања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могућност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користи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раније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стечена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искуства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постаје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играоница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знања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спретности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радости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а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главни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глумци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актери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развоја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endParaRPr lang="sr-Cyrl-R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технике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пантомима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наративна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пантомима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оснажити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речник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позитивне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комуникације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превазићи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генерацијски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јаз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између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детета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sr-Cyrl-R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71472" y="571480"/>
            <a:ext cx="7467600" cy="5873757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техника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акционе-интерактивне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забавног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добити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едукативни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карактер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помоћи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сагледају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начине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уче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Шетња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природи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зимовања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летовања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тмуран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кишни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или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породични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празници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постаће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лепи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забавни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технику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вођена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фантазија</a:t>
            </a:r>
            <a:endParaRPr lang="en-U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Драмски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метод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тематским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радионицама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родитељима</a:t>
            </a:r>
            <a:endParaRPr lang="en-US" sz="3200" b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2714625"/>
            <a:ext cx="8229600" cy="2328863"/>
          </a:xfrm>
        </p:spPr>
        <p:txBody>
          <a:bodyPr/>
          <a:lstStyle/>
          <a:p>
            <a:pPr eaLnBrk="1" hangingPunct="1"/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Креативно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–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едукативна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Брада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књиге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аутора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Душице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Бојовић</a:t>
            </a:r>
            <a:endParaRPr lang="en-U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Креативно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–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едукативна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Веома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бела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година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књиге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аутора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Душице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Бојовић</a:t>
            </a:r>
            <a:endParaRPr lang="en-U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84615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МОТИВ: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758138" cy="4873752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Жеља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предлог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потреба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организоване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новогодишње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активности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укључимо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родитеље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Акционе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Брада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 и “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Веома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бела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година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књиге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аутора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Душице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Бојовић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дале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могућност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улепша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новогодишње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славље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осмишљене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тако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обухвате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сфере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дечјег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развоја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али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покажу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начине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могу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проведу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време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својом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играјући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учећи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0034" y="357166"/>
            <a:ext cx="7467600" cy="6116637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Потреба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васпитача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користећи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искуство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семинара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Моћ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маште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моћ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унесе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иновације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свој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иста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искуства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пренесе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колеги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изјаснио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жељу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тим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присуством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сусрео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техникама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пренео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позитивно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искуство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другим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родитељима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Остали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желе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присуствују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активностима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са садржајима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метод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Предстојећи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новогодишњи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празник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породични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празник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права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прилика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организујем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којој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учествују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endParaRPr lang="en-US" dirty="0" smtClean="0">
              <a:latin typeface="Rod" pitchFamily="49" charset="-79"/>
              <a:cs typeface="Rod" pitchFamily="49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144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Креативно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–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едукативна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/>
            </a:r>
            <a:b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Брада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001056" cy="564357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</a:t>
            </a: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РВИ КОРАК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Васпитач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чита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писмо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послао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а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осмишљено од стране васпитача.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Први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корак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драмској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циљ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привуче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“Упеца” и мотивише.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путује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целом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свету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делећи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новогодишње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пакетиће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Увек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заузет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нема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времена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задржава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вртићима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школама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Замолио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нас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поклонимо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слике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наше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</a:t>
            </a: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ожелео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нам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најлепше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рекао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већ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унапред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радује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свом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поклону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0034" y="500042"/>
            <a:ext cx="7467600" cy="5973762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ДРУГИ КОРАК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Квиз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треба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заједнички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реше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(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сумирање</a:t>
            </a:r>
            <a:endParaRPr lang="en-U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стечених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знања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знања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о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годишњем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добу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зими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)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осмишљен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ТВ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којој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подељене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улоге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водитеља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чланова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жирија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...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После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успешно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решеног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квиза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поклон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добијају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огрлице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извлаче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новогодишње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кесе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држи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васпитач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улози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председника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жирија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(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огрлицама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нацртане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санке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пахуље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пакетићи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7158" y="1000108"/>
            <a:ext cx="7786742" cy="5143536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Препознај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групиши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симболу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Пошто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извуку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огрлице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заједно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седају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којем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налепљен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папир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истим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симболом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СЛЕДЕЋИ КОРАК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сваком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столу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налази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коверта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ликом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деловима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браде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недостају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Свака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треба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продужи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браду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Задатак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завршен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пошто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упореде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дужине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брада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утврде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који Деда Мраз има најдужу, а који најкраћу браду.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7158" y="285728"/>
            <a:ext cx="8429652" cy="6188097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СЛЕДЕЋИ КОРАК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Након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извршеног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задатка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реду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разгибавање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Санке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”.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васпитач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договарају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око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поделе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две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једнаке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Задатак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испуњен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лоптице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буду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пренесене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његових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санки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како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могла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добити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новогодишње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поклоне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Потом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следи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акциона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Брада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214438"/>
            <a:ext cx="8229600" cy="981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Тема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</a:t>
            </a:r>
            <a:endParaRPr lang="en-US" sz="3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88" y="2428875"/>
            <a:ext cx="8229600" cy="2214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Сарадња</a:t>
            </a:r>
            <a:r>
              <a:rPr lang="en-U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породицом</a:t>
            </a:r>
            <a:r>
              <a:rPr lang="en-U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кроз</a:t>
            </a:r>
            <a:r>
              <a:rPr lang="en-U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примену</a:t>
            </a:r>
            <a:r>
              <a:rPr lang="en-U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</a:t>
            </a:r>
            <a:r>
              <a:rPr lang="sr-Cyrl-R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ог</a:t>
            </a:r>
            <a:r>
              <a:rPr lang="en-U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метод</a:t>
            </a:r>
            <a:r>
              <a:rPr lang="sr-Cyrl-R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</a:t>
            </a:r>
            <a:r>
              <a:rPr lang="en-U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</a:t>
            </a:r>
            <a:r>
              <a:rPr lang="en-U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тематск</a:t>
            </a:r>
            <a:r>
              <a:rPr lang="sr-Cyrl-R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им</a:t>
            </a:r>
            <a:r>
              <a:rPr lang="en-US" sz="3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</a:t>
            </a:r>
            <a:r>
              <a:rPr lang="sr-Cyrl-RS" sz="3600" b="1" i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ама</a:t>
            </a:r>
            <a:endParaRPr lang="en-US" sz="3600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Акциона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b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Брада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Акционе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чијем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приповедању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активно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учествујуу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приповедач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/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васпитач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Васпитач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постају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партнери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између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њих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ствара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креативна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постоји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могућност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пасивизације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Акционе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техника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оквиру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драмског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метода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мотивишу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покрећу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добровољно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емоционално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интелектуално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моторички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ангажују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током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приповедања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а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истовремено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цео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процес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едукативан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забаван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0034" y="785794"/>
            <a:ext cx="7715304" cy="48736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учествовати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оријентисани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развој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фине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моторике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</a:t>
            </a:r>
            <a:r>
              <a:rPr lang="en-U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</a:t>
            </a:r>
            <a:r>
              <a:rPr lang="en-U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прстима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обе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руке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мази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браду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изговара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:-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Хо-хо-хоооо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</a:t>
            </a:r>
            <a:r>
              <a:rPr lang="en-U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Северни</a:t>
            </a:r>
            <a:r>
              <a:rPr lang="en-U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пол</a:t>
            </a:r>
            <a:r>
              <a:rPr lang="en-U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трља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шаке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изговара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:-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Брррррр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</a:t>
            </a:r>
            <a:r>
              <a:rPr lang="en-U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Санке</a:t>
            </a:r>
            <a:r>
              <a:rPr lang="en-U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креће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прстима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обе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руке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столу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изговара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:- Фијууууу...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</a:t>
            </a:r>
            <a:r>
              <a:rPr lang="en-U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Радионица</a:t>
            </a:r>
            <a:r>
              <a:rPr lang="en-US" i="1" u="sng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спаја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раздваја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прсте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рукама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изговара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:-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Бум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трас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бонг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7158" y="500042"/>
            <a:ext cx="8429684" cy="5411788"/>
          </a:xfrm>
        </p:spPr>
        <p:txBody>
          <a:bodyPr/>
          <a:lstStyle/>
          <a:p>
            <a:pPr eaLnBrk="1" hangingPunct="1"/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Захваљујући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машти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отпутоваћемо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радионицу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где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ћемо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израдити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украсе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новогодишњу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јелку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свако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славље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ово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новогодишње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славље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завршити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музику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речник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усвајају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ће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изводити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композицију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“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Звончићи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звончићи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”.</a:t>
            </a: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Спремни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смо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заједнички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дочек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642938" y="4572000"/>
            <a:ext cx="7429524" cy="1714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Писмо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; ТВ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квиз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(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тачан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одговор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осмех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аплауз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а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нетачан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тужан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израз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лица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);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још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нека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осећања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израз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лица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складу са осећањем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;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говоре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који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поклон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желе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Деда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Мраза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;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подела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огрлица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успешно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решен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квиз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...</a:t>
            </a:r>
          </a:p>
        </p:txBody>
      </p:sp>
      <p:pic>
        <p:nvPicPr>
          <p:cNvPr id="7" name="Content Placeholder 6" descr="3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428604"/>
            <a:ext cx="177165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4" descr="izvlačenje ogrlica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14744" y="1714488"/>
            <a:ext cx="4038600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2910" y="4000504"/>
            <a:ext cx="8086725" cy="164307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Прилагођавање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говора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саговорнику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ситуацији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;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међусобна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комуникација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сарадња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;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изношење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мишљења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уважавање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мишљења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других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...</a:t>
            </a:r>
            <a:endParaRPr lang="en-US" sz="2400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9" name="Content Placeholder 6" descr="grupa Radionica Deda Mraza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928670"/>
            <a:ext cx="3683025" cy="2071702"/>
          </a:xfrm>
          <a:effectLst>
            <a:softEdge rad="112500"/>
          </a:effectLst>
        </p:spPr>
      </p:pic>
      <p:pic>
        <p:nvPicPr>
          <p:cNvPr id="12" name="Content Placeholder 11" descr="72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5357818" y="1000108"/>
            <a:ext cx="2545854" cy="332899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0063" y="3143248"/>
            <a:ext cx="8229600" cy="264319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Након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игре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следи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 о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чекивана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;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свака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има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свој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задатак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;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пажљиво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слуша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;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играју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24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; креира се ново одело за Деда Мраза, смишљају се нова имена Деда Мразу на основу његових собина; у машти се ходало по дубоком снегу, носио се терет; прича је настављена све док се Деда Мраз није уморио од пута и уморан легао да спава...</a:t>
            </a:r>
            <a:endParaRPr lang="en-US" sz="2400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5" name="Content Placeholder 5" descr="68982_188217167989685_1918167801_n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714876" y="714356"/>
            <a:ext cx="3786214" cy="2129746"/>
          </a:xfrm>
          <a:effectLst>
            <a:softEdge rad="112500"/>
          </a:effectLst>
        </p:spPr>
      </p:pic>
      <p:pic>
        <p:nvPicPr>
          <p:cNvPr id="6" name="Content Placeholder 3" descr="Takmičarska igra Sanke DEda Mraza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34" y="642918"/>
            <a:ext cx="4038600" cy="227171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7467600" cy="235744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Машта нас даље води у радионицу Деда Мраза где деца и родитељи израђују украсе за свој дом; радионица је функционисала као мала фабрика (послови су подељени:неко је сецкао, неко је цртао, неко је лепио); свако је радио шта је желео, а посао је успешно завршен</a:t>
            </a:r>
            <a:endParaRPr lang="en-US" sz="24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26627" name="Content Placeholder 3" descr="534402_188217787989623_151329570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4" y="1285860"/>
            <a:ext cx="3657600" cy="2057400"/>
          </a:xfrm>
        </p:spPr>
      </p:pic>
      <p:pic>
        <p:nvPicPr>
          <p:cNvPr id="8" name="Content Placeholder 7" descr="483353_188217401322995_1272988661_n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4348" y="1285860"/>
            <a:ext cx="3657600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14818"/>
            <a:ext cx="7467600" cy="1571628"/>
          </a:xfrm>
        </p:spPr>
        <p:txBody>
          <a:bodyPr>
            <a:normAutofit/>
          </a:bodyPr>
          <a:lstStyle/>
          <a:p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Уследило је славље уз композицију “звончићи, звончићи”. Користимо покрете из акционе приче. Дуго се играло и певало. Деца су смишљала нове покрете покрете. </a:t>
            </a:r>
            <a:endParaRPr lang="en-US" sz="24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5" name="Content Placeholder 7" descr="Pokreti uz kompoziciju Zvončići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10" y="928670"/>
            <a:ext cx="3657600" cy="2057400"/>
          </a:xfrm>
        </p:spPr>
      </p:pic>
      <p:pic>
        <p:nvPicPr>
          <p:cNvPr id="6" name="Content Placeholder 8" descr="224927_188217907989611_632093687_n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2071678"/>
            <a:ext cx="3657600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929618" cy="642934"/>
          </a:xfrm>
        </p:spPr>
        <p:txBody>
          <a:bodyPr>
            <a:noAutofit/>
          </a:bodyPr>
          <a:lstStyle/>
          <a:p>
            <a:pPr algn="ctr" eaLnBrk="1" hangingPunct="1"/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  <a:sym typeface="Wingdings" pitchFamily="2" charset="2"/>
              </a:rPr>
              <a:t> 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Кући смо отишли срећни и задовољни, са новим идејама 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  <a:sym typeface="Wingdings" pitchFamily="2" charset="2"/>
              </a:rPr>
              <a:t>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9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857620" y="1643050"/>
            <a:ext cx="3929090" cy="2539462"/>
          </a:xfrm>
        </p:spPr>
      </p:pic>
      <p:pic>
        <p:nvPicPr>
          <p:cNvPr id="7" name="Content Placeholder 3" descr="bilo nam je lepo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28662" y="1643050"/>
            <a:ext cx="25717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511288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Креативно-едукативна радионица “Веома бела Нова година”-сарадња са родитељима и колегама</a:t>
            </a:r>
            <a:endParaRPr lang="en-US" sz="3200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786842" cy="5286388"/>
          </a:xfrm>
        </p:spPr>
        <p:txBody>
          <a:bodyPr/>
          <a:lstStyle/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 ову радионицу сам укључила и колегиницу из друге припремне предшколске групе са децом и родитељима из те групе</a:t>
            </a:r>
          </a:p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Мој мотив је био да поделим знање и искуство о новом методу са колегама, а које сам стекла на семинару и иприменила у раду. Колегиница је била отворена за сардњу и иновацију  свог рада.</a:t>
            </a:r>
          </a:p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 радионицу смо укључиле и чланове јавних радова, библиотеке играчака “Осмех”, са којима смо сарађивале током целе године и које су такође изразиле жељу да стечена искуства са радионице користе у раду са децом ромске популације</a:t>
            </a:r>
          </a:p>
          <a:p>
            <a:endParaRPr lang="sr-Cyrl-R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Хајде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свете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буди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хајде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хајде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свете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буди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....”</a:t>
            </a:r>
            <a:endParaRPr lang="en-US" sz="3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85918" y="2428868"/>
            <a:ext cx="4929222" cy="3281759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Припреме за радионицу</a:t>
            </a:r>
            <a:endParaRPr lang="en-US" sz="3200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467600" cy="4873752"/>
          </a:xfrm>
        </p:spPr>
        <p:txBody>
          <a:bodyPr/>
          <a:lstStyle/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Договор са колегиницом из друге припремне предшколске групе око тока радионице</a:t>
            </a:r>
          </a:p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Одлазак у другу групу и упознавање са децом из друге групе</a:t>
            </a:r>
          </a:p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Израда позивница за родитеље</a:t>
            </a:r>
          </a:p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Договор са члановима библиотеке играчака “Осмех”, које играчке ћемо користити за радионицу</a:t>
            </a:r>
            <a:endParaRPr lang="en-US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ТОК РАДИОНИЦЕ:</a:t>
            </a:r>
            <a:endParaRPr lang="en-US" sz="3200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5286412"/>
          </a:xfrm>
        </p:spPr>
        <p:txBody>
          <a:bodyPr/>
          <a:lstStyle/>
          <a:p>
            <a:pPr algn="just"/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ПРВИ КОРАК:</a:t>
            </a:r>
          </a:p>
          <a:p>
            <a:pPr algn="just">
              <a:buNone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Један васпитач облачи гардеробу своје омиљене црвене боје, а други беле боје-драмска техника </a:t>
            </a: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“Васпитач у улози”.</a:t>
            </a:r>
          </a:p>
          <a:p>
            <a:pPr algn="just">
              <a:buNone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Кроз међусобни разговор подстичу децу да белу боју повежу са снегом, а самим тим и са годишњим добом, зимом. Мотивишу их на разговор о зими, временским приликама, начину облачења, породичним празницима. Разговор се проширује и на црвену боју и одело Деда Мраза који се доводи у везу са новогодишњим празницима. </a:t>
            </a:r>
          </a:p>
          <a:p>
            <a:pPr algn="just"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</a:p>
          <a:p>
            <a:pPr algn="just"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 </a:t>
            </a:r>
            <a:endParaRPr lang="sr-Cyrl-R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algn="just">
              <a:buNone/>
            </a:pPr>
            <a:endParaRPr lang="en-US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7158" y="928670"/>
            <a:ext cx="7467600" cy="56165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Васпитачи наводе децу да користе раније стечена искуства о живој и неживој природи и питњима их наводе да зелену боју повежу са новогодишњом јелком, а самим тим и симболом живота.</a:t>
            </a:r>
          </a:p>
          <a:p>
            <a:pPr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Црве боје је и здрава, округла јабука, па као део живе природе симболише живот.</a:t>
            </a:r>
          </a:p>
          <a:p>
            <a:pPr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Жуте боје је ватра која нас греје у зимским данима али и сунце које нас греје лети. И једно и друго симболишу топлину.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8596" y="785794"/>
            <a:ext cx="8143932" cy="5500726"/>
          </a:xfrm>
        </p:spPr>
        <p:txBody>
          <a:bodyPr/>
          <a:lstStyle/>
          <a:p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ДРУГИ КОРАК: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</a:p>
          <a:p>
            <a:pPr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Деца и родитељи добијају задатак да се договоре којим би  бојама обојили свој дом за новогодишње празнике.</a:t>
            </a:r>
            <a:endParaRPr lang="sr-Cyrl-R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ТРЕЋИ КОРАК: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</a:p>
          <a:p>
            <a:pPr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У тако обојени дом стиже библиотека играчака “Осмех” која  нам поклања игру са својим шареним играчкама које подстичу рад мишића руке и флексибилност руке и шаке. Играчке ће подстицати дечју машту, креативност, визуелну графомоторику, а родитељима ће указати на своју едукативну функцију.</a:t>
            </a:r>
            <a:endParaRPr lang="sr-Cyrl-R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8596" y="0"/>
            <a:ext cx="8501122" cy="7858156"/>
          </a:xfrm>
        </p:spPr>
        <p:txBody>
          <a:bodyPr/>
          <a:lstStyle/>
          <a:p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ЧЕТВРТИ КОРАК: </a:t>
            </a:r>
          </a:p>
          <a:p>
            <a:pPr>
              <a:buNone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Драмска техника - Вођена фантазија,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одводи нас на Северни пол и то право у дом Деда Мраза. Одлазимо на Северни пол како бисмо упознали јунаке акционе приче “Веома бела Нова година”, покрете и звуке које ће деца и родитељи користити у акционој причи.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Драмска техника – Визуализација и импровизација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буде сва наша чула </a:t>
            </a:r>
            <a:r>
              <a:rPr lang="sr-Cyrl-RS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(видимо бели покривач; пипамо снег који је хладан, смрзле су нам се руке па морамо да их трљамо једну о другу како бисмо се угрејали; Деда Мраз нас позива да уђемо у његову кућу која је црвена, украшена и сва сија; у кући је весело, чује се музика, наша омиљена; унутра је топло и морамо да се хладимо машући рукама испред лица; </a:t>
            </a:r>
            <a:endParaRPr lang="sr-Cyrl-R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>
              <a:buNone/>
            </a:pPr>
            <a:endParaRPr lang="sr-Cyrl-R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5720" y="500042"/>
            <a:ext cx="8072494" cy="6045200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кроз кућу се шири мирис колача које спрема Баба Мразица; осећамо мирис наших омиљених колача; </a:t>
            </a: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(користимо језик чула)</a:t>
            </a:r>
          </a:p>
          <a:p>
            <a:pPr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sr-Cyrl-RS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Баба Мразица нас служи колачима који су укусни; уживамо у укусу омиљених колача; у кућу улази вилењак Креативко који је замишљен; пустићемо га да размишља.А о чему он то размишља? Јунаке приче поздрављамо махањем и враћамо се у нашу собу. Вилењак Креативко је и овај пут смислио нешто креативно, картице, које деца извлаче и на основу симбола проналазе своје место за столом са предметом на који их асоцира слика са картице.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0034" y="285728"/>
            <a:ext cx="8643966" cy="678661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Следи </a:t>
            </a: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акциона прича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“Веома бела Нова година”, коју ће деца и родитељи пропратити пригодним текстом и покретима и то:</a:t>
            </a:r>
          </a:p>
          <a:p>
            <a:pPr>
              <a:buFont typeface="Wingdings" pitchFamily="2" charset="2"/>
              <a:buChar char="Ø"/>
            </a:pPr>
            <a:r>
              <a:rPr lang="sr-Cyrl-R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 вилењака Креативка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– тапкају се прстима обадве руке по глави и изговарају:- Досадно, досадно, досадно.</a:t>
            </a:r>
          </a:p>
          <a:p>
            <a:pPr>
              <a:buFont typeface="Wingdings" pitchFamily="2" charset="2"/>
              <a:buChar char="Ø"/>
            </a:pPr>
            <a:r>
              <a:rPr lang="sr-Cyrl-R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 Деда Мраз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– мазе браду прстима обадве руке и изговарају :- Хо-хо-хооооо....</a:t>
            </a:r>
          </a:p>
          <a:p>
            <a:pPr>
              <a:buFont typeface="Wingdings" pitchFamily="2" charset="2"/>
              <a:buChar char="Ø"/>
            </a:pPr>
            <a:r>
              <a:rPr lang="sr-Cyrl-R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 Нова година</a:t>
            </a: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Машу рукама померајући прсте шаке и изговарају:- Срећна Нова година.</a:t>
            </a:r>
          </a:p>
          <a:p>
            <a:pPr>
              <a:buFont typeface="Wingdings" pitchFamily="2" charset="2"/>
              <a:buChar char="Ø"/>
            </a:pPr>
            <a:r>
              <a:rPr lang="sr-Cyrl-R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 изговорену реч, бело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– сви заједно трљају руке и изговарају:- Хладно, хладно, хладно.</a:t>
            </a:r>
          </a:p>
          <a:p>
            <a:pPr>
              <a:buFont typeface="Wingdings" pitchFamily="2" charset="2"/>
              <a:buChar char="Ø"/>
            </a:pPr>
            <a:r>
              <a:rPr lang="sr-Cyrl-RS" b="1" i="1" u="sng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 изговорену реч црвено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– сви се хладе машући рукама испред лица и изговарају:- Топло, топло, топло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7158" y="357166"/>
            <a:ext cx="8286750" cy="6000792"/>
          </a:xfrm>
        </p:spPr>
        <p:txBody>
          <a:bodyPr/>
          <a:lstStyle/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Пошто у нашем граду није пао снег деца и родитељи ће га направити од куглица вате. Свако ће да направи по 5 куглица и групише их у скупове од 5 елемената. Снег је пуно нападао, потребно га је почистити. Куглице вате деца и родитељи хватају штипаљкама, односе до свог стола и убацују у кантице. На почетку игра има такмичарски карактер, а победници су сви пошто је циљ игре био, почистити сав снег и дати подршку појединој деци у развоју фине моторике.</a:t>
            </a:r>
          </a:p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Већ употребљени материјал деца и родитељи користе у изради Снешка Белића дајући му нову употребну вредност – новогодишњи украс.</a:t>
            </a:r>
          </a:p>
          <a:p>
            <a:endParaRPr lang="sr-Cyrl-R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8596" y="571480"/>
            <a:ext cx="7467600" cy="4873625"/>
          </a:xfrm>
        </p:spPr>
        <p:txBody>
          <a:bodyPr/>
          <a:lstStyle/>
          <a:p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 избору деце и у овој радионици композиција којом ће се употпунити новогодишње славље је “Звончићи, звончићи”. Музику прате деца, родитељи и васпитач, покретима који су усвојени речником покрета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85786" y="4429132"/>
            <a:ext cx="7467600" cy="1357322"/>
          </a:xfrm>
        </p:spPr>
        <p:txBody>
          <a:bodyPr>
            <a:normAutofit/>
          </a:bodyPr>
          <a:lstStyle/>
          <a:p>
            <a:pPr algn="ctr"/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посета деци из друге групе; упознавање; израда позивница за родитеље (обој зиму својом омиљеном бојом)</a:t>
            </a:r>
            <a:endParaRPr lang="en-US" sz="24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3186122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Content Placeholder 4" descr="IMG_20131224_1439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8596" y="1142984"/>
            <a:ext cx="4038600" cy="3027091"/>
          </a:xfrm>
          <a:prstGeom prst="ellipse">
            <a:avLst/>
          </a:prstGeom>
          <a:noFill/>
          <a:ln w="190500" cap="rnd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Content Placeholder 3" descr="IMG_20131224_14504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357166"/>
            <a:ext cx="36576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7747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Могући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циљеви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: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quarter" idx="1"/>
          </p:nvPr>
        </p:nvSpPr>
        <p:spPr>
          <a:xfrm>
            <a:off x="357188" y="1500188"/>
            <a:ext cx="8258175" cy="500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СОЦИЈАЛНО ЕМОЦИОНАЛНИ РАЗВОЈ</a:t>
            </a:r>
            <a:endParaRPr lang="en-US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2"/>
          </p:nvPr>
        </p:nvSpPr>
        <p:spPr>
          <a:xfrm>
            <a:off x="428625" y="2286000"/>
            <a:ext cx="8258175" cy="3857625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Развијање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неговање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љубави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поверења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блискости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 међусобним односима у оквиру породице</a:t>
            </a:r>
          </a:p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Грађење пријатељства у односу дете-дете и дете-одрасли</a:t>
            </a:r>
          </a:p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Неговање вештина, врлина и вредности породичних и пријатељских веза</a:t>
            </a:r>
          </a:p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Подстицање детета на комуникацију, сарадњу, тимски рад и кооперативност у заједничким активностима</a:t>
            </a:r>
          </a:p>
          <a:p>
            <a:pPr eaLnBrk="1" hangingPunct="1">
              <a:buNone/>
            </a:pPr>
            <a:endParaRPr lang="sr-Cyrl-C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000100" y="5429264"/>
            <a:ext cx="7467600" cy="642934"/>
          </a:xfrm>
        </p:spPr>
        <p:txBody>
          <a:bodyPr>
            <a:normAutofit/>
          </a:bodyPr>
          <a:lstStyle/>
          <a:p>
            <a:pPr algn="ctr"/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ДРАМСКА ТЕХНИКА ВАСПИТАЧ У УЛОЗИ</a:t>
            </a:r>
            <a:endParaRPr lang="en-US" sz="24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7" name="Content Placeholder 6" descr="IMG_172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334207" y="1094761"/>
            <a:ext cx="4475585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САРАДЊА СА БИБЛИОТЕКОМ ИГРАЧАКА “ОСМЕХ”</a:t>
            </a:r>
            <a:endParaRPr lang="en-US" sz="24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7" name="Content Placeholder 5" descr="Slika261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371600" y="2667000"/>
            <a:ext cx="1828800" cy="24384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Content Placeholder 7" descr="IMG_171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70375" y="25146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714884"/>
            <a:ext cx="7467600" cy="2000264"/>
          </a:xfrm>
        </p:spPr>
        <p:txBody>
          <a:bodyPr>
            <a:noAutofit/>
          </a:bodyPr>
          <a:lstStyle/>
          <a:p>
            <a:pPr algn="ctr"/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ДРАМСКОМ ТЕХНИКАМА “ВОЂЕНА ФАНТАЗИЈА” И ВИЗУАЛИЗАЦИЈА, ДЕЦА И РОДИТЕЉИ СЕ УПОЗНАЈУ СА ЈУНАЦИМА АКЦИОНЕ ПРИЧЕ; ЈЕЗИКОМ ЧУЛА УСВАЈАЈУ ПОКРЕТЕ И ЗВУКЕ КОЈЕ ЋЕ ИЗВОДИТИ У АКЦИОНОЈ ПРИЧИ; ДЕЛЕ СЕ НА ГРУПЕ</a:t>
            </a:r>
            <a:endParaRPr lang="en-US" sz="24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4" name="Content Placeholder 5" descr="IMG_171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642918"/>
            <a:ext cx="4896196" cy="3670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Акциона прича “Веома бела Нова година”</a:t>
            </a:r>
            <a:endParaRPr lang="en-US" sz="3200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5143512"/>
            <a:ext cx="7400948" cy="1028688"/>
          </a:xfrm>
        </p:spPr>
        <p:txBody>
          <a:bodyPr/>
          <a:lstStyle/>
          <a:p>
            <a:pPr algn="ctr">
              <a:buNone/>
            </a:pPr>
            <a:r>
              <a:rPr lang="sr-Cyrl-R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ЗАЈЕДНИЧКИ ПОКРЕТИ (НА РЕЧИ БЕЛО И ЦРВЕНО)</a:t>
            </a:r>
            <a:endParaRPr lang="en-US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6" name="Content Placeholder 4" descr="IMG_1726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00232" y="1857364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rgbClr val="FF6600"/>
                </a:solidFill>
              </a:rPr>
              <a:t>Група Деда Мраз</a:t>
            </a:r>
            <a:endParaRPr lang="en-US" b="1" dirty="0">
              <a:solidFill>
                <a:srgbClr val="FF6600"/>
              </a:solidFill>
            </a:endParaRPr>
          </a:p>
        </p:txBody>
      </p:sp>
      <p:pic>
        <p:nvPicPr>
          <p:cNvPr id="5" name="Content Placeholder 4" descr="IMG_171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785926"/>
            <a:ext cx="621510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 вилењак Креативко</a:t>
            </a:r>
            <a:endParaRPr lang="en-US" sz="3200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4" name="Content Placeholder 6" descr="IMG_171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1" y="1714488"/>
            <a:ext cx="607223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 Нова година</a:t>
            </a:r>
            <a:endParaRPr lang="en-US" sz="3200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4" name="Content Placeholder 8" descr="IMG_1719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1857364"/>
            <a:ext cx="5929353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464344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Прављење снега; груписање пахуља у скупове; игра “чишћење снега”</a:t>
            </a:r>
            <a:endParaRPr lang="en-US" sz="24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7" name="Content Placeholder 6" descr="IMG_176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214422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Content Placeholder 4" descr="IMG_1754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29124" y="928670"/>
            <a:ext cx="400052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Снешко Белић</a:t>
            </a:r>
            <a:endParaRPr lang="en-US" sz="3200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5" name="Content Placeholder 4" descr="IMG_178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3071810"/>
            <a:ext cx="3657600" cy="274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ontent Placeholder 6" descr="Slika2638(1)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500174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8"/>
          </a:xfrm>
        </p:spPr>
        <p:txBody>
          <a:bodyPr>
            <a:noAutofit/>
          </a:bodyPr>
          <a:lstStyle/>
          <a:p>
            <a:pPr algn="ctr"/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 нису могли да сакрију одушевљење, а њихово присуство и драмски метод су улепшали наше новогодишње славље</a:t>
            </a:r>
            <a:endParaRPr lang="en-US" sz="24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5" name="Content Placeholder 6" descr="IMG_176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3357562"/>
            <a:ext cx="411482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Content Placeholder 5" descr="IMG_1698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 rot="5400000">
            <a:off x="4376726" y="2409828"/>
            <a:ext cx="4143404" cy="318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71472" y="428604"/>
            <a:ext cx="8001056" cy="5214974"/>
          </a:xfrm>
        </p:spPr>
        <p:txBody>
          <a:bodyPr/>
          <a:lstStyle/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Изражавање телом, покретом, вербалним и визуелним путем</a:t>
            </a:r>
          </a:p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Увиђање узрочно-последичних односа посебно сопствених унутрашњих стања са догађајима у спољашњој средини</a:t>
            </a:r>
          </a:p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Изграђивање позитивног односа са другима</a:t>
            </a:r>
          </a:p>
          <a:p>
            <a:pPr eaLnBrk="1" hangingPunct="1"/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Развијање свести о личној и колективној традицији, сличности с другима, прихватању различитости и толеранцији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  <a:sym typeface="Wingdings" pitchFamily="2" charset="2"/>
              </a:rPr>
              <a:t> </a:t>
            </a:r>
            <a:r>
              <a:rPr lang="sr-Cyrl-RS" sz="40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  <a:sym typeface="Wingdings" pitchFamily="2" charset="2"/>
              </a:rPr>
              <a:t></a:t>
            </a:r>
            <a:r>
              <a:rPr lang="sr-Cyrl-RS" sz="4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  <a:sym typeface="Wingdings" pitchFamily="2" charset="2"/>
              </a:rPr>
              <a:t>           </a:t>
            </a:r>
            <a:r>
              <a:rPr lang="sr-Cyrl-RS" sz="40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  <a:sym typeface="Wingdings" pitchFamily="2" charset="2"/>
              </a:rPr>
              <a:t> </a:t>
            </a:r>
            <a:r>
              <a:rPr lang="sr-Cyrl-RS" sz="4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  <a:sym typeface="Wingdings" pitchFamily="2" charset="2"/>
              </a:rPr>
              <a:t>         </a:t>
            </a:r>
            <a:r>
              <a:rPr lang="sr-Cyrl-RS" sz="40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  <a:sym typeface="Wingdings" pitchFamily="2" charset="2"/>
              </a:rPr>
              <a:t></a:t>
            </a:r>
            <a:r>
              <a:rPr lang="sr-Cyrl-RS" sz="40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  <a:sym typeface="Wingdings" pitchFamily="2" charset="2"/>
              </a:rPr>
              <a:t>                  </a:t>
            </a:r>
            <a:endParaRPr lang="en-US" sz="4000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12" name="Content Placeholder 3" descr="IMG_180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1571612"/>
            <a:ext cx="6429420" cy="4335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1203348"/>
          </a:xfrm>
        </p:spPr>
        <p:txBody>
          <a:bodyPr>
            <a:normAutofit/>
          </a:bodyPr>
          <a:lstStyle/>
          <a:p>
            <a:pPr algn="ctr"/>
            <a:r>
              <a:rPr lang="sr-Cyrl-RS" sz="32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Драмкси метод је оживео и у породици</a:t>
            </a:r>
            <a:endParaRPr lang="en-US" sz="32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016528" cy="48291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z="160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Посета </a:t>
            </a:r>
            <a:r>
              <a:rPr lang="sr-Cyrl-CS" sz="1600" dirty="0" smtClean="0">
                <a:solidFill>
                  <a:srgbClr val="FF6600"/>
                </a:solidFill>
                <a:latin typeface="Times New Roman" pitchFamily="18" charset="0"/>
                <a:cs typeface="Rod" pitchFamily="49" charset="-79"/>
              </a:rPr>
              <a:t>б</a:t>
            </a:r>
            <a:r>
              <a:rPr lang="x-none" sz="160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аке, детета С.А., нас је одвела у време када је она била дете </a:t>
            </a:r>
            <a:r>
              <a:rPr lang="x-none" sz="1600" i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(у машти смо се играли са њеним играчкама; правили играчке од кукуруза и кукурузовог листа; купали се у кориту; трчали по ливади; осећали топлоту ватре из шпорета на дрва; осетили мирис тек печеног хлеба и пробали га; осветљавали кућу свећом и фењером; уживали смо са баком у њеном времену)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z="160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Игром</a:t>
            </a:r>
            <a:r>
              <a:rPr lang="x-none" sz="1600" i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x-none" sz="1600" b="1" i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наративне пантомиме  </a:t>
            </a:r>
            <a:r>
              <a:rPr lang="x-none" sz="160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испратили </a:t>
            </a:r>
            <a:r>
              <a:rPr lang="sr-Cyrl-R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смо </a:t>
            </a:r>
            <a:r>
              <a:rPr lang="x-none" sz="160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процес шарања ускршњих јаја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x-none" sz="1600" b="1" i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Акционом причом </a:t>
            </a:r>
            <a:r>
              <a:rPr lang="x-none" sz="160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</a:t>
            </a:r>
            <a:r>
              <a:rPr lang="sr-Cyrl-R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Ускрс на фарми</a:t>
            </a:r>
            <a:r>
              <a:rPr lang="x-none" sz="160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”, дочарали </a:t>
            </a:r>
            <a:r>
              <a:rPr lang="sr-Cyrl-CS" sz="1600" dirty="0" smtClean="0">
                <a:solidFill>
                  <a:srgbClr val="FF6600"/>
                </a:solidFill>
                <a:latin typeface="Times New Roman" pitchFamily="18" charset="0"/>
                <a:cs typeface="Rod" pitchFamily="49" charset="-79"/>
              </a:rPr>
              <a:t>смо </a:t>
            </a:r>
            <a:r>
              <a:rPr lang="x-none" sz="160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ускршње празнике.</a:t>
            </a:r>
            <a:endParaRPr lang="x-none" sz="1600" b="1" i="1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endParaRPr lang="en-US" sz="1600" dirty="0">
              <a:latin typeface="Rod" pitchFamily="49" charset="-79"/>
              <a:cs typeface="Rod" pitchFamily="49" charset="-79"/>
            </a:endParaRPr>
          </a:p>
        </p:txBody>
      </p:sp>
      <p:pic>
        <p:nvPicPr>
          <p:cNvPr id="6" name="Content Placeholder 6" descr="IMG_20140122_1010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189103"/>
            <a:ext cx="3657600" cy="3394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25470"/>
          </a:xfrm>
        </p:spPr>
        <p:txBody>
          <a:bodyPr/>
          <a:lstStyle/>
          <a:p>
            <a:pPr algn="ctr"/>
            <a:r>
              <a:rPr lang="sr-Cyrl-CS" sz="3200" b="1" dirty="0" smtClean="0">
                <a:solidFill>
                  <a:srgbClr val="FF6600"/>
                </a:solidFill>
                <a:latin typeface="Times New Roman" pitchFamily="18" charset="0"/>
                <a:cs typeface="Rod" pitchFamily="49" charset="-79"/>
              </a:rPr>
              <a:t>Н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пролеће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настале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нове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приче</a:t>
            </a:r>
            <a:endParaRPr lang="en-US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записивали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су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стварала</a:t>
            </a:r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користе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стечена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искуства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знања</a:t>
            </a:r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Мрава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постављамо 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 </a:t>
            </a:r>
            <a:r>
              <a:rPr lang="en-US" sz="1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драмску</a:t>
            </a:r>
            <a:r>
              <a:rPr lang="en-US" sz="1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технику</a:t>
            </a:r>
            <a:r>
              <a:rPr lang="en-US" sz="1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CS" sz="1600" b="1" dirty="0" smtClean="0">
                <a:solidFill>
                  <a:srgbClr val="FF6600"/>
                </a:solidFill>
                <a:latin typeface="Times New Roman" pitchFamily="18" charset="0"/>
                <a:cs typeface="Rod" pitchFamily="49" charset="-79"/>
              </a:rPr>
              <a:t>-</a:t>
            </a:r>
            <a:r>
              <a:rPr lang="en-US" sz="1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Вру</a:t>
            </a:r>
            <a:r>
              <a:rPr lang="sr-Cyrl-R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ћа</a:t>
            </a:r>
            <a:r>
              <a:rPr lang="en-U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столи</a:t>
            </a:r>
            <a:r>
              <a:rPr lang="sr-Cyrl-R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ца</a:t>
            </a:r>
            <a:endParaRPr lang="en-US" sz="1600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>
              <a:buFont typeface="Courier New" pitchFamily="49" charset="0"/>
              <a:buChar char="o"/>
            </a:pPr>
            <a:endParaRPr lang="en-US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5" name="Content Placeholder 4" descr="20140604_11291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8125" y="1623060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Заједно са другом децом смишљали смо називе за приче</a:t>
            </a:r>
            <a:endParaRPr lang="en-US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Давали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своје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предлоге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уважавали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мишљење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других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сарађивали</a:t>
            </a:r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sr-Cyrl-R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Вредновали своје идеје, комуницирали идејама, радили тимски</a:t>
            </a:r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sr-Cyrl-R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Истраживали драмском техником </a:t>
            </a:r>
            <a:r>
              <a:rPr lang="sr-Cyrl-R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“где стојиш” </a:t>
            </a:r>
            <a:r>
              <a:rPr lang="sr-Cyrl-R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 </a:t>
            </a:r>
            <a:r>
              <a:rPr lang="sr-Cyrl-R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“визуализација”, </a:t>
            </a:r>
            <a:r>
              <a:rPr lang="sr-Cyrl-R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где су отишли пауци из дечје приче “Пролећно спремање”.</a:t>
            </a:r>
          </a:p>
          <a:p>
            <a:pPr>
              <a:buFont typeface="Courier New" pitchFamily="49" charset="0"/>
              <a:buChar char="o"/>
            </a:pPr>
            <a:r>
              <a:rPr lang="sr-Cyrl-R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Прича се наставља кроз </a:t>
            </a:r>
            <a:r>
              <a:rPr lang="sr-Cyrl-R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драмске технике</a:t>
            </a:r>
            <a:endParaRPr lang="en-US" sz="1600" b="1" i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5" name="Content Placeholder 7" descr="20140604_11314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512" y="1623060"/>
            <a:ext cx="3640975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жели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буде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улози</a:t>
            </a:r>
            <a:r>
              <a:rPr lang="en-U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наратора</a:t>
            </a:r>
            <a:endParaRPr lang="en-US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Н.П.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Уноси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још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детаља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своју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причу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постаје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наратор</a:t>
            </a:r>
            <a:endParaRPr lang="en-US" sz="1600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прате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покретом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мимиком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користећи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драмску</a:t>
            </a:r>
            <a:r>
              <a:rPr lang="en-U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технику</a:t>
            </a:r>
            <a:r>
              <a:rPr lang="en-U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-</a:t>
            </a:r>
            <a:r>
              <a:rPr lang="en-US" sz="1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наративну</a:t>
            </a:r>
            <a:r>
              <a:rPr lang="en-U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пантомиму</a:t>
            </a:r>
            <a:endParaRPr lang="en-US" sz="1600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остала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желе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своје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представе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наративном</a:t>
            </a:r>
            <a:r>
              <a:rPr lang="en-US" sz="16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пантомимом</a:t>
            </a:r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>
              <a:buNone/>
            </a:pPr>
            <a:endParaRPr lang="en-US" sz="1600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5" name="Content Placeholder 6" descr="20140604_1132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82703"/>
            <a:ext cx="3657600" cy="4206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14396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Евалуација:</a:t>
            </a:r>
            <a:endParaRPr lang="en-US" sz="3200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829576" cy="571504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Кроз драмски метод родитељи постају активни учесници у образовно-васпитном процесу и подстицању дечијег развоја</a:t>
            </a:r>
          </a:p>
          <a:p>
            <a:pPr>
              <a:buFont typeface="Courier New" pitchFamily="49" charset="0"/>
              <a:buChar char="o"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 уочавају нове начине за превазилажење проблем ситуација и преношење позитивних порука детету кроз различите форме драмског метода</a:t>
            </a:r>
          </a:p>
          <a:p>
            <a:pPr>
              <a:buFont typeface="Courier New" pitchFamily="49" charset="0"/>
              <a:buChar char="o"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Родитељи стичу бољи увид у дечји развој и потребе јер добијају брзо повратне информације о статусу детета</a:t>
            </a:r>
          </a:p>
          <a:p>
            <a:pPr>
              <a:buFont typeface="Courier New" pitchFamily="49" charset="0"/>
              <a:buChar char="o"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Драмске технике код деце развијају критичко мишљење, креативност, машту, деца уочавају узрочно-последичне односе, решавају проблеме на нов и оригиналан начин </a:t>
            </a:r>
            <a:endParaRPr lang="en-US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0034" y="357188"/>
            <a:ext cx="7467600" cy="650081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 постају активни учесници и стичу ново искуство у сагледавању проблема и дилеме у причи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Богаћење речника- деца су у ситуацији да користе говор у свим функцијама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x-none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Слобода у изражавању покретом и говором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x-none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Интересовање за писану реч и књижевне садржаје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Деца и</a:t>
            </a:r>
            <a:r>
              <a:rPr lang="x-none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зносе и вреднују своје идеје, </a:t>
            </a:r>
            <a:r>
              <a:rPr lang="sr-Cyrl-C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слушају туђе, раде тимски</a:t>
            </a:r>
            <a:endParaRPr lang="x-none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x-none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Драмски метод мотивише децу на активно учешће у садржајима из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свих </a:t>
            </a:r>
            <a:r>
              <a:rPr lang="x-none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образовно-васпитних области</a:t>
            </a:r>
          </a:p>
          <a:p>
            <a:pPr>
              <a:buFont typeface="Courier New" pitchFamily="49" charset="0"/>
              <a:buChar char="o"/>
            </a:pPr>
            <a:endParaRPr lang="en-US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7467600" cy="2357446"/>
          </a:xfrm>
        </p:spPr>
        <p:txBody>
          <a:bodyPr>
            <a:normAutofit fontScale="90000"/>
          </a:bodyPr>
          <a:lstStyle/>
          <a:p>
            <a:r>
              <a:rPr lang="sr-Cyrl-RS" sz="32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 није дете </a:t>
            </a:r>
            <a:br>
              <a:rPr lang="sr-Cyrl-RS" sz="32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sr-Cyrl-RS" sz="32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играчка за стрине и тете</a:t>
            </a:r>
            <a:br>
              <a:rPr lang="sr-Cyrl-RS" sz="32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sr-Cyrl-RS" sz="32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 је дете </a:t>
            </a:r>
            <a:br>
              <a:rPr lang="sr-Cyrl-RS" sz="32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sr-Cyrl-RS" sz="32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 га волите и разумете...</a:t>
            </a:r>
            <a:r>
              <a:rPr lang="sr-Cyrl-RS" sz="32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/>
            </a:r>
            <a:br>
              <a:rPr lang="sr-Cyrl-RS" sz="32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sr-Cyrl-RS" sz="32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          (</a:t>
            </a:r>
            <a:r>
              <a:rPr lang="sr-Cyrl-RS" sz="32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љубивоје ршумовић</a:t>
            </a:r>
            <a:r>
              <a:rPr lang="sr-Cyrl-RS" sz="3200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)</a:t>
            </a:r>
            <a:endParaRPr lang="en-US" sz="3200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pic>
        <p:nvPicPr>
          <p:cNvPr id="5" name="Content Placeholder 4" descr="nuestro-espacio-de-nino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3214686"/>
            <a:ext cx="5934075" cy="30003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Литература:</a:t>
            </a:r>
            <a:endParaRPr lang="en-US" sz="3600" b="1" dirty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715304" cy="5429264"/>
          </a:xfrm>
        </p:spPr>
        <p:txBody>
          <a:bodyPr/>
          <a:lstStyle/>
          <a:p>
            <a:pPr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Група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аутора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(2012),</a:t>
            </a:r>
            <a:r>
              <a:rPr lang="sr-Cyrl-CS" dirty="0" smtClean="0">
                <a:solidFill>
                  <a:srgbClr val="FF6600"/>
                </a:solidFill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Корак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корак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3 (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приручник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васпитање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3-7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година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),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Београд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</a:t>
            </a:r>
            <a:r>
              <a:rPr lang="sr-Cyrl-CS" dirty="0" smtClean="0">
                <a:solidFill>
                  <a:srgbClr val="FF6600"/>
                </a:solidFill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Креативни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центар</a:t>
            </a:r>
            <a:endParaRPr lang="sr-Cyrl-R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>
              <a:buNone/>
            </a:pPr>
            <a:endParaRPr lang="sr-Cyrl-R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Бојовић Душица (2012), Прича у игри,    игра у причи-интерактивне приче за децу</a:t>
            </a:r>
          </a:p>
          <a:p>
            <a:pPr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Бојовић,Душица (2009), Моћ маште, моћ покрета – водич драмске технике, Београд, Центар за примењену психологију</a:t>
            </a:r>
          </a:p>
          <a:p>
            <a:pPr>
              <a:buNone/>
            </a:pPr>
            <a:endParaRPr lang="sr-Cyrl-R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>
              <a:buNone/>
            </a:pP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Бојовић, Душица (2008), Више од игре-драмски метод у раду са децом, Београд, Центар за примењену психологију</a:t>
            </a:r>
          </a:p>
          <a:p>
            <a:pPr>
              <a:buNone/>
            </a:pPr>
            <a:endParaRPr lang="sr-Cyrl-R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>
              <a:buNone/>
            </a:pPr>
            <a:endParaRPr lang="sr-Cyrl-R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>
              <a:buNone/>
            </a:pPr>
            <a:r>
              <a:rPr lang="sr-Cyrl-CS" dirty="0" smtClean="0">
                <a:cs typeface="Rod" pitchFamily="49" charset="-79"/>
              </a:rPr>
              <a:t/>
            </a:r>
            <a:br>
              <a:rPr lang="sr-Cyrl-CS" dirty="0" smtClean="0">
                <a:cs typeface="Rod" pitchFamily="49" charset="-79"/>
              </a:rPr>
            </a:br>
            <a:r>
              <a:rPr lang="en-US" dirty="0" smtClean="0">
                <a:latin typeface="Rod" pitchFamily="49" charset="-79"/>
                <a:cs typeface="Rod" pitchFamily="49" charset="-79"/>
              </a:rPr>
              <a:t/>
            </a:r>
            <a:br>
              <a:rPr lang="en-US" dirty="0" smtClean="0">
                <a:latin typeface="Rod" pitchFamily="49" charset="-79"/>
                <a:cs typeface="Rod" pitchFamily="49" charset="-79"/>
              </a:rPr>
            </a:b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/>
            </a:r>
            <a:br>
              <a:rPr lang="en-US" sz="16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en-US" sz="18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</a:t>
            </a:r>
            <a:r>
              <a:rPr lang="sr-Cyrl-RS" sz="27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РАЗВОЈ ГОВОРА И КОМУНИКАЦИЈЕ</a:t>
            </a:r>
            <a:endParaRPr lang="en-US" sz="2700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715404" cy="5500726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Подстицање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употребу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говора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средства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изражавање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мишљења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идеја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Подстицање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усвајају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смисао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поруке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изражене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вербалан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невербалан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начин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Охрабривање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своје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емоције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изразе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путем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говора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Вербализовање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имагинације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Развијање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слушалачких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способности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битног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услова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остваривање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добре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комуникације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Употреба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говора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функцији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одржавања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контаката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прилагођавања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говорним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језичким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могућностима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других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прилагођавања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говора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различитим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ситуацијама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0007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СЕНЗОМОТОРНИ РАЗВОЈ</a:t>
            </a:r>
            <a:endParaRPr lang="en-US" sz="2400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429684" cy="5500726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Стварање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неговање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позитивних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емоционалних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стања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(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ведрости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лепог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расположења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радости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задовољства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)</a:t>
            </a: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Задовољавање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потребе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кретањем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игром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Овладавање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основним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локомоторним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усавршавање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фине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моторике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Развој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социјалних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вештина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сарадње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тимске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игре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Овладавање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чулном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осетљивошћу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Развијање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свести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о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себи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другима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кроз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ритмичност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координацију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покрета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Усклађивање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сопствених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потреба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жеља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активности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потребама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друге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деце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одраслих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71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</a:t>
            </a:r>
            <a:r>
              <a:rPr lang="sr-Cyrl-RS" sz="2400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САЗНАЈНИ РАЗВОЈ</a:t>
            </a:r>
            <a:endParaRPr lang="en-US" sz="2400" b="1" i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429684" cy="5643602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Актуелизовање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знања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о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временским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релацијама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перцептивном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плану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кроз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активности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Подстицање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мисаоних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активности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анализ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синтезе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апстракције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генерализације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процесу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изграђивања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система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представа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појмова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Проширивање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знања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искустава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о: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Породици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породичним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празницима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Годшњим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добима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временским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приликама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  </a:t>
            </a:r>
            <a:r>
              <a:rPr lang="sr-Cyrl-R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природним појавама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Традицији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обичајима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Човеку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друштвеном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бићу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  </a:t>
            </a:r>
            <a:r>
              <a:rPr lang="en-US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-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Биљном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животињском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свету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...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571480"/>
            <a:ext cx="8229600" cy="12144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Драмски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метод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b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</a:b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као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породична</a:t>
            </a:r>
            <a:r>
              <a:rPr lang="en-US" sz="3600" b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sz="3600" b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игра</a:t>
            </a:r>
            <a:endParaRPr lang="en-US" sz="3600" b="1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2071688"/>
            <a:ext cx="8229600" cy="4525962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“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детету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одузимамо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земљу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бисмо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научили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географију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одузимамо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му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језик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бисмо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научили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граматику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Он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жуди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Причом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а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затрпан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листом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чињеница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b="1" i="1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датумима</a:t>
            </a:r>
            <a:r>
              <a:rPr lang="en-U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...” (R. Tagore)</a:t>
            </a: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За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дечји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развој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посебно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раном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узрасту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,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најбитнија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породична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средина</a:t>
            </a:r>
            <a:endParaRPr lang="en-US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Дете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изражава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тежњу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да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активно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учествује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средини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у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којој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живи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и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то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остварује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кроз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игру</a:t>
            </a:r>
            <a:r>
              <a:rPr lang="en-US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 – </a:t>
            </a:r>
            <a:r>
              <a:rPr lang="sr-Cyrl-CS" b="1" i="1" dirty="0" smtClean="0">
                <a:solidFill>
                  <a:srgbClr val="FF6600"/>
                </a:solidFill>
                <a:latin typeface="Rod" pitchFamily="49" charset="-79"/>
                <a:cs typeface="Rod" pitchFamily="49" charset="-79"/>
              </a:rPr>
              <a:t>а посебно кроз социо-драмску игру улога</a:t>
            </a:r>
          </a:p>
          <a:p>
            <a:pPr eaLnBrk="1" hangingPunct="1"/>
            <a:endParaRPr lang="sr-Cyrl-CS" sz="1600" dirty="0" smtClean="0">
              <a:solidFill>
                <a:srgbClr val="FF6600"/>
              </a:solidFill>
              <a:latin typeface="Times New Roman" pitchFamily="18" charset="0"/>
              <a:cs typeface="Rod" pitchFamily="49" charset="-79"/>
            </a:endParaRPr>
          </a:p>
          <a:p>
            <a:pPr eaLnBrk="1" hangingPunct="1">
              <a:buFontTx/>
              <a:buNone/>
            </a:pPr>
            <a:endParaRPr lang="sr-Cyrl-CS" sz="1600" dirty="0" smtClean="0">
              <a:solidFill>
                <a:srgbClr val="FF6600"/>
              </a:solidFill>
              <a:latin typeface="Times New Roman" pitchFamily="18" charset="0"/>
              <a:cs typeface="Rod" pitchFamily="49" charset="-79"/>
            </a:endParaRPr>
          </a:p>
          <a:p>
            <a:pPr eaLnBrk="1" hangingPunct="1">
              <a:buFontTx/>
              <a:buNone/>
            </a:pPr>
            <a:endParaRPr lang="sr-Cyrl-CS" sz="1600" dirty="0" smtClean="0">
              <a:solidFill>
                <a:srgbClr val="FF6600"/>
              </a:solidFill>
              <a:latin typeface="Times New Roman" pitchFamily="18" charset="0"/>
              <a:cs typeface="Rod" pitchFamily="49" charset="-79"/>
            </a:endParaRPr>
          </a:p>
          <a:p>
            <a:pPr eaLnBrk="1" hangingPunct="1"/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  <a:p>
            <a:pPr eaLnBrk="1" hangingPunct="1"/>
            <a:endParaRPr lang="en-US" sz="1600" dirty="0" smtClean="0">
              <a:solidFill>
                <a:srgbClr val="FF6600"/>
              </a:solidFill>
              <a:latin typeface="Rod" pitchFamily="49" charset="-79"/>
              <a:cs typeface="Rod" pitchFamily="49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12841</TotalTime>
  <Words>3078</Words>
  <Application>Microsoft Office PowerPoint</Application>
  <PresentationFormat>On-screen Show (4:3)</PresentationFormat>
  <Paragraphs>208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Oriel</vt:lpstr>
      <vt:lpstr>САЗНАЛИ НА СЕМИНАРУ И ПРИМЕНИЛИ У ПРАКСИ   Семинар “Моћ маште, моћ покрета-драмске технике у причама за децу”</vt:lpstr>
      <vt:lpstr>Тема:</vt:lpstr>
      <vt:lpstr>“Хајде свете буди дете, хајде, хајде свете буди дете....”</vt:lpstr>
      <vt:lpstr>Могући циљеви:</vt:lpstr>
      <vt:lpstr>Slide 5</vt:lpstr>
      <vt:lpstr>    РАЗВОЈ ГОВОРА И КОМУНИКАЦИЈЕ</vt:lpstr>
      <vt:lpstr>  СЕНЗОМОТОРНИ РАЗВОЈ</vt:lpstr>
      <vt:lpstr>  САЗНАЈНИ РАЗВОЈ</vt:lpstr>
      <vt:lpstr>Драмски метод  као породична игра</vt:lpstr>
      <vt:lpstr>Slide 10</vt:lpstr>
      <vt:lpstr>Slide 11</vt:lpstr>
      <vt:lpstr>Slide 12</vt:lpstr>
      <vt:lpstr>Драмски метод у тематским радионицама са родитељима</vt:lpstr>
      <vt:lpstr>МОТИВ:</vt:lpstr>
      <vt:lpstr>Slide 15</vt:lpstr>
      <vt:lpstr>Креативно – едукативна радионица  “Брада Деда Мраза”</vt:lpstr>
      <vt:lpstr>Slide 17</vt:lpstr>
      <vt:lpstr>Slide 18</vt:lpstr>
      <vt:lpstr>Slide 19</vt:lpstr>
      <vt:lpstr>Акциона прича  “Брада Деда Мраза”</vt:lpstr>
      <vt:lpstr>Slide 21</vt:lpstr>
      <vt:lpstr>Slide 22</vt:lpstr>
      <vt:lpstr>Писмо од Деда Мраза; ТВ квиз (за тачан одговор осмех и аплауз, а за нетачан тужан израз лица);још нека осећања и израз лица у складу са осећањем; деца говоре који поклон желе од Деда Мраза; подела огрлица за успешно решен квиз...</vt:lpstr>
      <vt:lpstr>Прилагођавање говора саговорнику и ситуацији; међусобна комуникација и сарадња; изношење мишљења, уважавање мишљења других...</vt:lpstr>
      <vt:lpstr>Након игре следи са очекивана прича; свака група има свој задатак; пажљиво слуша; играју се и деца и родитељи; креира се ново одело за Деда Мраза, смишљају се нова имена Деда Мразу на основу његових собина; у машти се ходало по дубоком снегу, носио се терет; прича је настављена све док се Деда Мраз није уморио од пута и уморан легао да спава...</vt:lpstr>
      <vt:lpstr>Машта нас даље води у радионицу Деда Мраза где деца и родитељи израђују украсе за свој дом; радионица је функционисала као мала фабрика (послови су подељени:неко је сецкао, неко је цртао, неко је лепио); свако је радио шта је желео, а посао је успешно завршен</vt:lpstr>
      <vt:lpstr>Уследило је славље уз композицију “звончићи, звончићи”. Користимо покрете из акционе приче. Дуго се играло и певало. Деца су смишљала нове покрете покрете. </vt:lpstr>
      <vt:lpstr> Кући смо отишли срећни и задовољни, са новим идејама </vt:lpstr>
      <vt:lpstr>Креативно-едукативна радионица “Веома бела Нова година”-сарадња са родитељима и колегама</vt:lpstr>
      <vt:lpstr>Припреме за радионицу</vt:lpstr>
      <vt:lpstr>ТОК РАДИОНИЦЕ: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посета деци из друге групе; упознавање; израда позивница за родитеље (обој зиму својом омиљеном бојом)</vt:lpstr>
      <vt:lpstr>ДРАМСКА ТЕХНИКА ВАСПИТАЧ У УЛОЗИ</vt:lpstr>
      <vt:lpstr>САРАДЊА СА БИБЛИОТЕКОМ ИГРАЧАКА “ОСМЕХ”</vt:lpstr>
      <vt:lpstr>ДРАМСКОМ ТЕХНИКАМА “ВОЂЕНА ФАНТАЗИЈА” И ВИЗУАЛИЗАЦИЈА, ДЕЦА И РОДИТЕЉИ СЕ УПОЗНАЈУ СА ЈУНАЦИМА АКЦИОНЕ ПРИЧЕ; ЈЕЗИКОМ ЧУЛА УСВАЈАЈУ ПОКРЕТЕ И ЗВУКЕ КОЈЕ ЋЕ ИЗВОДИТИ У АКЦИОНОЈ ПРИЧИ; ДЕЛЕ СЕ НА ГРУПЕ</vt:lpstr>
      <vt:lpstr>Акциона прича “Веома бела Нова година”</vt:lpstr>
      <vt:lpstr>Група Деда Мраз</vt:lpstr>
      <vt:lpstr>Група вилењак Креативко</vt:lpstr>
      <vt:lpstr>Група Нова година</vt:lpstr>
      <vt:lpstr>Прављење снега; груписање пахуља у скупове; игра “чишћење снега”</vt:lpstr>
      <vt:lpstr>Снешко Белић</vt:lpstr>
      <vt:lpstr>Родитељи нису могли да сакрију одушевљење, а њихово присуство и драмски метод су улепшали наше новогодишње славље</vt:lpstr>
      <vt:lpstr>                                        </vt:lpstr>
      <vt:lpstr>Драмкси метод је оживео и у породици</vt:lpstr>
      <vt:lpstr>На пролеће су настале и нове приче</vt:lpstr>
      <vt:lpstr>Заједно са другом децом смишљали смо називе за приче</vt:lpstr>
      <vt:lpstr>Дете жели да буде у улози наратора</vt:lpstr>
      <vt:lpstr>Евалуација:</vt:lpstr>
      <vt:lpstr>Slide 56</vt:lpstr>
      <vt:lpstr>Дете није дете  играчка за стрине и тете дете је дете  да га волите и разумете...              (љубивоје ршумовић)</vt:lpstr>
      <vt:lpstr>Литература: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ogisasa</cp:lastModifiedBy>
  <cp:revision>1123</cp:revision>
  <dcterms:created xsi:type="dcterms:W3CDTF">2010-05-23T14:28:12Z</dcterms:created>
  <dcterms:modified xsi:type="dcterms:W3CDTF">2014-10-05T00:53:21Z</dcterms:modified>
</cp:coreProperties>
</file>