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1" r:id="rId2"/>
    <p:sldId id="258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2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5350" y="2943225"/>
            <a:ext cx="3657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5350" y="3905250"/>
            <a:ext cx="3657600" cy="514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6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38100"/>
            <a:ext cx="2171700" cy="5629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" y="38100"/>
            <a:ext cx="6362700" cy="5629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24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1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4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381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552575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PowerPoint_Presentation1.pptx"/><Relationship Id="rId7" Type="http://schemas.openxmlformats.org/officeDocument/2006/relationships/image" Target="../media/image4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2.pptx"/><Relationship Id="rId11" Type="http://schemas.openxmlformats.org/officeDocument/2006/relationships/package" Target="../embeddings/Microsoft_Word_Document4.doc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3.wmf"/><Relationship Id="rId9" Type="http://schemas.openxmlformats.org/officeDocument/2006/relationships/package" Target="../embeddings/Microsoft_PowerPoint_Presentation3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package" Target="../embeddings/Microsoft_Word_Document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924944"/>
            <a:ext cx="4799062" cy="704850"/>
          </a:xfrm>
        </p:spPr>
        <p:txBody>
          <a:bodyPr/>
          <a:lstStyle/>
          <a:p>
            <a:r>
              <a:rPr lang="sr-Cyrl-RS" b="1" dirty="0">
                <a:latin typeface="ZABAVNIK" panose="02000500000000020004" pitchFamily="2" charset="0"/>
              </a:rPr>
              <a:t>Дељивост кроз игру</a:t>
            </a:r>
            <a:r>
              <a:rPr lang="sr-Latn-RS" b="1" dirty="0">
                <a:latin typeface="ZABAVNIK" panose="02000500000000020004" pitchFamily="2" charset="0"/>
              </a:rPr>
              <a:t/>
            </a:r>
            <a:br>
              <a:rPr lang="sr-Latn-RS" b="1" dirty="0">
                <a:latin typeface="ZABAVNIK" panose="02000500000000020004" pitchFamily="2" charset="0"/>
              </a:rPr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8635" y="3861048"/>
            <a:ext cx="3657600" cy="514350"/>
          </a:xfrm>
        </p:spPr>
        <p:txBody>
          <a:bodyPr/>
          <a:lstStyle/>
          <a:p>
            <a:r>
              <a:rPr lang="sr-Cyrl-CS" dirty="0">
                <a:latin typeface="ZABAVNIK" panose="02000500000000020004" pitchFamily="2" charset="0"/>
              </a:rPr>
              <a:t>Биљана Веселиновић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0082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475656" y="1700808"/>
            <a:ext cx="712879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Cyrl-RS" sz="2400" dirty="0">
                <a:latin typeface="ZABAVNIK" pitchFamily="2" charset="0"/>
              </a:rPr>
              <a:t> </a:t>
            </a:r>
            <a:endParaRPr lang="en-US" sz="2400" dirty="0">
              <a:latin typeface="ZABAVNIK" pitchFamily="2" charset="0"/>
            </a:endParaRPr>
          </a:p>
          <a:p>
            <a:r>
              <a:rPr lang="sr-Cyrl-RS" sz="2000" dirty="0">
                <a:solidFill>
                  <a:schemeClr val="accent4"/>
                </a:solidFill>
                <a:latin typeface="ZABAVNIK" pitchFamily="2" charset="0"/>
              </a:rPr>
              <a:t>У раду </a:t>
            </a:r>
            <a:r>
              <a:rPr lang="sr-Cyrl-R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BAVNIK" pitchFamily="2" charset="0"/>
              </a:rPr>
              <a:t>„</a:t>
            </a:r>
            <a:r>
              <a:rPr lang="ru-RU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BAVNIK" pitchFamily="2" charset="0"/>
              </a:rPr>
              <a:t>Дељивост кроз игру"</a:t>
            </a:r>
            <a:r>
              <a:rPr lang="sr-Cyrl-RS" sz="2000" dirty="0" smtClean="0">
                <a:solidFill>
                  <a:schemeClr val="accent4"/>
                </a:solidFill>
                <a:latin typeface="ZABAVNIK" pitchFamily="2" charset="0"/>
              </a:rPr>
              <a:t>се </a:t>
            </a:r>
            <a:r>
              <a:rPr lang="sr-Cyrl-RS" sz="2000" dirty="0">
                <a:solidFill>
                  <a:schemeClr val="accent4"/>
                </a:solidFill>
                <a:latin typeface="ZABAVNIK" pitchFamily="2" charset="0"/>
              </a:rPr>
              <a:t>кроз наставне филмове и игрице обрађују, утврђују и увежбавају математичке наставне целине из наставне теме Дељивост природних бројева. Користећи се наставним филмом и </a:t>
            </a:r>
            <a:r>
              <a:rPr lang="sr-Cyrl-RS" sz="2000" dirty="0" err="1" smtClean="0">
                <a:solidFill>
                  <a:schemeClr val="accent4"/>
                </a:solidFill>
                <a:latin typeface="ZABAVNIK" pitchFamily="2" charset="0"/>
              </a:rPr>
              <a:t>игрицама</a:t>
            </a:r>
            <a:r>
              <a:rPr lang="sr-Latn-RS" sz="2000" dirty="0" smtClean="0">
                <a:solidFill>
                  <a:schemeClr val="accent4"/>
                </a:solidFill>
                <a:latin typeface="ZABAVNIK" pitchFamily="2" charset="0"/>
              </a:rPr>
              <a:t>,</a:t>
            </a:r>
            <a:r>
              <a:rPr lang="sr-Cyrl-RS" sz="2000" dirty="0" smtClean="0">
                <a:solidFill>
                  <a:schemeClr val="accent4"/>
                </a:solidFill>
                <a:latin typeface="ZABAVNIK" pitchFamily="2" charset="0"/>
              </a:rPr>
              <a:t> </a:t>
            </a:r>
            <a:r>
              <a:rPr lang="sr-Cyrl-RS" sz="2000" dirty="0">
                <a:solidFill>
                  <a:schemeClr val="accent4"/>
                </a:solidFill>
                <a:latin typeface="ZABAVNIK" pitchFamily="2" charset="0"/>
              </a:rPr>
              <a:t>ученици се на првом часу упознају са појмом и увежбавају проналажење простих и сложених бројева. Други час, такође путем филма и игрице, је посвећен највећем заједничком делиоцу, а трећи час најмањем заједничком садржаоцу. Сви филмови и игрице су оригинална остварења аутора рада.</a:t>
            </a:r>
            <a:endParaRPr lang="en-US" sz="2000" dirty="0">
              <a:solidFill>
                <a:schemeClr val="accent4"/>
              </a:solidFill>
              <a:latin typeface="ZABAVNI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6948488" y="5264150"/>
            <a:ext cx="1152525" cy="100806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eaLnBrk="1" hangingPunct="1">
              <a:defRPr/>
            </a:pPr>
            <a:r>
              <a:rPr lang="sr-Cyrl-RS" sz="2400" dirty="0"/>
              <a:t>3. час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580063" y="5291138"/>
            <a:ext cx="1152525" cy="10080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eaLnBrk="1" hangingPunct="1">
              <a:defRPr/>
            </a:pPr>
            <a:r>
              <a:rPr lang="sr-Cyrl-RS" sz="2400" dirty="0"/>
              <a:t>2.час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211638" y="5300663"/>
            <a:ext cx="1152525" cy="10080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eaLnBrk="1" hangingPunct="1">
              <a:defRPr/>
            </a:pPr>
            <a:r>
              <a:rPr lang="sr-Cyrl-RS" sz="2400" dirty="0"/>
              <a:t>1. час</a:t>
            </a:r>
            <a:endParaRPr lang="en-US" sz="2400" dirty="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35719" y="1414463"/>
            <a:ext cx="2879725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 smtClean="0">
                <a:latin typeface="ZABAVNIK" panose="02000500000000020004" pitchFamily="2" charset="0"/>
              </a:rPr>
              <a:t>Аутор</a:t>
            </a:r>
            <a:r>
              <a:rPr lang="sr-Latn-CS" b="1" dirty="0" smtClean="0">
                <a:latin typeface="ZABAVNIK" panose="02000500000000020004" pitchFamily="2" charset="0"/>
              </a:rPr>
              <a:t>:</a:t>
            </a:r>
            <a:endParaRPr lang="sr-Cyrl-CS" b="1" dirty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ZABAVNIK" panose="02000500000000020004" pitchFamily="2" charset="0"/>
              </a:rPr>
              <a:t>Наставни предмет</a:t>
            </a:r>
            <a:r>
              <a:rPr lang="en-US" b="1" dirty="0">
                <a:latin typeface="ZABAVNIK" panose="02000500000000020004" pitchFamily="2" charset="0"/>
              </a:rPr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sz="1200" b="1" dirty="0" smtClean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ZABAVNIK" panose="02000500000000020004" pitchFamily="2" charset="0"/>
              </a:rPr>
              <a:t>Рад: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 smtClean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 smtClean="0">
                <a:latin typeface="ZABAVNIK" panose="02000500000000020004" pitchFamily="2" charset="0"/>
              </a:rPr>
              <a:t>Тема</a:t>
            </a:r>
            <a:r>
              <a:rPr lang="en-US" b="1" dirty="0">
                <a:latin typeface="ZABAVNIK" panose="02000500000000020004" pitchFamily="2" charset="0"/>
              </a:rPr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ZABAVNIK" panose="02000500000000020004" pitchFamily="2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ZABAVNIK" panose="02000500000000020004" pitchFamily="2" charset="0"/>
              </a:rPr>
              <a:t>Узраст</a:t>
            </a:r>
            <a:r>
              <a:rPr lang="en-US" b="1" dirty="0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endParaRPr lang="sr-Latn-CS" b="1" dirty="0"/>
          </a:p>
          <a:p>
            <a:pPr marL="342900" indent="-342900" algn="r" eaLnBrk="1" hangingPunct="1">
              <a:spcBef>
                <a:spcPct val="20000"/>
              </a:spcBef>
            </a:pPr>
            <a:endParaRPr lang="en-US" b="1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987675" y="1341438"/>
            <a:ext cx="5976938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CS" dirty="0">
                <a:latin typeface="ZABAVNIK" panose="02000500000000020004" pitchFamily="2" charset="0"/>
              </a:rPr>
              <a:t>Биљана Веселиновић, ОШ „Смех и суза“, Алексинац</a:t>
            </a:r>
          </a:p>
          <a:p>
            <a:pPr eaLnBrk="1" hangingPunct="1">
              <a:spcBef>
                <a:spcPct val="20000"/>
              </a:spcBef>
              <a:defRPr/>
            </a:pPr>
            <a:endParaRPr lang="sr-Cyrl-CS" dirty="0">
              <a:latin typeface="ZABAVNIK" panose="02000500000000020004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RS" dirty="0">
                <a:latin typeface="ZABAVNIK" panose="02000500000000020004" pitchFamily="2" charset="0"/>
              </a:rPr>
              <a:t>Математика</a:t>
            </a:r>
            <a:endParaRPr lang="en-US" dirty="0">
              <a:latin typeface="ZABAVNIK" panose="02000500000000020004" pitchFamily="2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sr-Cyrl-CS" dirty="0" smtClean="0">
              <a:latin typeface="ZABAVNIK" panose="02000500000000020004" pitchFamily="2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sr-Cyrl-CS" dirty="0">
              <a:latin typeface="ZABAVNIK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Cyrl-RS" b="1" dirty="0" smtClean="0">
                <a:latin typeface="ZABAVNIK" panose="02000500000000020004" pitchFamily="2" charset="0"/>
              </a:rPr>
              <a:t>Дељивост кроз игру</a:t>
            </a:r>
            <a:endParaRPr lang="sr-Latn-RS" b="1" dirty="0" smtClean="0">
              <a:latin typeface="ZABAVNIK" panose="02000500000000020004" pitchFamily="2" charset="0"/>
            </a:endParaRPr>
          </a:p>
          <a:p>
            <a:pPr>
              <a:defRPr/>
            </a:pPr>
            <a:endParaRPr lang="sr-Cyrl-RS" sz="2200" dirty="0" smtClean="0">
              <a:latin typeface="ZABAVNIK" panose="02000500000000020004" pitchFamily="2" charset="0"/>
            </a:endParaRPr>
          </a:p>
          <a:p>
            <a:pPr>
              <a:defRPr/>
            </a:pPr>
            <a:endParaRPr lang="en-US" sz="2200" dirty="0">
              <a:latin typeface="ZABAVNIK" panose="02000500000000020004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RS" dirty="0" smtClean="0">
                <a:latin typeface="ZABAVNIK" panose="02000500000000020004" pitchFamily="2" charset="0"/>
              </a:rPr>
              <a:t>Мултимедија и о</a:t>
            </a:r>
            <a:r>
              <a:rPr lang="sr-Cyrl-CS" dirty="0" smtClean="0">
                <a:latin typeface="ZABAVNIK" panose="02000500000000020004" pitchFamily="2" charset="0"/>
              </a:rPr>
              <a:t>бразовне </a:t>
            </a:r>
            <a:r>
              <a:rPr lang="sr-Cyrl-CS" dirty="0">
                <a:latin typeface="ZABAVNIK" panose="02000500000000020004" pitchFamily="2" charset="0"/>
              </a:rPr>
              <a:t>игре у настави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sr-Cyrl-CS" dirty="0">
              <a:latin typeface="ZABAVNIK" panose="02000500000000020004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RS" dirty="0">
                <a:latin typeface="ZABAVNIK" panose="02000500000000020004" pitchFamily="2" charset="0"/>
              </a:rPr>
              <a:t>5. разред основне школе</a:t>
            </a:r>
            <a:endParaRPr lang="en-US" dirty="0">
              <a:latin typeface="ZABAVNIK" panose="02000500000000020004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sr-Cyrl-CS" dirty="0"/>
          </a:p>
        </p:txBody>
      </p:sp>
      <p:graphicFrame>
        <p:nvGraphicFramePr>
          <p:cNvPr id="3084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14971"/>
              </p:ext>
            </p:extLst>
          </p:nvPr>
        </p:nvGraphicFramePr>
        <p:xfrm>
          <a:off x="4284663" y="53546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3546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73537"/>
              </p:ext>
            </p:extLst>
          </p:nvPr>
        </p:nvGraphicFramePr>
        <p:xfrm>
          <a:off x="5724525" y="53736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Presentation" showAsIcon="1" r:id="rId6" imgW="914400" imgH="771480" progId="PowerPoint.Show.12">
                  <p:embed/>
                </p:oleObj>
              </mc:Choice>
              <mc:Fallback>
                <p:oleObj name="Presentation" showAsIcon="1" r:id="rId6" imgW="914400" imgH="771480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15614"/>
              </p:ext>
            </p:extLst>
          </p:nvPr>
        </p:nvGraphicFramePr>
        <p:xfrm>
          <a:off x="7067550" y="53824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Presentation" showAsIcon="1" r:id="rId9" imgW="914400" imgH="771480" progId="PowerPoint.Show.12">
                  <p:embed/>
                </p:oleObj>
              </mc:Choice>
              <mc:Fallback>
                <p:oleObj name="Presentation" showAsIcon="1" r:id="rId9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67550" y="53824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2843213" y="5303310"/>
            <a:ext cx="1152525" cy="10080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 eaLnBrk="1" hangingPunct="1">
              <a:defRPr/>
            </a:pPr>
            <a:r>
              <a:rPr lang="sr-Cyrl-RS" sz="1400" dirty="0" smtClean="0"/>
              <a:t>Мотивација</a:t>
            </a:r>
            <a:endParaRPr lang="en-US" sz="14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52309"/>
              </p:ext>
            </p:extLst>
          </p:nvPr>
        </p:nvGraphicFramePr>
        <p:xfrm>
          <a:off x="2890985" y="5320189"/>
          <a:ext cx="1056982" cy="89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Document" showAsIcon="1" r:id="rId11" imgW="914400" imgH="771480" progId="Word.Document.12">
                  <p:embed/>
                </p:oleObj>
              </mc:Choice>
              <mc:Fallback>
                <p:oleObj name="Document" showAsIcon="1" r:id="rId11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0985" y="5320189"/>
                        <a:ext cx="1056982" cy="89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9110156" cy="6858000"/>
          </a:xfrm>
          <a:prstGeom prst="rect">
            <a:avLst/>
          </a:prstGeom>
        </p:spPr>
      </p:pic>
      <p:pic>
        <p:nvPicPr>
          <p:cNvPr id="51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92338"/>
            <a:ext cx="12747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3"/>
          <p:cNvSpPr/>
          <p:nvPr/>
        </p:nvSpPr>
        <p:spPr bwMode="auto">
          <a:xfrm flipH="1">
            <a:off x="539750" y="1017588"/>
            <a:ext cx="2303463" cy="1223962"/>
          </a:xfrm>
          <a:prstGeom prst="borderCallout2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dirty="0">
                <a:latin typeface="ZABAVNIK" pitchFamily="2" charset="0"/>
              </a:rPr>
              <a:t>ПРАВИЛА </a:t>
            </a:r>
            <a:endParaRPr lang="sr-Latn-RS" dirty="0" smtClean="0">
              <a:latin typeface="ZABAVNIK" pitchFamily="2" charset="0"/>
            </a:endParaRPr>
          </a:p>
          <a:p>
            <a:pPr algn="ctr" eaLnBrk="1" hangingPunct="1">
              <a:defRPr/>
            </a:pPr>
            <a:r>
              <a:rPr lang="sr-Cyrl-RS" dirty="0" smtClean="0">
                <a:latin typeface="ZABAVNIK" pitchFamily="2" charset="0"/>
              </a:rPr>
              <a:t>ДЕЉИВОСТИ</a:t>
            </a:r>
            <a:endParaRPr lang="sr-Cyrl-RS" dirty="0">
              <a:latin typeface="ZABAVNIK" pitchFamily="2" charset="0"/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6300788" y="1041400"/>
            <a:ext cx="2303462" cy="1155699"/>
          </a:xfrm>
          <a:prstGeom prst="borderCallout2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sr-Latn-RS" dirty="0" smtClean="0">
              <a:latin typeface="ZABAVNIK" pitchFamily="2" charset="0"/>
            </a:endParaRPr>
          </a:p>
          <a:p>
            <a:pPr algn="ctr" eaLnBrk="1" hangingPunct="1">
              <a:defRPr/>
            </a:pPr>
            <a:r>
              <a:rPr lang="sr-Cyrl-RS" dirty="0" smtClean="0">
                <a:latin typeface="ZABAVNIK" pitchFamily="2" charset="0"/>
              </a:rPr>
              <a:t>ПРОСТИ </a:t>
            </a:r>
            <a:r>
              <a:rPr lang="sr-Cyrl-RS" dirty="0">
                <a:latin typeface="ZABAVNIK" pitchFamily="2" charset="0"/>
              </a:rPr>
              <a:t>И СЛОЖЕНИ </a:t>
            </a:r>
          </a:p>
          <a:p>
            <a:pPr algn="ctr" eaLnBrk="1" hangingPunct="1">
              <a:defRPr/>
            </a:pPr>
            <a:r>
              <a:rPr lang="sr-Cyrl-RS" dirty="0">
                <a:latin typeface="ZABAVNIK" pitchFamily="2" charset="0"/>
              </a:rPr>
              <a:t>БРОЈЕВИ</a:t>
            </a:r>
          </a:p>
          <a:p>
            <a:pPr algn="ctr" eaLnBrk="1" hangingPunct="1">
              <a:defRPr/>
            </a:pPr>
            <a:endParaRPr lang="en-US" sz="1400" dirty="0">
              <a:latin typeface="ZABAVNIK" pitchFamily="2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 rot="10800000" flipH="1" flipV="1">
            <a:off x="539750" y="5013325"/>
            <a:ext cx="2303463" cy="1223963"/>
          </a:xfrm>
          <a:prstGeom prst="borderCallout2">
            <a:avLst>
              <a:gd name="adj1" fmla="val 84555"/>
              <a:gd name="adj2" fmla="val 103158"/>
              <a:gd name="adj3" fmla="val 83666"/>
              <a:gd name="adj4" fmla="val 114193"/>
              <a:gd name="adj5" fmla="val -6919"/>
              <a:gd name="adj6" fmla="val 140224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dirty="0">
                <a:latin typeface="ZABAVNIK" pitchFamily="2" charset="0"/>
              </a:rPr>
              <a:t>НАЈМАЊИ </a:t>
            </a:r>
            <a:endParaRPr lang="sr-Latn-RS" dirty="0" smtClean="0">
              <a:latin typeface="ZABAVNIK" pitchFamily="2" charset="0"/>
            </a:endParaRPr>
          </a:p>
          <a:p>
            <a:pPr algn="ctr" eaLnBrk="1" hangingPunct="1">
              <a:defRPr/>
            </a:pPr>
            <a:r>
              <a:rPr lang="sr-Cyrl-RS" dirty="0" smtClean="0">
                <a:latin typeface="ZABAVNIK" pitchFamily="2" charset="0"/>
              </a:rPr>
              <a:t>ЗАЈЕДНИЧКИ</a:t>
            </a:r>
            <a:endParaRPr lang="sr-Cyrl-RS" dirty="0">
              <a:latin typeface="ZABAVNIK" pitchFamily="2" charset="0"/>
            </a:endParaRPr>
          </a:p>
          <a:p>
            <a:pPr algn="ctr" eaLnBrk="1" hangingPunct="1">
              <a:defRPr/>
            </a:pPr>
            <a:r>
              <a:rPr lang="sr-Cyrl-RS" dirty="0">
                <a:latin typeface="ZABAVNIK" pitchFamily="2" charset="0"/>
              </a:rPr>
              <a:t>САДРЖАЛАЦ</a:t>
            </a:r>
          </a:p>
        </p:txBody>
      </p:sp>
      <p:sp>
        <p:nvSpPr>
          <p:cNvPr id="7" name="Line Callout 2 6"/>
          <p:cNvSpPr/>
          <p:nvPr/>
        </p:nvSpPr>
        <p:spPr bwMode="auto">
          <a:xfrm>
            <a:off x="6280150" y="4875213"/>
            <a:ext cx="2476944" cy="1290637"/>
          </a:xfrm>
          <a:prstGeom prst="borderCallout2">
            <a:avLst>
              <a:gd name="adj1" fmla="val 89599"/>
              <a:gd name="adj2" fmla="val -6541"/>
              <a:gd name="adj3" fmla="val 90287"/>
              <a:gd name="adj4" fmla="val -16309"/>
              <a:gd name="adj5" fmla="val 381"/>
              <a:gd name="adj6" fmla="val -39858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sr-Cyrl-RS" dirty="0">
                <a:latin typeface="ZABAVNIK" pitchFamily="2" charset="0"/>
              </a:rPr>
              <a:t>НАЈВЕЋИ ЗАЈЕДНИЧКИ</a:t>
            </a:r>
          </a:p>
          <a:p>
            <a:pPr algn="ctr" eaLnBrk="1" hangingPunct="1">
              <a:defRPr/>
            </a:pPr>
            <a:r>
              <a:rPr lang="sr-Cyrl-RS" dirty="0">
                <a:latin typeface="ZABAVNIK" pitchFamily="2" charset="0"/>
              </a:rPr>
              <a:t> ДЕЛИЛАЦ</a:t>
            </a:r>
            <a:endParaRPr lang="en-US" dirty="0">
              <a:latin typeface="ZABAVNIK" pitchFamily="2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3924300" y="1125538"/>
            <a:ext cx="1008063" cy="142875"/>
          </a:xfrm>
          <a:prstGeom prst="left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Left-Right Arrow 13"/>
          <p:cNvSpPr/>
          <p:nvPr/>
        </p:nvSpPr>
        <p:spPr bwMode="auto">
          <a:xfrm>
            <a:off x="4283968" y="6206941"/>
            <a:ext cx="1008063" cy="142875"/>
          </a:xfrm>
          <a:prstGeom prst="left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Left-Right Arrow 14"/>
          <p:cNvSpPr/>
          <p:nvPr/>
        </p:nvSpPr>
        <p:spPr bwMode="auto">
          <a:xfrm rot="16200000">
            <a:off x="1043782" y="3390106"/>
            <a:ext cx="1008062" cy="142875"/>
          </a:xfrm>
          <a:prstGeom prst="left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6" name="Left-Right Arrow 15"/>
          <p:cNvSpPr/>
          <p:nvPr/>
        </p:nvSpPr>
        <p:spPr bwMode="auto">
          <a:xfrm rot="5400000">
            <a:off x="7092156" y="3461544"/>
            <a:ext cx="1008063" cy="142875"/>
          </a:xfrm>
          <a:prstGeom prst="left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3040284" y="3575309"/>
            <a:ext cx="31037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Cyrl-R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BAVNIK" pitchFamily="2" charset="0"/>
              </a:rPr>
              <a:t>Дељивост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ZABAVNIK" pitchFamily="2" charset="0"/>
            </a:endParaRPr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9750" y="601663"/>
            <a:ext cx="162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ZABAVNIK" pitchFamily="2" charset="0"/>
              </a:rPr>
              <a:t>Ово смо знали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ZABAVNIK" pitchFamily="2" charset="0"/>
            </a:endParaRPr>
          </a:p>
        </p:txBody>
      </p:sp>
      <p:sp>
        <p:nvSpPr>
          <p:cNvPr id="5133" name="TextBox 18"/>
          <p:cNvSpPr txBox="1">
            <a:spLocks noChangeArrowheads="1"/>
          </p:cNvSpPr>
          <p:nvPr/>
        </p:nvSpPr>
        <p:spPr bwMode="auto">
          <a:xfrm>
            <a:off x="5967413" y="601663"/>
            <a:ext cx="297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ZABAVNIK" pitchFamily="2" charset="0"/>
              </a:rPr>
              <a:t>Научили смо на првом часу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ZABAVNIK" pitchFamily="2" charset="0"/>
            </a:endParaRPr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5911850" y="6237288"/>
            <a:ext cx="308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ZABAVNIK" pitchFamily="2" charset="0"/>
              </a:rPr>
              <a:t>Научили смо на другом часу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ZABAVNIK" pitchFamily="2" charset="0"/>
            </a:endParaRPr>
          </a:p>
        </p:txBody>
      </p:sp>
      <p:sp>
        <p:nvSpPr>
          <p:cNvPr id="5135" name="TextBox 20"/>
          <p:cNvSpPr txBox="1">
            <a:spLocks noChangeArrowheads="1"/>
          </p:cNvSpPr>
          <p:nvPr/>
        </p:nvSpPr>
        <p:spPr bwMode="auto">
          <a:xfrm>
            <a:off x="206375" y="6237288"/>
            <a:ext cx="306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ZABAVNIK" pitchFamily="2" charset="0"/>
              </a:rPr>
              <a:t>Научили смо на трећем часу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ZABAVNI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ZABAVNIK" panose="02000500000000020004" pitchFamily="2" charset="0"/>
              </a:rPr>
              <a:t>ЕВАЛУАЦИЈА</a:t>
            </a:r>
            <a:endParaRPr lang="sr-Latn-CS" dirty="0">
              <a:latin typeface="ZABAVNIK" panose="02000500000000020004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57612"/>
              </p:ext>
            </p:extLst>
          </p:nvPr>
        </p:nvGraphicFramePr>
        <p:xfrm>
          <a:off x="4705350" y="4437112"/>
          <a:ext cx="162151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5350" y="4437112"/>
                        <a:ext cx="1621513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12215"/>
              </p:ext>
            </p:extLst>
          </p:nvPr>
        </p:nvGraphicFramePr>
        <p:xfrm>
          <a:off x="7045163" y="4437112"/>
          <a:ext cx="162151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5163" y="4437112"/>
                        <a:ext cx="1621514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1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46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C8C8C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Theme146</Template>
  <TotalTime>2268</TotalTime>
  <Words>83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Microsoft Sans Serif</vt:lpstr>
      <vt:lpstr>ZABAVNIK</vt:lpstr>
      <vt:lpstr>Theme146</vt:lpstr>
      <vt:lpstr>Document</vt:lpstr>
      <vt:lpstr>Presentation</vt:lpstr>
      <vt:lpstr>Microsoft Word Document</vt:lpstr>
      <vt:lpstr>Дељивост кроз игру </vt:lpstr>
      <vt:lpstr>PowerPoint Presentation</vt:lpstr>
      <vt:lpstr>PowerPoint Presentation</vt:lpstr>
      <vt:lpstr>PowerPoint Presentation</vt:lpstr>
      <vt:lpstr>ЕВАЛУАЦИЈА</vt:lpstr>
    </vt:vector>
  </TitlesOfParts>
  <Company>CET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Bilja</cp:lastModifiedBy>
  <cp:revision>191</cp:revision>
  <cp:lastPrinted>1601-01-01T00:00:00Z</cp:lastPrinted>
  <dcterms:created xsi:type="dcterms:W3CDTF">2005-03-02T08:24:37Z</dcterms:created>
  <dcterms:modified xsi:type="dcterms:W3CDTF">2013-08-31T09:26:08Z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