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ata60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diagrams/quickStyle64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layout64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slides/slide77.xml" ContentType="application/vnd.openxmlformats-officedocument.presentationml.slid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52.xml" ContentType="application/vnd.openxmlformats-officedocument.drawingml.diagramColors+xml"/>
  <Override PartName="/ppt/diagrams/colors63.xml" ContentType="application/vnd.openxmlformats-officedocument.drawingml.diagramColors+xml"/>
  <Override PartName="/ppt/diagrams/data65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slides/slide55.xml" ContentType="application/vnd.openxmlformats-officedocument.presentationml.slid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diagrams/quickStyle58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layout58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7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slides/slide49.xml" ContentType="application/vnd.openxmlformats-officedocument.presentationml.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diagrams/data62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66.xml" ContentType="application/vnd.openxmlformats-officedocument.drawingml.diagramStyle+xml"/>
  <Override PartName="/ppt/slides/slide41.xml" ContentType="application/vnd.openxmlformats-officedocument.presentationml.slide+xml"/>
  <Override PartName="/ppt/diagrams/quickStyle55.xml" ContentType="application/vnd.openxmlformats-officedocument.drawingml.diagramStyl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quickStyle44.xml" ContentType="application/vnd.openxmlformats-officedocument.drawingml.diagramStyle+xml"/>
  <Override PartName="/ppt/diagrams/layout55.xml" ContentType="application/vnd.openxmlformats-officedocument.drawingml.diagramLayout+xml"/>
  <Override PartName="/ppt/diagrams/layout66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54.xml" ContentType="application/vnd.openxmlformats-officedocument.drawingml.diagramColors+xml"/>
  <Override PartName="/ppt/diagrams/colors65.xml" ContentType="application/vnd.openxmlformats-officedocument.drawingml.diagramColors+xml"/>
  <Override PartName="/ppt/diagrams/data67.xml" ContentType="application/vnd.openxmlformats-officedocument.drawingml.diagramData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slides/slide57.xml" ContentType="application/vnd.openxmlformats-officedocument.presentationml.slide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slides/slide46.xml" ContentType="application/vnd.openxmlformats-officedocument.presentationml.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layout49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16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diagrams/colors62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diagrams/data64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slides/slide32.xml" ContentType="application/vnd.openxmlformats-officedocument.presentationml.slide+xml"/>
  <Default Extension="docx" ContentType="application/vnd.openxmlformats-officedocument.wordprocessingml.document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diagrams/layout57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colors67.xml" ContentType="application/vnd.openxmlformats-officedocument.drawingml.diagramColors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Default Extension="bin" ContentType="application/vnd.openxmlformats-officedocument.oleObject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quickStyle65.xml" ContentType="application/vnd.openxmlformats-officedocument.drawingml.diagramStyl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65.xml" ContentType="application/vnd.openxmlformats-officedocument.drawingml.diagram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colors64.xml" ContentType="application/vnd.openxmlformats-officedocument.drawingml.diagramColors+xml"/>
  <Override PartName="/ppt/slides/slide78.xml" ContentType="application/vnd.openxmlformats-officedocument.presentationml.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ppt/diagrams/data66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quickStyle48.xml" ContentType="application/vnd.openxmlformats-officedocument.drawingml.diagramStyle+xml"/>
  <Override PartName="/ppt/diagrams/layout59.xml" ContentType="application/vnd.openxmlformats-officedocument.drawingml.diagram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layout62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52.xml" ContentType="application/vnd.openxmlformats-officedocument.drawingml.diagramData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quickStyle67.xml" ContentType="application/vnd.openxmlformats-officedocument.drawingml.diagramStyl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diagrams/quickStyle45.xml" ContentType="application/vnd.openxmlformats-officedocument.drawingml.diagramStyle+xml"/>
  <Override PartName="/ppt/diagrams/layout67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diagrams/layout56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layout45.xml" ContentType="application/vnd.openxmlformats-officedocument.drawingml.diagramLayout+xml"/>
  <Override PartName="/ppt/diagrams/colors66.xml" ContentType="application/vnd.openxmlformats-officedocument.drawingml.diagramColors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76" r:id="rId3"/>
    <p:sldId id="257" r:id="rId4"/>
    <p:sldId id="345" r:id="rId5"/>
    <p:sldId id="277" r:id="rId6"/>
    <p:sldId id="261" r:id="rId7"/>
    <p:sldId id="278" r:id="rId8"/>
    <p:sldId id="279" r:id="rId9"/>
    <p:sldId id="280" r:id="rId10"/>
    <p:sldId id="284" r:id="rId11"/>
    <p:sldId id="282" r:id="rId12"/>
    <p:sldId id="283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7" r:id="rId34"/>
    <p:sldId id="308" r:id="rId35"/>
    <p:sldId id="305" r:id="rId36"/>
    <p:sldId id="306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258" r:id="rId67"/>
    <p:sldId id="346" r:id="rId68"/>
    <p:sldId id="266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7" r:id="rId77"/>
    <p:sldId id="348" r:id="rId78"/>
    <p:sldId id="270" r:id="rId79"/>
    <p:sldId id="349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b="1" dirty="0" err="1" smtClean="0">
              <a:latin typeface="Calibri" pitchFamily="34" charset="0"/>
              <a:cs typeface="Calibri" pitchFamily="34" charset="0"/>
            </a:rPr>
            <a:t>Имамо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33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ораха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неколико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корпи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Ораси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размештени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корпе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свакој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корпи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има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више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једног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ораха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Ако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из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сваке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корпе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узмемо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један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орах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преместимо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га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прву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корпу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свим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корпама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ће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бити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исти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број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ораха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има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корпи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ораха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било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свакој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њих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почетку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?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18F6CB15-504B-44AF-9920-F137D83EA740}" type="presOf" srcId="{816C89F3-54B4-413C-8EF4-8EC488AE81FB}" destId="{FA6BE951-DEB4-4DF7-8762-DAC603303040}" srcOrd="0" destOrd="0" presId="urn:microsoft.com/office/officeart/2005/8/layout/vList2"/>
    <dgm:cxn modelId="{F60663D5-A951-4054-8F98-F6C85A4DC799}" type="presOf" srcId="{A2CD640D-AA4C-4FCA-8082-76936CED0E78}" destId="{DE5153AC-85F9-4619-A25F-8E3F68380E16}" srcOrd="0" destOrd="0" presId="urn:microsoft.com/office/officeart/2005/8/layout/vList2"/>
    <dgm:cxn modelId="{4A9068D3-2731-4151-9FB6-66D32ACB6583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Будући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један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часовник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Вотсона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жури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касни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тачно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један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минут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току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24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часа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док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трећи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увек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показује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тачно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време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закључујемо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после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60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први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часовник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журити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тачно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један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сат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каснити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тачно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један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сат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трећи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показивати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тачно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време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први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пут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часовника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поново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показивати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исто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време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након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60∙12=720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Шерлок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Холмс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заказао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поновни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сусрет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Вотсону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 </a:t>
          </a:r>
          <a:r>
            <a:rPr lang="en-US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подне</a:t>
          </a:r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28. </a:t>
          </a:r>
          <a:r>
            <a:rPr lang="en-US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марта</a:t>
          </a:r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1900. </a:t>
          </a:r>
          <a:r>
            <a:rPr lang="en-US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Требало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водити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рачуна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о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чињеници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1900.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није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била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преступна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Напомена</a:t>
          </a:r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преступна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дељива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4,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осим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дељивих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100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којих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преступне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само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дељиве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400.</a:t>
          </a:r>
          <a:endParaRPr lang="en-US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116301" custLinFactNeighborY="-581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DE794C49-2932-43F0-A3A8-840429EF2BCF}" type="presOf" srcId="{816C89F3-54B4-413C-8EF4-8EC488AE81FB}" destId="{FA6BE951-DEB4-4DF7-8762-DAC603303040}" srcOrd="0" destOrd="0" presId="urn:microsoft.com/office/officeart/2005/8/layout/vList2"/>
    <dgm:cxn modelId="{0AB34057-E457-4E73-A8AE-72317DDAEF87}" type="presOf" srcId="{A2CD640D-AA4C-4FCA-8082-76936CED0E78}" destId="{DE5153AC-85F9-4619-A25F-8E3F68380E16}" srcOrd="0" destOrd="0" presId="urn:microsoft.com/office/officeart/2005/8/layout/vList2"/>
    <dgm:cxn modelId="{4477A022-D4F2-4E23-9914-BBCF9DE24C8F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dirty="0" smtClean="0">
              <a:latin typeface="Calibri" pitchFamily="34" charset="0"/>
              <a:cs typeface="Calibri" pitchFamily="34" charset="0"/>
            </a:rPr>
            <a:t>У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кругу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означена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једна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тачка</a:t>
          </a:r>
          <a:r>
            <a:rPr lang="en-US" dirty="0" smtClean="0">
              <a:latin typeface="Calibri" pitchFamily="34" charset="0"/>
              <a:cs typeface="Calibri" pitchFamily="34" charset="0"/>
            </a:rPr>
            <a:t> М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различита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центра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круга</a:t>
          </a:r>
          <a:r>
            <a:rPr lang="en-US" dirty="0" smtClean="0">
              <a:latin typeface="Calibri" pitchFamily="34" charset="0"/>
              <a:cs typeface="Calibri" pitchFamily="34" charset="0"/>
            </a:rPr>
            <a:t> О. 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Разрезати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круг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на</a:t>
          </a:r>
          <a:endParaRPr lang="en-US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en-US" dirty="0" smtClean="0">
              <a:latin typeface="Calibri" pitchFamily="34" charset="0"/>
              <a:cs typeface="Calibri" pitchFamily="34" charset="0"/>
            </a:rPr>
            <a:t>а)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три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дела</a:t>
          </a:r>
          <a:endParaRPr lang="en-US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en-US" dirty="0" smtClean="0">
              <a:latin typeface="Calibri" pitchFamily="34" charset="0"/>
              <a:cs typeface="Calibri" pitchFamily="34" charset="0"/>
            </a:rPr>
            <a:t>б)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два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дела</a:t>
          </a:r>
          <a:endParaRPr lang="en-US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en-US" dirty="0" err="1" smtClean="0">
              <a:latin typeface="Calibri" pitchFamily="34" charset="0"/>
              <a:cs typeface="Calibri" pitchFamily="34" charset="0"/>
            </a:rPr>
            <a:t>тако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њих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може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саставити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нови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круг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којем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ће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означена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тачка</a:t>
          </a:r>
          <a:r>
            <a:rPr lang="en-US" dirty="0" smtClean="0">
              <a:latin typeface="Calibri" pitchFamily="34" charset="0"/>
              <a:cs typeface="Calibri" pitchFamily="34" charset="0"/>
            </a:rPr>
            <a:t> М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бити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центар</a:t>
          </a:r>
          <a:r>
            <a:rPr lang="en-US" dirty="0" smtClean="0">
              <a:latin typeface="Calibri" pitchFamily="34" charset="0"/>
              <a:cs typeface="Calibri" pitchFamily="34" charset="0"/>
            </a:rPr>
            <a:t>.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49549BB3-A85D-4037-9DFF-339F26312C3F}" type="presOf" srcId="{816C89F3-54B4-413C-8EF4-8EC488AE81FB}" destId="{FA6BE951-DEB4-4DF7-8762-DAC603303040}" srcOrd="0" destOrd="0" presId="urn:microsoft.com/office/officeart/2005/8/layout/vList2"/>
    <dgm:cxn modelId="{F18D1AE9-6D8E-4269-92CB-507990BFC4D1}" type="presOf" srcId="{A2CD640D-AA4C-4FCA-8082-76936CED0E78}" destId="{DE5153AC-85F9-4619-A25F-8E3F68380E16}" srcOrd="0" destOrd="0" presId="urn:microsoft.com/office/officeart/2005/8/layout/vList2"/>
    <dgm:cxn modelId="{07DE476B-FCA1-431C-9528-8826C1FF76AC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а)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великог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круга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требало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изрезати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мала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подударна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круга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чији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центри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тачкама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O и M, а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полупречник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мањи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половине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дужи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OM.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Затим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требало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заменити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места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малим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круговима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108124" custLinFactY="282" custLinFactNeighborX="9841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1B05ACE6-C006-4B6C-B008-8C1A0036A416}" type="presOf" srcId="{816C89F3-54B4-413C-8EF4-8EC488AE81FB}" destId="{FA6BE951-DEB4-4DF7-8762-DAC603303040}" srcOrd="0" destOrd="0" presId="urn:microsoft.com/office/officeart/2005/8/layout/vList2"/>
    <dgm:cxn modelId="{A41F1184-A632-4CAB-B68F-D3C9CA572CEA}" type="presOf" srcId="{A2CD640D-AA4C-4FCA-8082-76936CED0E78}" destId="{DE5153AC-85F9-4619-A25F-8E3F68380E16}" srcOrd="0" destOrd="0" presId="urn:microsoft.com/office/officeart/2005/8/layout/vList2"/>
    <dgm:cxn modelId="{E3F76644-E2EF-46E8-A81C-D59C870C86AB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2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б)</a:t>
          </a:r>
          <a:r>
            <a: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Линија</a:t>
          </a:r>
          <a:r>
            <a: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разрезивања</a:t>
          </a:r>
          <a:r>
            <a: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</a:t>
          </a:r>
          <a:r>
            <a: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требало</a:t>
          </a:r>
          <a:r>
            <a: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буде</a:t>
          </a:r>
          <a:r>
            <a: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лук</a:t>
          </a:r>
          <a:r>
            <a: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кружнице</a:t>
          </a:r>
          <a:r>
            <a: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центром</a:t>
          </a:r>
          <a:r>
            <a: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2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тачки</a:t>
          </a:r>
          <a:r>
            <a: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M, </a:t>
          </a:r>
          <a:r>
            <a:rPr lang="en-US" sz="2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полупречника</a:t>
          </a:r>
          <a:r>
            <a: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једнаког</a:t>
          </a:r>
          <a:r>
            <a: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полупреч</a:t>
          </a:r>
          <a:r>
            <a:rPr lang="sr-Cyrl-R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-</a:t>
          </a:r>
          <a:r>
            <a:rPr lang="en-US" sz="2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нику</a:t>
          </a:r>
          <a:r>
            <a: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датог</a:t>
          </a:r>
          <a:r>
            <a: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круга</a:t>
          </a:r>
          <a:r>
            <a: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23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108124" custLinFactY="282" custLinFactNeighborX="9841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5186DE31-2CE3-48EA-9E0B-6C0D7BAF22D2}" type="presOf" srcId="{A2CD640D-AA4C-4FCA-8082-76936CED0E78}" destId="{DE5153AC-85F9-4619-A25F-8E3F68380E16}" srcOrd="0" destOrd="0" presId="urn:microsoft.com/office/officeart/2005/8/layout/vList2"/>
    <dgm:cxn modelId="{739A58CC-B85F-4276-82F5-8D46C6206DF9}" type="presOf" srcId="{816C89F3-54B4-413C-8EF4-8EC488AE81FB}" destId="{FA6BE951-DEB4-4DF7-8762-DAC603303040}" srcOrd="0" destOrd="0" presId="urn:microsoft.com/office/officeart/2005/8/layout/vList2"/>
    <dgm:cxn modelId="{C61625A0-3622-4209-9CDE-1A98E8CFD1F7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>
            <a:spcAft>
              <a:spcPct val="35000"/>
            </a:spcAft>
          </a:pPr>
          <a:r>
            <a:rPr lang="sr-Cyrl-RS" sz="1600" b="1" dirty="0" smtClean="0">
              <a:latin typeface="Calibri" pitchFamily="34" charset="0"/>
              <a:cs typeface="Calibri" pitchFamily="34" charset="0"/>
            </a:rPr>
            <a:t>	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Диофант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из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Александрије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последњи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великан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грчке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математичке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традиције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Интересовао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првенствено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теорију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бројева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решавање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једначина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много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допринео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напретку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алгебре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Његово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највеће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откриће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Диофантове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једначине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једначине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рационалним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коефицијентима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које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тражи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рационално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решење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>
            <a:spcAft>
              <a:spcPct val="35000"/>
            </a:spcAft>
          </a:pPr>
          <a:r>
            <a:rPr lang="sr-Cyrl-RS" sz="1600" b="1" dirty="0" smtClean="0">
              <a:latin typeface="Calibri" pitchFamily="34" charset="0"/>
              <a:cs typeface="Calibri" pitchFamily="34" charset="0"/>
            </a:rPr>
            <a:t>	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Веома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мало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зна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о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животу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овог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поштовања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вредног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математичара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Сматра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живео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око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250.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године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Примерено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неком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бавио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решавањем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проблема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постоји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један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детаљ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из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Диофантовог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живота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који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преживео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облику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загонетке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а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коју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каже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била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урезана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његовом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надгробном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споменику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:</a:t>
          </a:r>
        </a:p>
        <a:p>
          <a:pPr algn="ctr">
            <a:spcAft>
              <a:spcPct val="35000"/>
            </a:spcAft>
          </a:pPr>
          <a:endParaRPr lang="en-US" sz="1100" b="1" dirty="0" smtClean="0">
            <a:latin typeface="Calibri" pitchFamily="34" charset="0"/>
            <a:cs typeface="Calibri" pitchFamily="34" charset="0"/>
          </a:endParaRPr>
        </a:p>
        <a:p>
          <a:pPr algn="ctr">
            <a:spcAft>
              <a:spcPts val="400"/>
            </a:spcAft>
          </a:pP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Шестину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века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свог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као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дете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играо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,</a:t>
          </a:r>
          <a:endParaRPr lang="en-US" sz="1600" b="1" dirty="0" smtClean="0">
            <a:latin typeface="Calibri" pitchFamily="34" charset="0"/>
            <a:cs typeface="Calibri" pitchFamily="34" charset="0"/>
          </a:endParaRPr>
        </a:p>
        <a:p>
          <a:pPr algn="ctr">
            <a:spcAft>
              <a:spcPts val="400"/>
            </a:spcAft>
          </a:pPr>
          <a:r>
            <a:rPr lang="en-US" sz="1600" b="1" i="1" dirty="0" smtClean="0">
              <a:latin typeface="Calibri" pitchFamily="34" charset="0"/>
              <a:cs typeface="Calibri" pitchFamily="34" charset="0"/>
            </a:rPr>
            <a:t>и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још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половину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шестине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с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брадом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момачком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дочекао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.</a:t>
          </a:r>
          <a:endParaRPr lang="en-US" sz="1600" b="1" dirty="0" smtClean="0">
            <a:latin typeface="Calibri" pitchFamily="34" charset="0"/>
            <a:cs typeface="Calibri" pitchFamily="34" charset="0"/>
          </a:endParaRPr>
        </a:p>
        <a:p>
          <a:pPr algn="ctr">
            <a:spcAft>
              <a:spcPts val="400"/>
            </a:spcAft>
          </a:pP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Усрећи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женом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кад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превали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још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седмину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,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</a:p>
        <a:p>
          <a:pPr algn="ctr">
            <a:spcAft>
              <a:spcPts val="400"/>
            </a:spcAft>
          </a:pPr>
          <a:r>
            <a:rPr lang="en-US" sz="1600" b="1" i="1" dirty="0" smtClean="0">
              <a:latin typeface="Calibri" pitchFamily="34" charset="0"/>
              <a:cs typeface="Calibri" pitchFamily="34" charset="0"/>
            </a:rPr>
            <a:t>с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којом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после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лета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пет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обрадова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сину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.</a:t>
          </a:r>
          <a:endParaRPr lang="en-US" sz="1600" b="1" dirty="0" smtClean="0">
            <a:latin typeface="Calibri" pitchFamily="34" charset="0"/>
            <a:cs typeface="Calibri" pitchFamily="34" charset="0"/>
          </a:endParaRPr>
        </a:p>
        <a:p>
          <a:pPr algn="ctr">
            <a:spcAft>
              <a:spcPts val="400"/>
            </a:spcAft>
          </a:pP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Вољени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син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поживе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пола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очевог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века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само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,</a:t>
          </a:r>
          <a:endParaRPr lang="en-US" sz="1600" b="1" dirty="0" smtClean="0">
            <a:latin typeface="Calibri" pitchFamily="34" charset="0"/>
            <a:cs typeface="Calibri" pitchFamily="34" charset="0"/>
          </a:endParaRPr>
        </a:p>
        <a:p>
          <a:pPr algn="ctr">
            <a:spcAft>
              <a:spcPts val="400"/>
            </a:spcAft>
          </a:pPr>
          <a:r>
            <a:rPr lang="en-US" sz="1600" b="1" i="1" dirty="0" smtClean="0">
              <a:latin typeface="Calibri" pitchFamily="34" charset="0"/>
              <a:cs typeface="Calibri" pitchFamily="34" charset="0"/>
            </a:rPr>
            <a:t>и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би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стргнут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оцу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судбом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која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га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узе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рано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.</a:t>
          </a:r>
          <a:endParaRPr lang="en-US" sz="1600" b="1" dirty="0" smtClean="0">
            <a:latin typeface="Calibri" pitchFamily="34" charset="0"/>
            <a:cs typeface="Calibri" pitchFamily="34" charset="0"/>
          </a:endParaRPr>
        </a:p>
        <a:p>
          <a:pPr algn="ctr">
            <a:spcAft>
              <a:spcPts val="400"/>
            </a:spcAft>
          </a:pP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Два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пута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два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лета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оплакиваше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родитељ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тугу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очај</a:t>
          </a:r>
          <a:endParaRPr lang="en-US" sz="1600" b="1" dirty="0" smtClean="0">
            <a:latin typeface="Calibri" pitchFamily="34" charset="0"/>
            <a:cs typeface="Calibri" pitchFamily="34" charset="0"/>
          </a:endParaRPr>
        </a:p>
        <a:p>
          <a:pPr algn="ctr">
            <a:spcAft>
              <a:spcPts val="400"/>
            </a:spcAft>
          </a:pP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кад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он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угледа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тегобном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животу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своме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1" dirty="0" err="1" smtClean="0">
              <a:latin typeface="Calibri" pitchFamily="34" charset="0"/>
              <a:cs typeface="Calibri" pitchFamily="34" charset="0"/>
            </a:rPr>
            <a:t>крај</a:t>
          </a:r>
          <a:r>
            <a:rPr lang="en-US" sz="1600" b="1" i="1" dirty="0" smtClean="0">
              <a:latin typeface="Calibri" pitchFamily="34" charset="0"/>
              <a:cs typeface="Calibri" pitchFamily="34" charset="0"/>
            </a:rPr>
            <a:t>.</a:t>
          </a:r>
          <a:endParaRPr lang="en-US" sz="1600" b="1" dirty="0" smtClean="0">
            <a:latin typeface="Calibri" pitchFamily="34" charset="0"/>
            <a:cs typeface="Calibri" pitchFamily="34" charset="0"/>
          </a:endParaRPr>
        </a:p>
        <a:p>
          <a:pPr algn="ctr">
            <a:spcAft>
              <a:spcPct val="35000"/>
            </a:spcAft>
          </a:pPr>
          <a:endParaRPr lang="en-US" sz="1100" b="1" dirty="0" smtClean="0">
            <a:latin typeface="Calibri" pitchFamily="34" charset="0"/>
            <a:cs typeface="Calibri" pitchFamily="34" charset="0"/>
          </a:endParaRPr>
        </a:p>
        <a:p>
          <a:pPr algn="ctr">
            <a:spcAft>
              <a:spcPct val="35000"/>
            </a:spcAft>
          </a:pP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година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живео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Диофант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?</a:t>
          </a:r>
          <a:endParaRPr lang="en-US" sz="16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C8E08802-FF00-4CE7-882A-9DA36846BD6F}" type="presOf" srcId="{816C89F3-54B4-413C-8EF4-8EC488AE81FB}" destId="{FA6BE951-DEB4-4DF7-8762-DAC603303040}" srcOrd="0" destOrd="0" presId="urn:microsoft.com/office/officeart/2005/8/layout/vList2"/>
    <dgm:cxn modelId="{9EA5BDFD-B758-46B9-ADC4-65FD7F90D8EB}" type="presOf" srcId="{A2CD640D-AA4C-4FCA-8082-76936CED0E78}" destId="{DE5153AC-85F9-4619-A25F-8E3F68380E16}" srcOrd="0" destOrd="0" presId="urn:microsoft.com/office/officeart/2005/8/layout/vList2"/>
    <dgm:cxn modelId="{895C23E0-9928-4DAE-934A-558A83559177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Нека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sr-Cyrl-R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Диофантовог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живота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Непознату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 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лако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ћемо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израчунати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постављањем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линеарне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једначине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основу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наведене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загонетке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endParaRPr lang="sr-Cyrl-RS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sr-Cyrl-RS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Решење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једначине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sr-Cyrl-R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  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sr-Cyrl-R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      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</a:p>
        <a:p>
          <a:pPr algn="just"/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Диофант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живео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84 </a:t>
          </a:r>
          <a:r>
            <a:rPr lang="en-US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године</a:t>
          </a:r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endParaRPr lang="en-US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110095" custLinFactNeighborY="34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9AFA39CD-C77E-4A36-8997-CFEFD28F3B70}" type="presOf" srcId="{A2CD640D-AA4C-4FCA-8082-76936CED0E78}" destId="{DE5153AC-85F9-4619-A25F-8E3F68380E16}" srcOrd="0" destOrd="0" presId="urn:microsoft.com/office/officeart/2005/8/layout/vList2"/>
    <dgm:cxn modelId="{34907856-3DC1-4D18-BEBD-34F9ACA90E20}" type="presOf" srcId="{816C89F3-54B4-413C-8EF4-8EC488AE81FB}" destId="{FA6BE951-DEB4-4DF7-8762-DAC603303040}" srcOrd="0" destOrd="0" presId="urn:microsoft.com/office/officeart/2005/8/layout/vList2"/>
    <dgm:cxn modelId="{F387AE5D-1431-400E-802C-EAFD7545B722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8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куглица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изглед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сасвим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једнаких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једна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нешто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лакша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осталих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најмање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мерења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требало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извршити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теразијама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два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таса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(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без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тегова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!),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издвојила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куглица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?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Образложити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поступак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!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83664" custLinFactNeighborX="840" custLinFactNeighborY="-94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97C4ACEE-CB3B-4B30-8792-25FF85966C06}" type="presOf" srcId="{A2CD640D-AA4C-4FCA-8082-76936CED0E78}" destId="{DE5153AC-85F9-4619-A25F-8E3F68380E16}" srcOrd="0" destOrd="0" presId="urn:microsoft.com/office/officeart/2005/8/layout/vList2"/>
    <dgm:cxn modelId="{9353028C-34AD-477B-9EB6-717DDB8ACD90}" type="presOf" srcId="{816C89F3-54B4-413C-8EF4-8EC488AE81FB}" destId="{FA6BE951-DEB4-4DF7-8762-DAC603303040}" srcOrd="0" destOrd="0" presId="urn:microsoft.com/office/officeart/2005/8/layout/vList2"/>
    <dgm:cxn modelId="{02DA4C85-A348-4A15-BEA8-890C75E1AF54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Потребно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извршити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свега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мерења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Ставимо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3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куглице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сваки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тас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2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1.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Ако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теразије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равнотежи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онда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лакша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куглица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међу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преостале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У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другом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мерењу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куглице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утврђујемо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лакша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2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2.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Ако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теразије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нису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равнотежи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онда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лакше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групе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другом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мерењу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тасове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стављамо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једну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куглицу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трећу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издвојимо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стране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Ако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сада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теразије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равнотежи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најлакша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куглица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коју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смо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издвојили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у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супротном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теразије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показују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најлакша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752689" custLinFactNeighborY="10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69507EDC-6108-4FD8-853A-60FDA71CB6C8}" type="presOf" srcId="{816C89F3-54B4-413C-8EF4-8EC488AE81FB}" destId="{FA6BE951-DEB4-4DF7-8762-DAC603303040}" srcOrd="0" destOrd="0" presId="urn:microsoft.com/office/officeart/2005/8/layout/vList2"/>
    <dgm:cxn modelId="{40D14F27-4DFA-40EB-B033-B6FFF22BC382}" type="presOf" srcId="{A2CD640D-AA4C-4FCA-8082-76936CED0E78}" destId="{DE5153AC-85F9-4619-A25F-8E3F68380E16}" srcOrd="0" destOrd="0" presId="urn:microsoft.com/office/officeart/2005/8/layout/vList2"/>
    <dgm:cxn modelId="{21D089CA-F44B-4A1D-995A-8F674DCC1DE7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b="1" dirty="0" err="1" smtClean="0">
              <a:latin typeface="Calibri" pitchFamily="34" charset="0"/>
              <a:cs typeface="Calibri" pitchFamily="34" charset="0"/>
            </a:rPr>
            <a:t>Два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путника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крећу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константним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брзинама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4,5 km/h и 3,7 km/h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један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другом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сусрет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Истовремено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носа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првог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њих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полеће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бубамара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брзином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8 km/h и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када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дође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другог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враћа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првом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њиховог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сусрета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ће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растојање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прећи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бубамара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ако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почетно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растојање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путника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било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18,45km?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95853" custLinFactNeighborY="120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AF2BD4BF-F324-4F06-8D2C-183A1BA88FB6}" type="presOf" srcId="{A2CD640D-AA4C-4FCA-8082-76936CED0E78}" destId="{DE5153AC-85F9-4619-A25F-8E3F68380E16}" srcOrd="0" destOrd="0" presId="urn:microsoft.com/office/officeart/2005/8/layout/vList2"/>
    <dgm:cxn modelId="{9ECBEA04-4342-459B-9D06-49874C2B3872}" type="presOf" srcId="{816C89F3-54B4-413C-8EF4-8EC488AE81FB}" destId="{FA6BE951-DEB4-4DF7-8762-DAC603303040}" srcOrd="0" destOrd="0" presId="urn:microsoft.com/office/officeart/2005/8/layout/vList2"/>
    <dgm:cxn modelId="{27468076-801A-4579-9D08-3718C98E092B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Најпре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требало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израчунати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колико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времена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летети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бубамара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То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време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протекло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поласка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сусрета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путника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endParaRPr lang="en-US" sz="21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en-US" sz="21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то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време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пређени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пут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бубамаре</a:t>
          </a:r>
          <a:endParaRPr lang="en-US" sz="21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en-US" sz="21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en-US" sz="21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бубамара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прелетела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18km</a:t>
          </a:r>
          <a:r>
            <a:rPr lang="en-US" sz="2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653622" custLinFactNeighborX="-35897" custLinFactNeighborY="-165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EB2B38A9-466F-4926-A45D-325131E9CF0E}" type="presOf" srcId="{816C89F3-54B4-413C-8EF4-8EC488AE81FB}" destId="{FA6BE951-DEB4-4DF7-8762-DAC603303040}" srcOrd="0" destOrd="0" presId="urn:microsoft.com/office/officeart/2005/8/layout/vList2"/>
    <dgm:cxn modelId="{9E98E3E9-1039-4665-BCC8-3B83586A0B5C}" type="presOf" srcId="{A2CD640D-AA4C-4FCA-8082-76936CED0E78}" destId="{DE5153AC-85F9-4619-A25F-8E3F68380E16}" srcOrd="0" destOrd="0" presId="urn:microsoft.com/office/officeart/2005/8/layout/vList2"/>
    <dgm:cxn modelId="{9CBAC3D7-8101-4847-A529-6A99183D9E6E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Будући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након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премештања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свакој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корпи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ораха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закључујемо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корпи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природан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дељив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33 (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колико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укупно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ораха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).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Природни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делиоци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33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1, 3, 11 и 33.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корпи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може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бити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33,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јер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услову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неколико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корпи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свакој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више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једног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ораха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корпи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11,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онда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свакој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након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премештања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била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3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ораха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што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немогуће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сваке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корпе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премештамо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један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орах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прву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корпу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Коначно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корпи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3 и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свакој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после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премештања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11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ораха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почетку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биле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3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корпе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првој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било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9, а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преостале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12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ораха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108124" custLinFactNeighborY="34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E79E119E-6707-4AD8-A9E5-786228C7741A}" type="presOf" srcId="{A2CD640D-AA4C-4FCA-8082-76936CED0E78}" destId="{DE5153AC-85F9-4619-A25F-8E3F68380E16}" srcOrd="0" destOrd="0" presId="urn:microsoft.com/office/officeart/2005/8/layout/vList2"/>
    <dgm:cxn modelId="{62E46783-E7C2-4410-9FCC-B0937B938A46}" type="presOf" srcId="{816C89F3-54B4-413C-8EF4-8EC488AE81FB}" destId="{FA6BE951-DEB4-4DF7-8762-DAC603303040}" srcOrd="0" destOrd="0" presId="urn:microsoft.com/office/officeart/2005/8/layout/vList2"/>
    <dgm:cxn modelId="{1826B069-2D88-4E9F-A433-20CBB70B758E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ли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то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математика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изгубила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апсурдима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или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направљена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нека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омашка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наведеним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доказима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?</a:t>
          </a:r>
        </a:p>
        <a:p>
          <a:pPr algn="just"/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Уколико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дођете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до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закључка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неки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корак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ових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доказа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погрешно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изведен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наведите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који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образложите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зашто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нетачан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.</a:t>
          </a: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404203" custLinFactNeighborX="840" custLinFactNeighborY="-94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1C124DCD-7877-4764-A7CE-B804D40EE213}" type="presOf" srcId="{A2CD640D-AA4C-4FCA-8082-76936CED0E78}" destId="{DE5153AC-85F9-4619-A25F-8E3F68380E16}" srcOrd="0" destOrd="0" presId="urn:microsoft.com/office/officeart/2005/8/layout/vList2"/>
    <dgm:cxn modelId="{93227652-7935-4892-ADB8-BD37D161EB8F}" type="presOf" srcId="{816C89F3-54B4-413C-8EF4-8EC488AE81FB}" destId="{FA6BE951-DEB4-4DF7-8762-DAC603303040}" srcOrd="0" destOrd="0" presId="urn:microsoft.com/office/officeart/2005/8/layout/vList2"/>
    <dgm:cxn modelId="{D0578CBA-95FF-4479-ABCC-60C846B26B75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ctr" rtl="0"/>
          <a:r>
            <a:rPr lang="en-US" sz="2800" b="1" dirty="0" smtClean="0">
              <a:latin typeface="Calibri" pitchFamily="34" charset="0"/>
              <a:cs typeface="Calibri" pitchFamily="34" charset="0"/>
            </a:rPr>
            <a:t>1=2</a:t>
          </a:r>
        </a:p>
        <a:p>
          <a:pPr algn="just"/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Пођимо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једнакости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две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променљиве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ctr"/>
          <a:r>
            <a:rPr lang="en-US" sz="1400" b="1" i="1" dirty="0" smtClean="0">
              <a:latin typeface="Calibri" pitchFamily="34" charset="0"/>
              <a:cs typeface="Calibri" pitchFamily="34" charset="0"/>
            </a:rPr>
            <a:t>a=b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Помножимо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обе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стране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једнакости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b 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и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сада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</a:p>
        <a:p>
          <a:pPr algn="ctr"/>
          <a:r>
            <a:rPr lang="en-US" sz="1400" b="1" i="1" dirty="0" err="1" smtClean="0">
              <a:latin typeface="Calibri" pitchFamily="34" charset="0"/>
              <a:cs typeface="Calibri" pitchFamily="34" charset="0"/>
            </a:rPr>
            <a:t>a∙b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=b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Додамо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ли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b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-2ab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обема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странама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биће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ctr"/>
          <a:r>
            <a:rPr lang="en-US" sz="1400" b="1" i="1" dirty="0" smtClean="0">
              <a:latin typeface="Calibri" pitchFamily="34" charset="0"/>
              <a:cs typeface="Calibri" pitchFamily="34" charset="0"/>
            </a:rPr>
            <a:t>ab+b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-2ab= b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+b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-2ab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ctr"/>
          <a:r>
            <a:rPr lang="en-US" sz="1400" b="1" i="1" dirty="0" smtClean="0">
              <a:latin typeface="Calibri" pitchFamily="34" charset="0"/>
              <a:cs typeface="Calibri" pitchFamily="34" charset="0"/>
            </a:rPr>
            <a:t>b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-ab=2b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-2ab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то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јест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,</a:t>
          </a:r>
        </a:p>
        <a:p>
          <a:pPr algn="ctr"/>
          <a:r>
            <a:rPr lang="en-US" sz="1400" b="1" i="1" dirty="0" smtClean="0">
              <a:latin typeface="Calibri" pitchFamily="34" charset="0"/>
              <a:cs typeface="Calibri" pitchFamily="34" charset="0"/>
            </a:rPr>
            <a:t>b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-ab=2∙ (b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-ab)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Коначно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поделимо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обе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стране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једнакости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b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-ab 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и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добијамо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ctr"/>
          <a:r>
            <a:rPr lang="en-US" sz="1400" b="1" i="1" dirty="0" smtClean="0">
              <a:latin typeface="Calibri" pitchFamily="34" charset="0"/>
              <a:cs typeface="Calibri" pitchFamily="34" charset="0"/>
            </a:rPr>
            <a:t>1=2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739847" custLinFactNeighborX="840" custLinFactNeighborY="-94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EF1A74E8-55A0-40AE-8878-93DD54DAD2E6}" type="presOf" srcId="{A2CD640D-AA4C-4FCA-8082-76936CED0E78}" destId="{DE5153AC-85F9-4619-A25F-8E3F68380E16}" srcOrd="0" destOrd="0" presId="urn:microsoft.com/office/officeart/2005/8/layout/vList2"/>
    <dgm:cxn modelId="{22FD4DB8-A523-4A77-9BB8-27599962D35F}" type="presOf" srcId="{816C89F3-54B4-413C-8EF4-8EC488AE81FB}" destId="{FA6BE951-DEB4-4DF7-8762-DAC603303040}" srcOrd="0" destOrd="0" presId="urn:microsoft.com/office/officeart/2005/8/layout/vList2"/>
    <dgm:cxn modelId="{58A39DE3-1812-4AA7-A74C-4C6A3F59BF92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ctr" rtl="0">
            <a:spcAft>
              <a:spcPts val="500"/>
            </a:spcAft>
          </a:pPr>
          <a:r>
            <a:rPr lang="en-US" sz="2800" b="1" dirty="0" err="1" smtClean="0">
              <a:latin typeface="Calibri" pitchFamily="34" charset="0"/>
              <a:cs typeface="Calibri" pitchFamily="34" charset="0"/>
            </a:rPr>
            <a:t>Слон</a:t>
          </a:r>
          <a:r>
            <a:rPr lang="en-US" sz="28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2800" b="1" dirty="0" err="1" smtClean="0">
              <a:latin typeface="Calibri" pitchFamily="34" charset="0"/>
              <a:cs typeface="Calibri" pitchFamily="34" charset="0"/>
            </a:rPr>
            <a:t>комарац</a:t>
          </a:r>
          <a:endParaRPr lang="sr-Cyrl-RS" sz="2800" b="1" dirty="0" smtClean="0">
            <a:latin typeface="Calibri" pitchFamily="34" charset="0"/>
            <a:cs typeface="Calibri" pitchFamily="34" charset="0"/>
          </a:endParaRPr>
        </a:p>
        <a:p>
          <a:pPr algn="just" rtl="0">
            <a:spcAft>
              <a:spcPts val="100"/>
            </a:spcAft>
          </a:pP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Претпоставимо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знамо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масу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слона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желимо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помоћу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ње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израчунамо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масу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комарца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.</a:t>
          </a:r>
          <a:r>
            <a:rPr lang="sr-Cyrl-R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Означимо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s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масу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слона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k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масу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комарца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r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разлику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маса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слона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комарца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.</a:t>
          </a:r>
          <a:r>
            <a:rPr lang="sr-Cyrl-R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Тада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ctr">
            <a:spcAft>
              <a:spcPts val="100"/>
            </a:spcAft>
          </a:pPr>
          <a:r>
            <a:rPr lang="en-US" sz="1400" b="1" i="1" dirty="0" smtClean="0">
              <a:latin typeface="Calibri" pitchFamily="34" charset="0"/>
              <a:cs typeface="Calibri" pitchFamily="34" charset="0"/>
            </a:rPr>
            <a:t>r=s-k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just">
            <a:spcAft>
              <a:spcPts val="100"/>
            </a:spcAft>
          </a:pP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Квадрирајмо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ову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једнакост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</a:p>
        <a:p>
          <a:pPr algn="ctr">
            <a:spcAft>
              <a:spcPts val="100"/>
            </a:spcAft>
          </a:pPr>
          <a:r>
            <a:rPr lang="en-US" sz="1400" b="1" i="1" dirty="0" smtClean="0">
              <a:latin typeface="Calibri" pitchFamily="34" charset="0"/>
              <a:cs typeface="Calibri" pitchFamily="34" charset="0"/>
            </a:rPr>
            <a:t>r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=s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-2sk+k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just">
            <a:spcAft>
              <a:spcPts val="100"/>
            </a:spcAft>
          </a:pP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Применом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комутативности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сабирања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множења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трансформишимо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израз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десној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страни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једнакости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еквивалентан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. </a:t>
          </a:r>
        </a:p>
        <a:p>
          <a:pPr algn="ctr">
            <a:spcAft>
              <a:spcPts val="100"/>
            </a:spcAft>
          </a:pPr>
          <a:r>
            <a:rPr lang="en-US" sz="1400" b="1" i="1" dirty="0" smtClean="0">
              <a:latin typeface="Calibri" pitchFamily="34" charset="0"/>
              <a:cs typeface="Calibri" pitchFamily="34" charset="0"/>
            </a:rPr>
            <a:t>r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=k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-2ks+s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ctr">
            <a:spcAft>
              <a:spcPts val="100"/>
            </a:spcAft>
          </a:pP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то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јест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,</a:t>
          </a:r>
        </a:p>
        <a:p>
          <a:pPr algn="ctr">
            <a:spcAft>
              <a:spcPts val="100"/>
            </a:spcAft>
          </a:pPr>
          <a:r>
            <a:rPr lang="en-US" sz="1400" b="1" i="1" dirty="0" smtClean="0">
              <a:latin typeface="Calibri" pitchFamily="34" charset="0"/>
              <a:cs typeface="Calibri" pitchFamily="34" charset="0"/>
            </a:rPr>
            <a:t>r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r>
            <a:rPr lang="en-US" sz="1400" b="1" i="1" dirty="0" smtClean="0">
              <a:latin typeface="Calibri" pitchFamily="34" charset="0"/>
              <a:cs typeface="Calibri" pitchFamily="34" charset="0"/>
            </a:rPr>
            <a:t>=(k-s)</a:t>
          </a:r>
          <a:r>
            <a:rPr lang="en-US" sz="1400" b="1" i="1" baseline="30000" dirty="0" smtClean="0">
              <a:latin typeface="Calibri" pitchFamily="34" charset="0"/>
              <a:cs typeface="Calibri" pitchFamily="34" charset="0"/>
            </a:rPr>
            <a:t>2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just">
            <a:spcAft>
              <a:spcPts val="100"/>
            </a:spcAft>
          </a:pP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Коренујемо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ли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леву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десну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страну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једнакости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једнакост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постаје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ctr">
            <a:spcAft>
              <a:spcPts val="100"/>
            </a:spcAft>
          </a:pPr>
          <a:r>
            <a:rPr lang="en-US" sz="1400" b="1" i="1" dirty="0" smtClean="0">
              <a:latin typeface="Calibri" pitchFamily="34" charset="0"/>
              <a:cs typeface="Calibri" pitchFamily="34" charset="0"/>
            </a:rPr>
            <a:t>r=k-s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just">
            <a:spcAft>
              <a:spcPts val="100"/>
            </a:spcAft>
          </a:pP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Из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прве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последње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једнакости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закључујемо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ctr">
            <a:spcAft>
              <a:spcPts val="100"/>
            </a:spcAft>
          </a:pPr>
          <a:r>
            <a:rPr lang="en-US" sz="1400" b="1" i="1" dirty="0" smtClean="0">
              <a:latin typeface="Calibri" pitchFamily="34" charset="0"/>
              <a:cs typeface="Calibri" pitchFamily="34" charset="0"/>
            </a:rPr>
            <a:t>s-k=k-s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ctr">
            <a:spcAft>
              <a:spcPts val="100"/>
            </a:spcAft>
          </a:pPr>
          <a:r>
            <a:rPr lang="en-US" sz="1400" b="1" i="1" dirty="0" smtClean="0">
              <a:latin typeface="Calibri" pitchFamily="34" charset="0"/>
              <a:cs typeface="Calibri" pitchFamily="34" charset="0"/>
            </a:rPr>
            <a:t>2s=2k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ctr">
            <a:spcAft>
              <a:spcPts val="100"/>
            </a:spcAft>
          </a:pPr>
          <a:r>
            <a:rPr lang="en-US" sz="1400" b="1" i="1" dirty="0" smtClean="0">
              <a:latin typeface="Calibri" pitchFamily="34" charset="0"/>
              <a:cs typeface="Calibri" pitchFamily="34" charset="0"/>
            </a:rPr>
            <a:t>s=k</a:t>
          </a:r>
          <a:endParaRPr lang="en-US" sz="1400" b="1" dirty="0" smtClean="0">
            <a:latin typeface="Calibri" pitchFamily="34" charset="0"/>
            <a:cs typeface="Calibri" pitchFamily="34" charset="0"/>
          </a:endParaRPr>
        </a:p>
        <a:p>
          <a:pPr algn="just">
            <a:spcAft>
              <a:spcPts val="100"/>
            </a:spcAft>
          </a:pP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Дакле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маса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комарца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једнака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маси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  <a:cs typeface="Calibri" pitchFamily="34" charset="0"/>
            </a:rPr>
            <a:t>слона</a:t>
          </a:r>
          <a:r>
            <a:rPr lang="en-US" sz="14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 sz="900">
            <a:latin typeface="Calibri" pitchFamily="34" charset="0"/>
            <a:cs typeface="Calibri" pitchFamily="34" charset="0"/>
          </a:endParaRPr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 sz="900">
            <a:latin typeface="Calibri" pitchFamily="34" charset="0"/>
            <a:cs typeface="Calibri" pitchFamily="34" charset="0"/>
          </a:endParaRPr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740570" custLinFactNeighborX="840" custLinFactNeighborY="-94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99562C04-2DA3-4D46-8720-41418879F47B}" type="presOf" srcId="{A2CD640D-AA4C-4FCA-8082-76936CED0E78}" destId="{DE5153AC-85F9-4619-A25F-8E3F68380E16}" srcOrd="0" destOrd="0" presId="urn:microsoft.com/office/officeart/2005/8/layout/vList2"/>
    <dgm:cxn modelId="{F1047F9E-4670-47FA-8680-7D8F27826DF3}" type="presOf" srcId="{816C89F3-54B4-413C-8EF4-8EC488AE81FB}" destId="{FA6BE951-DEB4-4DF7-8762-DAC603303040}" srcOrd="0" destOrd="0" presId="urn:microsoft.com/office/officeart/2005/8/layout/vList2"/>
    <dgm:cxn modelId="{3F4DB72A-B4F9-4742-B2E1-A8DF8C100D95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sr-Cyrl-R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Полазна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једнакост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оба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„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апсурда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“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изгледа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безазлено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што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заиста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јесте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Међутим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негде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поступној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трансформацији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обе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једначине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скривена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суптилна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али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фатална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грешка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доводи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контрадикције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последњој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једнакости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sr-Cyrl-R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задатку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„</a:t>
          </a:r>
          <a:r>
            <a:rPr lang="en-US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1=2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“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грешка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појављује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последњем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кораку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коме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обе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стране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деле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2000" b="0" i="1" baseline="3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2000" b="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-ab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Знамо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полазне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тврдње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a=b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стога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дељење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2000" b="0" i="1" baseline="3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2000" b="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-ab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еквивалентно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дељењу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нулом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Дељење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нулом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није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дефинисано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самим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тим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ни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дозвољено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sr-Cyrl-R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задатку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„</a:t>
          </a:r>
          <a:r>
            <a:rPr lang="en-US" sz="20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Слон</a:t>
          </a:r>
          <a:r>
            <a:rPr lang="en-US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20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комарац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“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грешка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поткрала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кореновању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израза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леве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десне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стране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једнакости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Наиме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резултат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кореновања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квадрата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неког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или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израза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апсолутној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вредности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тог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или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0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израза</a:t>
          </a:r>
          <a:r>
            <a: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).</a:t>
          </a: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781372" custLinFactNeighborY="10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DBC795EA-C180-491E-96B8-4BEDAE1571C7}" type="presOf" srcId="{816C89F3-54B4-413C-8EF4-8EC488AE81FB}" destId="{FA6BE951-DEB4-4DF7-8762-DAC603303040}" srcOrd="0" destOrd="0" presId="urn:microsoft.com/office/officeart/2005/8/layout/vList2"/>
    <dgm:cxn modelId="{2486609D-070D-43E8-A38E-7C91B9C79C55}" type="presOf" srcId="{A2CD640D-AA4C-4FCA-8082-76936CED0E78}" destId="{DE5153AC-85F9-4619-A25F-8E3F68380E16}" srcOrd="0" destOrd="0" presId="urn:microsoft.com/office/officeart/2005/8/layout/vList2"/>
    <dgm:cxn modelId="{332C8EA6-9A86-4A87-822B-FF886A309973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sr-Cyrl-RS" sz="1800" b="1" dirty="0" smtClean="0">
              <a:latin typeface="Calibri" pitchFamily="34" charset="0"/>
              <a:cs typeface="Calibri" pitchFamily="34" charset="0"/>
            </a:rPr>
            <a:t>	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Жена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изнела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пијацу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јаја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Првом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купцу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продала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половину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свих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јаја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која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донела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још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пола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јајета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;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другом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купцу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продала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половину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свих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преосталих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јаја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још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пола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јајета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;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трећем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купцу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половину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новог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остатка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још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пола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јајета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;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четвртом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купцу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половину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преосталих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јаја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још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пола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јајета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, а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петом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купцу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половину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онога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што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остало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још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пола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јајета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После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тога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жена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више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није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имала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јаја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продају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sr-Cyrl-RS" sz="1800" b="1" dirty="0" smtClean="0">
              <a:latin typeface="Calibri" pitchFamily="34" charset="0"/>
              <a:cs typeface="Calibri" pitchFamily="34" charset="0"/>
            </a:rPr>
            <a:t>	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Првом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другом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купцу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наплатила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јаја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10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динара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комаду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, а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сваком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следећем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смањила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цену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10% у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односу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претходну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којој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продавала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sr-Cyrl-RS" sz="1800" b="1" dirty="0" smtClean="0">
              <a:latin typeface="Calibri" pitchFamily="34" charset="0"/>
              <a:cs typeface="Calibri" pitchFamily="34" charset="0"/>
            </a:rPr>
            <a:t>	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јаја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жена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изнела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пијацу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тачно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новца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зарадила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? 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97253" custLinFactNeighborX="840" custLinFactNeighborY="-94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292D4791-C325-4F93-ADE6-10E79CA1BE68}" type="presOf" srcId="{A2CD640D-AA4C-4FCA-8082-76936CED0E78}" destId="{DE5153AC-85F9-4619-A25F-8E3F68380E16}" srcOrd="0" destOrd="0" presId="urn:microsoft.com/office/officeart/2005/8/layout/vList2"/>
    <dgm:cxn modelId="{D14B9304-3A56-42CC-AD43-E19FAAD45CE6}" type="presOf" srcId="{816C89F3-54B4-413C-8EF4-8EC488AE81FB}" destId="{FA6BE951-DEB4-4DF7-8762-DAC603303040}" srcOrd="0" destOrd="0" presId="urn:microsoft.com/office/officeart/2005/8/layout/vList2"/>
    <dgm:cxn modelId="{C628996D-655B-4B49-AF11-38B7227B46F3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b="1" dirty="0" err="1" smtClean="0">
              <a:latin typeface="Calibri" pitchFamily="34" charset="0"/>
              <a:cs typeface="Calibri" pitchFamily="34" charset="0"/>
            </a:rPr>
            <a:t>Два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пријатеља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имају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8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литара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вина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балону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чија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запремина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тачно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8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литара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Они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хоће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поделе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вино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два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једнака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дела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чему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могу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користити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још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два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балона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којих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један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има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запремину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5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литара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а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други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3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литра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Како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ће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они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учинити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?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124973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00BD1563-50C6-4B90-9B83-4B85B4AC220E}" type="presOf" srcId="{A2CD640D-AA4C-4FCA-8082-76936CED0E78}" destId="{DE5153AC-85F9-4619-A25F-8E3F68380E16}" srcOrd="0" destOrd="0" presId="urn:microsoft.com/office/officeart/2005/8/layout/vList2"/>
    <dgm:cxn modelId="{C765FF79-7659-4D1F-AA07-20040876004B}" type="presOf" srcId="{816C89F3-54B4-413C-8EF4-8EC488AE81FB}" destId="{FA6BE951-DEB4-4DF7-8762-DAC603303040}" srcOrd="0" destOrd="0" presId="urn:microsoft.com/office/officeart/2005/8/layout/vList2"/>
    <dgm:cxn modelId="{3891B4AE-987E-4A21-AC8D-E4292FBE5AFC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sr-Cyrl-R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Решење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задатка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најлакше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представити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следећом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табелом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  <a:endParaRPr lang="sr-Cyrl-RS" sz="2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 rtl="0"/>
          <a:r>
            <a:rPr lang="sr-Cyrl-R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</a:p>
        <a:p>
          <a:pPr algn="just" rtl="0"/>
          <a:endParaRPr lang="sr-Cyrl-RS" sz="2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 rtl="0"/>
          <a:endParaRPr lang="sr-Cyrl-RS" sz="2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 rtl="0"/>
          <a:endParaRPr lang="sr-Cyrl-RS" sz="2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 rtl="0"/>
          <a:endParaRPr lang="sr-Cyrl-RS" sz="2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 rtl="0"/>
          <a:endParaRPr lang="sr-Cyrl-RS" sz="2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 rtl="0"/>
          <a:endParaRPr lang="sr-Cyrl-RS" sz="2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 rtl="0"/>
          <a:endParaRPr lang="en-US" sz="2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425738" custLinFactNeighborY="-54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3CF0A8C0-4F99-45C2-A763-945785C4B89C}" type="presOf" srcId="{A2CD640D-AA4C-4FCA-8082-76936CED0E78}" destId="{DE5153AC-85F9-4619-A25F-8E3F68380E16}" srcOrd="0" destOrd="0" presId="urn:microsoft.com/office/officeart/2005/8/layout/vList2"/>
    <dgm:cxn modelId="{398A123E-95F7-41E1-9CDA-25A0C6EB22FB}" type="presOf" srcId="{816C89F3-54B4-413C-8EF4-8EC488AE81FB}" destId="{FA6BE951-DEB4-4DF7-8762-DAC603303040}" srcOrd="0" destOrd="0" presId="urn:microsoft.com/office/officeart/2005/8/layout/vList2"/>
    <dgm:cxn modelId="{96F2284B-6A5C-4510-85EC-F6FC0E269219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новогодишњој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јелки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налази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2013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сијалица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командној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табли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налази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2013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тастера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нумерисаних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бројевима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1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до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2013.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Тастер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редним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бројем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n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пали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/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гаси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сијалицу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редним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бројем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n (1 ≤ n ≤ 2013).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Први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пролазник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притиснуо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тастере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1, 2, 3, ..., 2013 (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дакле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све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тастере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).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Други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пролазник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притиснуо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тастере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2, 4, 6, ..., 2012 (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дакле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сваки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други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тастер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).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Трећи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пролазник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притиснуо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тастере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3, 6, 9, ..., 2013 (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дакле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сваки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трећи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тастер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). ......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Двехиљаде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тринаести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пролазник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притиснуо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тастер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2013.</a:t>
          </a:r>
        </a:p>
        <a:p>
          <a:pPr algn="just"/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које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ће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сијалице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бити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упаљене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јелци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после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проласка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2013.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пролазника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?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954048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7721D87A-B21B-47D7-8629-AABC3F5DDA42}" type="presOf" srcId="{A2CD640D-AA4C-4FCA-8082-76936CED0E78}" destId="{DE5153AC-85F9-4619-A25F-8E3F68380E16}" srcOrd="0" destOrd="0" presId="urn:microsoft.com/office/officeart/2005/8/layout/vList2"/>
    <dgm:cxn modelId="{9CD2F1CA-DDFE-46E4-BE85-37A3094609D5}" type="presOf" srcId="{816C89F3-54B4-413C-8EF4-8EC488AE81FB}" destId="{FA6BE951-DEB4-4DF7-8762-DAC603303040}" srcOrd="0" destOrd="0" presId="urn:microsoft.com/office/officeart/2005/8/layout/vList2"/>
    <dgm:cxn modelId="{AAE99473-C85B-4FA5-8D49-AFB9B319F159}" type="presParOf" srcId="{FA6BE951-DEB4-4DF7-8762-DAC603303040}" destId="{DE5153AC-85F9-4619-A25F-8E3F68380E16}" srcOrd="0" destOrd="0" presId="urn:microsoft.com/office/officeart/2005/8/layout/vList2"/>
  </dgm:cxnLst>
  <dgm:bg>
    <a:noFill/>
  </dgm:bg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Посматрајмо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сијалицу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под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редним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бројем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n (1 ≤ n ≤ 2013).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бити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упаљена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одговарајући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тастер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притиснут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непаран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пута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угашена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притиснут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паран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пута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Према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условима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тастер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притиснут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онолико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пута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колико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различитих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природних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делилаца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n.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задатак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своди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одређивање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свих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оних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природних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n (1 ≤ n ≤ 2013)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имају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непаран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делилаца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теорије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нам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познато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непаран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делилаца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имају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само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потпуни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квадрати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природних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закључујемо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потребно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одредити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колико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природних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n (1 ≤ n ≤ 2013)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важи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n=x</a:t>
          </a:r>
          <a:r>
            <a:rPr lang="en-US" sz="1800" baseline="3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xϵN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Будући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44</a:t>
          </a:r>
          <a:r>
            <a:rPr lang="en-US" sz="1800" baseline="3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=1936, а 45</a:t>
          </a:r>
          <a:r>
            <a:rPr lang="en-US" sz="1800" baseline="3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=2025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долазимо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закључка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таквих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44.</a:t>
          </a:r>
        </a:p>
        <a:p>
          <a:pPr algn="just"/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новогодишњој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јелки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бити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упаљене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44 </a:t>
          </a:r>
          <a:r>
            <a:rPr lang="en-US" sz="18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сијалице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редним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бројевима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1, 4, 9, 16, 25, 36, 49, 64, ..., 1600, 1681, 1764, 1849 и 1936.</a:t>
          </a:r>
          <a:endParaRPr lang="en-US" sz="18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822740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02C84FFA-78A5-4370-A552-42D75BC511EC}" type="presOf" srcId="{816C89F3-54B4-413C-8EF4-8EC488AE81FB}" destId="{FA6BE951-DEB4-4DF7-8762-DAC603303040}" srcOrd="0" destOrd="0" presId="urn:microsoft.com/office/officeart/2005/8/layout/vList2"/>
    <dgm:cxn modelId="{CF2F5A79-3555-4F86-BFA3-D0063CA92A9C}" type="presOf" srcId="{A2CD640D-AA4C-4FCA-8082-76936CED0E78}" destId="{DE5153AC-85F9-4619-A25F-8E3F68380E16}" srcOrd="0" destOrd="0" presId="urn:microsoft.com/office/officeart/2005/8/layout/vList2"/>
    <dgm:cxn modelId="{3653A25A-EB2C-4623-9412-B9FA60E7CE42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b="1" dirty="0" smtClean="0">
              <a:latin typeface="Calibri" pitchFamily="34" charset="0"/>
              <a:cs typeface="Calibri" pitchFamily="34" charset="0"/>
            </a:rPr>
            <a:t>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магични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квадрат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уместо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слова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ставите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бројеве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збирови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четири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броја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сваком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правцу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(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тј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свакој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врсти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свакој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колони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и 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обе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велике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дијагонале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)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буду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једнаки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међу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собом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46478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79EDCB00-33DE-41E8-BF59-4F9860699CCB}" type="presOf" srcId="{816C89F3-54B4-413C-8EF4-8EC488AE81FB}" destId="{FA6BE951-DEB4-4DF7-8762-DAC603303040}" srcOrd="0" destOrd="0" presId="urn:microsoft.com/office/officeart/2005/8/layout/vList2"/>
    <dgm:cxn modelId="{AB3FFC74-F594-4A3A-97BF-92B8D6BE750D}" type="presOf" srcId="{A2CD640D-AA4C-4FCA-8082-76936CED0E78}" destId="{DE5153AC-85F9-4619-A25F-8E3F68380E16}" srcOrd="0" destOrd="0" presId="urn:microsoft.com/office/officeart/2005/8/layout/vList2"/>
    <dgm:cxn modelId="{94ED7D4A-2622-4196-880B-E3D6BF12EAC0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b="1" dirty="0" err="1" smtClean="0">
              <a:latin typeface="Calibri" pitchFamily="34" charset="0"/>
              <a:cs typeface="Calibri" pitchFamily="34" charset="0"/>
            </a:rPr>
            <a:t>Ноћ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Дечак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мама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тата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бака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требало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пређу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преко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моста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другу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обалу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реке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Имају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само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један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фењер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Преко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моста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могу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истовремено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ићи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највише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две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особе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обавезно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фењером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Отац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може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пређе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преко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моста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1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минут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дечак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2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минута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мама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5, а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бака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10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минута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најкраће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време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они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могу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пређу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другу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обалу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реке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?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C0D6289A-71E4-4BAB-A32A-469CB0B0F0A6}" type="presOf" srcId="{816C89F3-54B4-413C-8EF4-8EC488AE81FB}" destId="{FA6BE951-DEB4-4DF7-8762-DAC603303040}" srcOrd="0" destOrd="0" presId="urn:microsoft.com/office/officeart/2005/8/layout/vList2"/>
    <dgm:cxn modelId="{07396B42-0E04-40FF-8A07-97CD6C51A93A}" type="presOf" srcId="{A2CD640D-AA4C-4FCA-8082-76936CED0E78}" destId="{DE5153AC-85F9-4619-A25F-8E3F68380E16}" srcOrd="0" destOrd="0" presId="urn:microsoft.com/office/officeart/2005/8/layout/vList2"/>
    <dgm:cxn modelId="{2BD7EE42-16BB-4E0A-B984-CCDD93F6C235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sr-Cyrl-R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Навешћемо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један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начина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дођемо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решења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магичног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квадрата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sr-Cyrl-R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трећој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врсти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6,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што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константа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магичног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квадрата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прве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колоне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онда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израчунавамо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=–6, а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дијагонале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h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=9.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Тада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i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</a:t>
          </a:r>
          <a:r>
            <a:rPr lang="en-US" sz="1800" i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=–1 (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четврте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колоне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), </a:t>
          </a:r>
          <a:r>
            <a:rPr lang="en-US" sz="1800" i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</a:t>
          </a:r>
          <a:r>
            <a:rPr lang="en-US" sz="1800" i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=–4 (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дијагонале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 и </a:t>
          </a:r>
          <a:r>
            <a:rPr lang="en-US" sz="1800" i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</a:t>
          </a:r>
          <a:r>
            <a:rPr lang="en-US" sz="1800" i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=1 (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врсте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),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сабирањем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претходне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једнакости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добијамо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2(</a:t>
          </a:r>
          <a:r>
            <a:rPr lang="en-US" sz="1800" i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</a:t>
          </a:r>
          <a:r>
            <a:rPr lang="en-US" sz="1800" i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</a:t>
          </a:r>
          <a:r>
            <a:rPr lang="en-US" sz="1800" i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)=–4,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јест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i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</a:t>
          </a:r>
          <a:r>
            <a:rPr lang="en-US" sz="1800" i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</a:t>
          </a:r>
          <a:r>
            <a:rPr lang="en-US" sz="1800" i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=–2.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последње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једнакости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одузмемо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један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напред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наведених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двочланих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збирова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израчунавамо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=–1, </a:t>
          </a:r>
          <a:r>
            <a:rPr lang="en-US" sz="18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=2 и </a:t>
          </a:r>
          <a:r>
            <a:rPr lang="en-US" sz="18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=–3.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крају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прве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врсте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одређујемо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=7,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колоне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f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=–5, а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треће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колоне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g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=–4.</a:t>
          </a:r>
          <a:endParaRPr lang="sr-Cyrl-RS" sz="18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sr-Cyrl-R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попуњени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магични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квадрат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изгледа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овако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  <a:endParaRPr lang="en-US" sz="18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725127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37741552-0EAA-4203-A243-C544FA1DA995}" type="presOf" srcId="{816C89F3-54B4-413C-8EF4-8EC488AE81FB}" destId="{FA6BE951-DEB4-4DF7-8762-DAC603303040}" srcOrd="0" destOrd="0" presId="urn:microsoft.com/office/officeart/2005/8/layout/vList2"/>
    <dgm:cxn modelId="{CAA59B48-5538-45DD-BBA7-4F0380EC77D0}" type="presOf" srcId="{A2CD640D-AA4C-4FCA-8082-76936CED0E78}" destId="{DE5153AC-85F9-4619-A25F-8E3F68380E16}" srcOrd="0" destOrd="0" presId="urn:microsoft.com/office/officeart/2005/8/layout/vList2"/>
    <dgm:cxn modelId="{0C2FFBBF-EFF4-4E8C-846B-C0BCDAEE950E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Играју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два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играча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Наизменично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пишу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једну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другом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различите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цифре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све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док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не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искористе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свих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десет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цифара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. У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игри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побеђује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први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играч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ако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постигне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добијени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десетоцифрени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број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буде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дељив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6, у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супротном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победник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други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играч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Може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ли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неки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играча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сигурно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победити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овој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игри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ма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како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играо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његов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противник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?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Уколико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то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могуће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навести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који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играч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сигуран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победник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па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описати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објаснити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победничку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стратегију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22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835980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C437743A-13F6-48E1-8634-C93E3C2D66C9}" type="presOf" srcId="{A2CD640D-AA4C-4FCA-8082-76936CED0E78}" destId="{DE5153AC-85F9-4619-A25F-8E3F68380E16}" srcOrd="0" destOrd="0" presId="urn:microsoft.com/office/officeart/2005/8/layout/vList2"/>
    <dgm:cxn modelId="{68C1323A-BB95-443D-8E4C-5043E6C947D3}" type="presOf" srcId="{816C89F3-54B4-413C-8EF4-8EC488AE81FB}" destId="{FA6BE951-DEB4-4DF7-8762-DAC603303040}" srcOrd="0" destOrd="0" presId="urn:microsoft.com/office/officeart/2005/8/layout/vList2"/>
    <dgm:cxn modelId="{AE5CEDBF-D0F5-47F4-91F8-CF46C1D81A99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dirty="0" smtClean="0">
              <a:solidFill>
                <a:schemeClr val="tx1"/>
              </a:solidFill>
            </a:rPr>
            <a:t>У </a:t>
          </a:r>
          <a:r>
            <a:rPr lang="en-US" dirty="0" err="1" smtClean="0">
              <a:solidFill>
                <a:schemeClr val="tx1"/>
              </a:solidFill>
            </a:rPr>
            <a:t>овој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игри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први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играч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може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сигурно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победити</a:t>
          </a:r>
          <a:r>
            <a:rPr lang="en-US" b="1" dirty="0" smtClean="0">
              <a:solidFill>
                <a:schemeClr val="tx1"/>
              </a:solidFill>
            </a:rPr>
            <a:t>.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Његова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стратегија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се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састоји</a:t>
          </a:r>
          <a:r>
            <a:rPr lang="en-US" dirty="0" smtClean="0">
              <a:solidFill>
                <a:schemeClr val="tx1"/>
              </a:solidFill>
            </a:rPr>
            <a:t> у </a:t>
          </a:r>
          <a:r>
            <a:rPr lang="en-US" dirty="0" err="1" smtClean="0">
              <a:solidFill>
                <a:schemeClr val="tx1"/>
              </a:solidFill>
            </a:rPr>
            <a:t>томе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натера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свог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противника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да</a:t>
          </a:r>
          <a:r>
            <a:rPr lang="en-US" dirty="0" smtClean="0">
              <a:solidFill>
                <a:schemeClr val="tx1"/>
              </a:solidFill>
            </a:rPr>
            <a:t> у </a:t>
          </a:r>
          <a:r>
            <a:rPr lang="en-US" dirty="0" err="1" smtClean="0">
              <a:solidFill>
                <a:schemeClr val="tx1"/>
              </a:solidFill>
            </a:rPr>
            <a:t>петом</a:t>
          </a:r>
          <a:r>
            <a:rPr lang="en-US" dirty="0" smtClean="0">
              <a:solidFill>
                <a:schemeClr val="tx1"/>
              </a:solidFill>
            </a:rPr>
            <a:t> (</a:t>
          </a:r>
          <a:r>
            <a:rPr lang="en-US" dirty="0" err="1" smtClean="0">
              <a:solidFill>
                <a:schemeClr val="tx1"/>
              </a:solidFill>
            </a:rPr>
            <a:t>последњем</a:t>
          </a:r>
          <a:r>
            <a:rPr lang="en-US" dirty="0" smtClean="0">
              <a:solidFill>
                <a:schemeClr val="tx1"/>
              </a:solidFill>
            </a:rPr>
            <a:t>) </a:t>
          </a:r>
          <a:r>
            <a:rPr lang="en-US" dirty="0" err="1" smtClean="0">
              <a:solidFill>
                <a:schemeClr val="tx1"/>
              </a:solidFill>
            </a:rPr>
            <a:t>потезу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напише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парну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цифру</a:t>
          </a:r>
          <a:r>
            <a:rPr lang="en-US" dirty="0" smtClean="0">
              <a:solidFill>
                <a:schemeClr val="tx1"/>
              </a:solidFill>
            </a:rPr>
            <a:t>. </a:t>
          </a:r>
          <a:r>
            <a:rPr lang="en-US" dirty="0" err="1" smtClean="0">
              <a:solidFill>
                <a:schemeClr val="tx1"/>
              </a:solidFill>
            </a:rPr>
            <a:t>То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ће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се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лако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остварити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ако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када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је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на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потезу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све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док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је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то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могуће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пише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непарне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цифре</a:t>
          </a:r>
          <a:r>
            <a:rPr lang="en-US" dirty="0" smtClean="0">
              <a:solidFill>
                <a:schemeClr val="tx1"/>
              </a:solidFill>
            </a:rPr>
            <a:t>. </a:t>
          </a:r>
          <a:r>
            <a:rPr lang="en-US" dirty="0" err="1" smtClean="0">
              <a:solidFill>
                <a:schemeClr val="tx1"/>
              </a:solidFill>
            </a:rPr>
            <a:t>Тако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ће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други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играч</a:t>
          </a:r>
          <a:r>
            <a:rPr lang="en-US" dirty="0" smtClean="0">
              <a:solidFill>
                <a:schemeClr val="tx1"/>
              </a:solidFill>
            </a:rPr>
            <a:t> у </a:t>
          </a:r>
          <a:r>
            <a:rPr lang="en-US" dirty="0" err="1" smtClean="0">
              <a:solidFill>
                <a:schemeClr val="tx1"/>
              </a:solidFill>
            </a:rPr>
            <a:t>свом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петом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потезу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морати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напише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парну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цифру</a:t>
          </a:r>
          <a:r>
            <a:rPr lang="en-US" dirty="0" smtClean="0">
              <a:solidFill>
                <a:schemeClr val="tx1"/>
              </a:solidFill>
            </a:rPr>
            <a:t>.</a:t>
          </a:r>
        </a:p>
        <a:p>
          <a:pPr algn="just"/>
          <a:r>
            <a:rPr lang="en-US" dirty="0" err="1" smtClean="0">
              <a:solidFill>
                <a:schemeClr val="tx1"/>
              </a:solidFill>
            </a:rPr>
            <a:t>Присетимо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се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је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број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дељив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са</a:t>
          </a:r>
          <a:r>
            <a:rPr lang="en-US" dirty="0" smtClean="0">
              <a:solidFill>
                <a:schemeClr val="tx1"/>
              </a:solidFill>
            </a:rPr>
            <a:t> 6 </a:t>
          </a:r>
          <a:r>
            <a:rPr lang="en-US" dirty="0" err="1" smtClean="0">
              <a:solidFill>
                <a:schemeClr val="tx1"/>
              </a:solidFill>
            </a:rPr>
            <a:t>ако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је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истовремено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дељив</a:t>
          </a:r>
          <a:r>
            <a:rPr lang="en-US" dirty="0" smtClean="0">
              <a:solidFill>
                <a:schemeClr val="tx1"/>
              </a:solidFill>
            </a:rPr>
            <a:t> и </a:t>
          </a:r>
          <a:r>
            <a:rPr lang="en-US" dirty="0" err="1" smtClean="0">
              <a:solidFill>
                <a:schemeClr val="tx1"/>
              </a:solidFill>
            </a:rPr>
            <a:t>са</a:t>
          </a:r>
          <a:r>
            <a:rPr lang="en-US" dirty="0" smtClean="0">
              <a:solidFill>
                <a:schemeClr val="tx1"/>
              </a:solidFill>
            </a:rPr>
            <a:t> 2 и </a:t>
          </a:r>
          <a:r>
            <a:rPr lang="en-US" dirty="0" err="1" smtClean="0">
              <a:solidFill>
                <a:schemeClr val="tx1"/>
              </a:solidFill>
            </a:rPr>
            <a:t>са</a:t>
          </a:r>
          <a:r>
            <a:rPr lang="en-US" dirty="0" smtClean="0">
              <a:solidFill>
                <a:schemeClr val="tx1"/>
              </a:solidFill>
            </a:rPr>
            <a:t> 3. </a:t>
          </a:r>
          <a:r>
            <a:rPr lang="en-US" dirty="0" err="1" smtClean="0">
              <a:solidFill>
                <a:schemeClr val="tx1"/>
              </a:solidFill>
            </a:rPr>
            <a:t>Добијени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десетоцифрени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број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биће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паран</a:t>
          </a:r>
          <a:r>
            <a:rPr lang="en-US" dirty="0" smtClean="0">
              <a:solidFill>
                <a:schemeClr val="tx1"/>
              </a:solidFill>
            </a:rPr>
            <a:t> (</a:t>
          </a:r>
          <a:r>
            <a:rPr lang="en-US" dirty="0" err="1" smtClean="0">
              <a:solidFill>
                <a:schemeClr val="tx1"/>
              </a:solidFill>
            </a:rPr>
            <a:t>последња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цифра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му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је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парна</a:t>
          </a:r>
          <a:r>
            <a:rPr lang="en-US" dirty="0" smtClean="0">
              <a:solidFill>
                <a:schemeClr val="tx1"/>
              </a:solidFill>
            </a:rPr>
            <a:t>), </a:t>
          </a:r>
          <a:r>
            <a:rPr lang="en-US" dirty="0" err="1" smtClean="0">
              <a:solidFill>
                <a:schemeClr val="tx1"/>
              </a:solidFill>
            </a:rPr>
            <a:t>тј</a:t>
          </a:r>
          <a:r>
            <a:rPr lang="en-US" dirty="0" smtClean="0">
              <a:solidFill>
                <a:schemeClr val="tx1"/>
              </a:solidFill>
            </a:rPr>
            <a:t>. </a:t>
          </a:r>
          <a:r>
            <a:rPr lang="en-US" dirty="0" err="1" smtClean="0">
              <a:solidFill>
                <a:schemeClr val="tx1"/>
              </a:solidFill>
            </a:rPr>
            <a:t>биће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дељив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бројем</a:t>
          </a:r>
          <a:r>
            <a:rPr lang="en-US" dirty="0" smtClean="0">
              <a:solidFill>
                <a:schemeClr val="tx1"/>
              </a:solidFill>
            </a:rPr>
            <a:t> 2. </a:t>
          </a:r>
          <a:r>
            <a:rPr lang="en-US" dirty="0" err="1" smtClean="0">
              <a:solidFill>
                <a:schemeClr val="tx1"/>
              </a:solidFill>
            </a:rPr>
            <a:t>Осим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тога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добијени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десетоцифрен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број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је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сигурно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дељив</a:t>
          </a:r>
          <a:r>
            <a:rPr lang="en-US" dirty="0" smtClean="0">
              <a:solidFill>
                <a:schemeClr val="tx1"/>
              </a:solidFill>
            </a:rPr>
            <a:t> и </a:t>
          </a:r>
          <a:r>
            <a:rPr lang="en-US" dirty="0" err="1" smtClean="0">
              <a:solidFill>
                <a:schemeClr val="tx1"/>
              </a:solidFill>
            </a:rPr>
            <a:t>бројем</a:t>
          </a:r>
          <a:r>
            <a:rPr lang="en-US" dirty="0" smtClean="0">
              <a:solidFill>
                <a:schemeClr val="tx1"/>
              </a:solidFill>
            </a:rPr>
            <a:t> 3, </a:t>
          </a:r>
          <a:r>
            <a:rPr lang="en-US" dirty="0" err="1" smtClean="0">
              <a:solidFill>
                <a:schemeClr val="tx1"/>
              </a:solidFill>
            </a:rPr>
            <a:t>јер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му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је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збир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цифара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дељив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са</a:t>
          </a:r>
          <a:r>
            <a:rPr lang="en-US" dirty="0" smtClean="0">
              <a:solidFill>
                <a:schemeClr val="tx1"/>
              </a:solidFill>
            </a:rPr>
            <a:t> 3 (0+1+2+3+4+5+6+7+8+9=45). </a:t>
          </a:r>
          <a:r>
            <a:rPr lang="en-US" dirty="0" err="1" smtClean="0">
              <a:solidFill>
                <a:schemeClr val="tx1"/>
              </a:solidFill>
            </a:rPr>
            <a:t>Дакле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оваквом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стратегијом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је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обезбеђено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је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добијени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десетоцифрени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број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дељив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са</a:t>
          </a:r>
          <a:r>
            <a:rPr lang="en-US" dirty="0" smtClean="0">
              <a:solidFill>
                <a:schemeClr val="tx1"/>
              </a:solidFill>
            </a:rPr>
            <a:t> 6.</a:t>
          </a:r>
        </a:p>
        <a:p>
          <a:pPr algn="just"/>
          <a:r>
            <a:rPr lang="en-US" dirty="0" err="1" smtClean="0">
              <a:solidFill>
                <a:schemeClr val="tx1"/>
              </a:solidFill>
            </a:rPr>
            <a:t>Приметимо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да</a:t>
          </a:r>
          <a:r>
            <a:rPr lang="en-US" dirty="0" smtClean="0">
              <a:solidFill>
                <a:schemeClr val="tx1"/>
              </a:solidFill>
            </a:rPr>
            <a:t> у </a:t>
          </a:r>
          <a:r>
            <a:rPr lang="en-US" dirty="0" err="1" smtClean="0">
              <a:solidFill>
                <a:schemeClr val="tx1"/>
              </a:solidFill>
            </a:rPr>
            <a:t>овој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игри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оба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играча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немају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једнаке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изгледе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за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победу</a:t>
          </a:r>
          <a:r>
            <a:rPr lang="en-US" dirty="0" smtClean="0">
              <a:solidFill>
                <a:schemeClr val="tx1"/>
              </a:solidFill>
            </a:rPr>
            <a:t>!</a:t>
          </a:r>
          <a:endParaRPr lang="en-US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108124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73CB346C-5D90-4378-BF3B-5459871E631C}" type="presOf" srcId="{A2CD640D-AA4C-4FCA-8082-76936CED0E78}" destId="{DE5153AC-85F9-4619-A25F-8E3F68380E16}" srcOrd="0" destOrd="0" presId="urn:microsoft.com/office/officeart/2005/8/layout/vList2"/>
    <dgm:cxn modelId="{A7CC6101-0073-475D-BA06-C353242DB587}" type="presOf" srcId="{816C89F3-54B4-413C-8EF4-8EC488AE81FB}" destId="{FA6BE951-DEB4-4DF7-8762-DAC603303040}" srcOrd="0" destOrd="0" presId="urn:microsoft.com/office/officeart/2005/8/layout/vList2"/>
    <dgm:cxn modelId="{2300CEB7-F04C-46BE-9222-CD003A9ADF27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b="1" dirty="0" err="1" smtClean="0">
              <a:latin typeface="Calibri" pitchFamily="34" charset="0"/>
              <a:cs typeface="Calibri" pitchFamily="34" charset="0"/>
            </a:rPr>
            <a:t>Морнар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Попај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рођен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у 20.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веку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Ове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2013.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године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Попај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ће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напунити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онолико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година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износи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четвороструки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збир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цифара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године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његовог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рођења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b="1" dirty="0" err="1" smtClean="0">
              <a:latin typeface="Calibri" pitchFamily="34" charset="0"/>
              <a:cs typeface="Calibri" pitchFamily="34" charset="0"/>
            </a:rPr>
            <a:t>Израчунајте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године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рођен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морнар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Попај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година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ће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ове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године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напунити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endParaRPr lang="en-US" dirty="0" smtClean="0"/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LinFactNeighborX="-73134" custLinFactNeighborY="13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4C8965C7-05C4-4B31-AAD8-783812F037AF}" type="presOf" srcId="{A2CD640D-AA4C-4FCA-8082-76936CED0E78}" destId="{DE5153AC-85F9-4619-A25F-8E3F68380E16}" srcOrd="0" destOrd="0" presId="urn:microsoft.com/office/officeart/2005/8/layout/vList2"/>
    <dgm:cxn modelId="{14E4361A-2440-4F01-B626-4BACC9DEEE6F}" type="presOf" srcId="{816C89F3-54B4-413C-8EF4-8EC488AE81FB}" destId="{FA6BE951-DEB4-4DF7-8762-DAC603303040}" srcOrd="0" destOrd="0" presId="urn:microsoft.com/office/officeart/2005/8/layout/vList2"/>
    <dgm:cxn modelId="{FB25D815-6EA6-461C-AEA8-5D58C6940055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sr-Cyrl-RS" sz="1400" dirty="0" smtClean="0">
              <a:latin typeface="Calibri" pitchFamily="34" charset="0"/>
              <a:cs typeface="Calibri" pitchFamily="34" charset="0"/>
            </a:rPr>
            <a:t>	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Како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морнар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Попај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рођен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20.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веку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трајао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1.1.1901.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31.12.2000.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директном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провером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закључујемо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Попај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није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рођен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2000.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Заиста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цифара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2000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износи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4∙2=8, а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особа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рођена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током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2013.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пуни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13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sr-Cyrl-R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Попај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рођен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</a:t>
          </a:r>
          <a:r>
            <a:rPr lang="sr-Cyrl-R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           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чему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 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b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једноцифрени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Према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услову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2013.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напунити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2013−(1900+10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што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представља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четвороструки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цифара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његовог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рођења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тј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4∙(1+9+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Изједначавањем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израза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добијамо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линеарну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једначину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непознате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</a:p>
        <a:p>
          <a:pPr algn="ctr"/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2013−(1900+10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)=4∙(1+9+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чему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0≤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</a:t>
          </a:r>
          <a:r>
            <a:rPr lang="sr-Cyrl-R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≤9.</a:t>
          </a: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Сређивањем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једначине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долазимо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еквивалентне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једначине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14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+5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=73.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Како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73</a:t>
          </a:r>
          <a:r>
            <a:rPr lang="sr-Cyrl-R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(непаран)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сабирак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5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sr-Cyrl-R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мора да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последњу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цифру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5</a:t>
          </a:r>
          <a:r>
            <a:rPr lang="sr-Cyrl-R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14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</a:t>
          </a:r>
          <a:r>
            <a:rPr lang="sr-Cyrl-R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sr-Cyrl-RS" sz="1400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 паран број, па 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sr-Cyrl-R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sr-Cyrl-RS" sz="1400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мора бити непаран да би збир био непаран).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sr-Cyrl-R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акључујемо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сабирак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14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последњу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цифру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8,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што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једино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могуће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=2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или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=7.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Како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14∙7=98&gt;73,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преостаје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нам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једино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=2.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5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=45,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тј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=9. </a:t>
          </a: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Коначно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морнар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Попај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рођен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1929.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2013.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пуни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84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Сложићете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прилично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чио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јак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једног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84-годишњака.</a:t>
          </a:r>
          <a:endParaRPr lang="en-US" sz="1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419094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39D1E677-29C4-4743-A506-92A49D8F0B3A}" type="presOf" srcId="{816C89F3-54B4-413C-8EF4-8EC488AE81FB}" destId="{FA6BE951-DEB4-4DF7-8762-DAC603303040}" srcOrd="0" destOrd="0" presId="urn:microsoft.com/office/officeart/2005/8/layout/vList2"/>
    <dgm:cxn modelId="{1FDEFD79-2410-4052-B541-0C7042882032}" type="presOf" srcId="{A2CD640D-AA4C-4FCA-8082-76936CED0E78}" destId="{DE5153AC-85F9-4619-A25F-8E3F68380E16}" srcOrd="0" destOrd="0" presId="urn:microsoft.com/office/officeart/2005/8/layout/vList2"/>
    <dgm:cxn modelId="{C337C0C4-BCCC-4717-A8A9-9B31E99B3CD5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b="1" dirty="0" err="1" smtClean="0">
              <a:latin typeface="Calibri" pitchFamily="34" charset="0"/>
              <a:cs typeface="Calibri" pitchFamily="34" charset="0"/>
            </a:rPr>
            <a:t>Сматрајмо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Земљу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идеалном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лоптом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(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полупречника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6370km) и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замислимо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екватора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затегнут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канап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Ако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тај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канап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продужи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1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метар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њега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направи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кружни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прстен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Земље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који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свуда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једнаком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одстојању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површине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земље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ће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тачно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а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приближно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износити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одстојање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?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Може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ли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испод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постављеног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канапа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провући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мачка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? </a:t>
          </a:r>
        </a:p>
        <a:p>
          <a:pPr algn="just"/>
          <a:r>
            <a:rPr lang="en-US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ово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одстојање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износило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планете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двоструко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већег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полупречника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Земљиног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?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54187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8EAEE215-E7D8-4514-843C-027470754FF0}" type="presOf" srcId="{816C89F3-54B4-413C-8EF4-8EC488AE81FB}" destId="{FA6BE951-DEB4-4DF7-8762-DAC603303040}" srcOrd="0" destOrd="0" presId="urn:microsoft.com/office/officeart/2005/8/layout/vList2"/>
    <dgm:cxn modelId="{A9E5DEC6-6F1C-44A4-8EFD-59EFDE63074E}" type="presOf" srcId="{A2CD640D-AA4C-4FCA-8082-76936CED0E78}" destId="{DE5153AC-85F9-4619-A25F-8E3F68380E16}" srcOrd="0" destOrd="0" presId="urn:microsoft.com/office/officeart/2005/8/layout/vList2"/>
    <dgm:cxn modelId="{0B127BBF-59A1-4CB8-8C28-94DD02F91BAC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Нека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полупречник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Земље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</a:t>
          </a:r>
          <a:r>
            <a:rPr lang="en-US" sz="1500" i="1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полупречник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кружнице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канапа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свуда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једнаком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одстојању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земље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Према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услову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обим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кружнице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полупречника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</a:t>
          </a:r>
          <a:r>
            <a:rPr lang="en-US" sz="1500" i="1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дужи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обима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кружнице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полупречника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јест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O=2r</a:t>
          </a:r>
          <a:r>
            <a:rPr lang="el-GR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π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онда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</a:t>
          </a:r>
          <a:r>
            <a:rPr lang="en-US" sz="1500" i="1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</a:t>
          </a:r>
          <a:r>
            <a:rPr lang="en-US" sz="1500" i="1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=O+1m=2r</a:t>
          </a:r>
          <a:r>
            <a:rPr lang="el-GR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π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+1m=2r</a:t>
          </a:r>
          <a:r>
            <a:rPr lang="en-US" sz="1500" i="1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</a:t>
          </a:r>
          <a:r>
            <a:rPr lang="el-GR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π</a:t>
          </a:r>
          <a:endParaRPr lang="en-US" sz="1500" i="1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последње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једнакости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изразимо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</a:t>
          </a:r>
          <a:r>
            <a:rPr lang="en-US" sz="1500" i="1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</a:t>
          </a:r>
        </a:p>
        <a:p>
          <a:pPr algn="just"/>
          <a:endParaRPr lang="en-US" sz="1500" i="1" baseline="-250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en-US" sz="15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Нека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одстојање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кружнице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Тада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</a:p>
        <a:p>
          <a:pPr algn="just"/>
          <a:endParaRPr lang="en-US" sz="15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en-US" sz="15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en-US" sz="15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en-US" sz="15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одстојање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износи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                       ,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закључујемо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испод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овако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постављеног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канапа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може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провући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мачка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Приметимо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растојање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зависи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полупречника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лопте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биће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увек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исто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колика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лопта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питању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дужина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полупречника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Земље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представља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вишак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података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тексту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).</a:t>
          </a:r>
          <a:endParaRPr lang="en-US" sz="15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822740" custLinFactNeighborX="-39129" custLinFactNeighborY="232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71A492E5-E503-4811-A513-9731DC3A11E8}" type="presOf" srcId="{A2CD640D-AA4C-4FCA-8082-76936CED0E78}" destId="{DE5153AC-85F9-4619-A25F-8E3F68380E16}" srcOrd="0" destOrd="0" presId="urn:microsoft.com/office/officeart/2005/8/layout/vList2"/>
    <dgm:cxn modelId="{B39EE843-B8E5-4B6C-A6FA-9F246740EDC0}" type="presOf" srcId="{816C89F3-54B4-413C-8EF4-8EC488AE81FB}" destId="{FA6BE951-DEB4-4DF7-8762-DAC603303040}" srcOrd="0" destOrd="0" presId="urn:microsoft.com/office/officeart/2005/8/layout/vList2"/>
    <dgm:cxn modelId="{5691A43B-A700-4F81-8B38-5199D9F61379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Отац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има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три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сина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: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Ивицу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Владу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Петра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Ивица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иде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вртић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, а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Влада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Петар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основну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школу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. </a:t>
          </a:r>
        </a:p>
        <a:p>
          <a:pPr algn="just"/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Ако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двапут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заредом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напишемо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Ивичине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године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добијамо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године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старости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оца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Ако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број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очевих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година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поделимо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Владином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оценом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из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математике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добијамо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године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старости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једног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синова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Производ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броја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година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синова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износи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440.</a:t>
          </a:r>
        </a:p>
        <a:p>
          <a:pPr algn="just"/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година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има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Ивица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ако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знамо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Петар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бољи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математичар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100" b="1" dirty="0" err="1" smtClean="0">
              <a:latin typeface="Calibri" pitchFamily="34" charset="0"/>
              <a:cs typeface="Calibri" pitchFamily="34" charset="0"/>
            </a:rPr>
            <a:t>Владе</a:t>
          </a:r>
          <a:r>
            <a:rPr lang="en-US" sz="2100" b="1" dirty="0" smtClean="0">
              <a:latin typeface="Calibri" pitchFamily="34" charset="0"/>
              <a:cs typeface="Calibri" pitchFamily="34" charset="0"/>
            </a:rPr>
            <a:t>?</a:t>
          </a:r>
          <a:endParaRPr lang="en-US" sz="21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897261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61C2DC2D-8BE6-4A25-84F4-E7C4E6822911}" type="presOf" srcId="{A2CD640D-AA4C-4FCA-8082-76936CED0E78}" destId="{DE5153AC-85F9-4619-A25F-8E3F68380E16}" srcOrd="0" destOrd="0" presId="urn:microsoft.com/office/officeart/2005/8/layout/vList2"/>
    <dgm:cxn modelId="{369A8FF5-63EA-4F0F-8D9D-D9D36103BB64}" type="presOf" srcId="{816C89F3-54B4-413C-8EF4-8EC488AE81FB}" destId="{FA6BE951-DEB4-4DF7-8762-DAC603303040}" srcOrd="0" destOrd="0" presId="urn:microsoft.com/office/officeart/2005/8/layout/vList2"/>
    <dgm:cxn modelId="{515C7E3D-15CF-4C8B-9F5E-AD8327744A06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Нека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Ивичиних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y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Владина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оцена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математике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z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старост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једног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детета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двапут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заредом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напишемо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Ивичине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добијамо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11∙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што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очевих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Према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услову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важи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једнакост</a:t>
          </a:r>
          <a:endParaRPr lang="en-US" sz="15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11∙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x 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y 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∙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z</a:t>
          </a:r>
          <a:endParaRPr lang="en-US" sz="15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Одавде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једино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могуће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z 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 11 и 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 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</a:t>
          </a:r>
          <a:r>
            <a:rPr lang="en-US" sz="15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y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Према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томе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дете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11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Ивица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онолико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колика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Владина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оцена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математике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Раставимо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440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просте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чиниоце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ctr"/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440 = 2 ∙ 2 ∙ 2 ∙ 5 ∙ 11</a:t>
          </a:r>
        </a:p>
        <a:p>
          <a:pPr algn="just"/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Услове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дете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иде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вртић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преостала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детета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основну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школу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задовољавају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следећа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случаја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</a:p>
        <a:p>
          <a:pPr algn="ctr"/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440 = 4 ∙ 10 ∙ 11</a:t>
          </a:r>
        </a:p>
        <a:p>
          <a:pPr algn="ctr"/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440 = 5 ∙  8 ∙ 11</a:t>
          </a:r>
        </a:p>
        <a:p>
          <a:pPr algn="just"/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Закључујемо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Влада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оцену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4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математике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може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имати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5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јер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Петар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бољи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математичар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Владе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). </a:t>
          </a:r>
        </a:p>
        <a:p>
          <a:pPr algn="just"/>
          <a:r>
            <a:rPr lang="en-US" sz="15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5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5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Ивица</a:t>
          </a:r>
          <a:r>
            <a:rPr lang="en-US" sz="15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5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</a:t>
          </a:r>
          <a:r>
            <a:rPr lang="en-US" sz="15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4 </a:t>
          </a:r>
          <a:r>
            <a:rPr lang="en-US" sz="15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године</a:t>
          </a:r>
          <a:r>
            <a:rPr lang="en-US" sz="15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15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394488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D08E45F8-0F03-443C-9C5B-1E0321D6317F}" type="presOf" srcId="{816C89F3-54B4-413C-8EF4-8EC488AE81FB}" destId="{FA6BE951-DEB4-4DF7-8762-DAC603303040}" srcOrd="0" destOrd="0" presId="urn:microsoft.com/office/officeart/2005/8/layout/vList2"/>
    <dgm:cxn modelId="{20355FF8-0166-4767-9B12-C3C580AD7403}" type="presOf" srcId="{A2CD640D-AA4C-4FCA-8082-76936CED0E78}" destId="{DE5153AC-85F9-4619-A25F-8E3F68380E16}" srcOrd="0" destOrd="0" presId="urn:microsoft.com/office/officeart/2005/8/layout/vList2"/>
    <dgm:cxn modelId="{AE636F40-8DBD-47FB-BB4A-D7EE81A6FCB0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b="1" dirty="0" err="1" smtClean="0">
              <a:latin typeface="Calibri" pitchFamily="34" charset="0"/>
              <a:cs typeface="Calibri" pitchFamily="34" charset="0"/>
            </a:rPr>
            <a:t>Пекмен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једе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коцку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ивице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3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која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подељена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мање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коцкице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ивице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1.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Он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једе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тај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начин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што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почиње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коцкицом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једном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темена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велике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коцке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Појевши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целу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коцкицу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прелази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суседну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која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претходно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поједеном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има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заједничку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страну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</a:p>
        <a:p>
          <a:pPr algn="just"/>
          <a:r>
            <a:rPr lang="en-US" b="1" dirty="0" err="1" smtClean="0">
              <a:latin typeface="Calibri" pitchFamily="34" charset="0"/>
              <a:cs typeface="Calibri" pitchFamily="34" charset="0"/>
            </a:rPr>
            <a:t>Може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ли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Пекмен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појести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читаву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коцку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последња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поједена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коцкица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буде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центру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велике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коцке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?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Решење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детаљно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образложити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533060C1-0001-400A-964D-977B49704D30}" type="presOf" srcId="{A2CD640D-AA4C-4FCA-8082-76936CED0E78}" destId="{DE5153AC-85F9-4619-A25F-8E3F68380E16}" srcOrd="0" destOrd="0" presId="urn:microsoft.com/office/officeart/2005/8/layout/vList2"/>
    <dgm:cxn modelId="{89C649B1-C0D5-426B-844B-D0D3134738FA}" type="presOf" srcId="{816C89F3-54B4-413C-8EF4-8EC488AE81FB}" destId="{FA6BE951-DEB4-4DF7-8762-DAC603303040}" srcOrd="0" destOrd="0" presId="urn:microsoft.com/office/officeart/2005/8/layout/vList2"/>
    <dgm:cxn modelId="{12822279-D42C-4E72-9A74-32726D968581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Многи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ученици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решавали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овај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недељни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задатак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сматрали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решење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захтева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најкраће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време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коме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отац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преводи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преко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моста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појединачно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сваког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својих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сапутника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јер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њему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најмање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времена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потребно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повратак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преко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моста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).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том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случају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било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потребно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19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минута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пређу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преко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моста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Међутим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може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урадити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брже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!</a:t>
          </a:r>
        </a:p>
        <a:p>
          <a:pPr algn="just"/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Прави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одговор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лежи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досетки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најспорија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путника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пређу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мост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заједно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Тако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добија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највећа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уштеда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времену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Заиста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</a:p>
        <a:p>
          <a:pPr algn="just"/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Прелазе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најпре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отац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син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отац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враћа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натраг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–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траје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2+1=3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минута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Прелазе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мајка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бака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дечак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узима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фењер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враћа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оца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–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траје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10+2=12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минута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Отац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дечак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прелазе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преко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моста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– 2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минута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Укупно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утрошено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време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овај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начин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износи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3+12+2=</a:t>
          </a:r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17 </a:t>
          </a:r>
          <a:r>
            <a:rPr lang="en-US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минута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108124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989064E2-91F9-4737-A3F0-5BCA5FA0A12A}" type="presOf" srcId="{816C89F3-54B4-413C-8EF4-8EC488AE81FB}" destId="{FA6BE951-DEB4-4DF7-8762-DAC603303040}" srcOrd="0" destOrd="0" presId="urn:microsoft.com/office/officeart/2005/8/layout/vList2"/>
    <dgm:cxn modelId="{43824CB2-D5DA-47C4-9DBD-99BE9C89208A}" type="presOf" srcId="{A2CD640D-AA4C-4FCA-8082-76936CED0E78}" destId="{DE5153AC-85F9-4619-A25F-8E3F68380E16}" srcOrd="0" destOrd="0" presId="urn:microsoft.com/office/officeart/2005/8/layout/vList2"/>
    <dgm:cxn modelId="{626105DC-8880-4832-920A-39DA0BD90DA3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sr-Cyrl-R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Ради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лакшег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решавања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обојимо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коцкице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подељена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велика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коцка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боје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–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црну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белу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Коцкице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сваком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темена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велике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коцке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обојићемо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црно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коцкице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њима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имају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заједничку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страну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бело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и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тако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редом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тај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начин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сваке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коцкице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имају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заједничку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страну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бити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различито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обојене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биће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14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црних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13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белих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),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чему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коцкица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центру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велике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коцке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бити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бела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sr-Cyrl-R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Пекмен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првом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кораку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коцкицу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једном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темена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велике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коцке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црну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У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другом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кораку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сигурно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појести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белу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коцкицу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и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тако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редом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Закључујемо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непарном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кораку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црну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у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парном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кораку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белу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коцкицу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sr-Cyrl-R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Будући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укупан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коцкица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27,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следи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последња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поједена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коцкица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бити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црна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Како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коцкица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центру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велике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коцке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бела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долазимо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закључка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никако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може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бити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последња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поједена</a:t>
          </a:r>
          <a:r>
            <a: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18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649072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FB797C4C-638C-4077-A44D-E63ED473733B}" type="presOf" srcId="{A2CD640D-AA4C-4FCA-8082-76936CED0E78}" destId="{DE5153AC-85F9-4619-A25F-8E3F68380E16}" srcOrd="0" destOrd="0" presId="urn:microsoft.com/office/officeart/2005/8/layout/vList2"/>
    <dgm:cxn modelId="{25C7E689-48C8-4BF1-BBCC-9F7A191D2809}" type="presOf" srcId="{816C89F3-54B4-413C-8EF4-8EC488AE81FB}" destId="{FA6BE951-DEB4-4DF7-8762-DAC603303040}" srcOrd="0" destOrd="0" presId="urn:microsoft.com/office/officeart/2005/8/layout/vList2"/>
    <dgm:cxn modelId="{651F902F-B3D4-4EC2-A2B0-CFF870A8FDD3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b="1" dirty="0" err="1" smtClean="0">
              <a:latin typeface="Calibri" pitchFamily="34" charset="0"/>
              <a:cs typeface="Calibri" pitchFamily="34" charset="0"/>
            </a:rPr>
            <a:t>Ланац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две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карике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дугачак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11mm.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Ланац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пет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таквих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карика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дугачак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26mm.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Колика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дужина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ланца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80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оваквих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карика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?</a:t>
          </a:r>
        </a:p>
        <a:p>
          <a:pPr algn="just"/>
          <a:r>
            <a:rPr lang="en-US" b="1" dirty="0" err="1" smtClean="0">
              <a:latin typeface="Calibri" pitchFamily="34" charset="0"/>
              <a:cs typeface="Calibri" pitchFamily="34" charset="0"/>
            </a:rPr>
            <a:t>Напомена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: 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сваком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случајева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ланац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затегнут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D60A3A9D-2547-44BE-97FB-1F3B031A75F3}" type="presOf" srcId="{816C89F3-54B4-413C-8EF4-8EC488AE81FB}" destId="{FA6BE951-DEB4-4DF7-8762-DAC603303040}" srcOrd="0" destOrd="0" presId="urn:microsoft.com/office/officeart/2005/8/layout/vList2"/>
    <dgm:cxn modelId="{DF793D0F-515D-4E07-926B-9085BFC43FA0}" type="presOf" srcId="{A2CD640D-AA4C-4FCA-8082-76936CED0E78}" destId="{DE5153AC-85F9-4619-A25F-8E3F68380E16}" srcOrd="0" destOrd="0" presId="urn:microsoft.com/office/officeart/2005/8/layout/vList2"/>
    <dgm:cxn modelId="{969C3EBD-CDE8-49D6-B1AC-053D14B8F96D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спољашњи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пречник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карике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дебљина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карике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Дужина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ланца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карике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</a:t>
          </a:r>
          <a:r>
            <a:rPr lang="en-US" sz="1400" i="1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(у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mm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</a:p>
        <a:p>
          <a:pPr algn="ctr"/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</a:t>
          </a:r>
          <a:r>
            <a:rPr lang="en-US" sz="1400" i="1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p-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d=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11</a:t>
          </a: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Дужина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ланца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пет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карика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</a:t>
          </a:r>
          <a:r>
            <a:rPr lang="en-US" sz="1400" i="1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(у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mm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endParaRPr lang="en-U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</a:t>
          </a:r>
          <a:r>
            <a:rPr lang="en-US" sz="1400" i="1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p-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8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d=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26</a:t>
          </a: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Решење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овог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система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p=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6 и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=0,5.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спољашњи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пречник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сваке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карике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6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mm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</a:t>
          </a:r>
          <a:r>
            <a:rPr lang="en-US" sz="14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њена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дебљина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износи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0,5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mm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Ланац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sr-Cyrl-R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n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оваквих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карика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дужине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</a:t>
          </a:r>
          <a:r>
            <a:rPr lang="en-US" sz="1400" i="1" baseline="-250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n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=np-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2(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n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-1)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n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=80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важи</a:t>
          </a:r>
          <a:endParaRPr lang="en-U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</a:t>
          </a:r>
          <a:r>
            <a:rPr lang="en-US" sz="1400" i="1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80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80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p-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2∙79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</a:t>
          </a:r>
          <a:endParaRPr lang="en-U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</a:t>
          </a:r>
          <a:r>
            <a:rPr lang="en-US" sz="1400" i="1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80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80∙6-2∙79∙0,5</a:t>
          </a:r>
        </a:p>
        <a:p>
          <a:pPr algn="ctr"/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</a:t>
          </a:r>
          <a:r>
            <a:rPr lang="en-US" sz="1400" i="1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80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=480-79</a:t>
          </a:r>
        </a:p>
        <a:p>
          <a:pPr algn="ctr"/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</a:t>
          </a:r>
          <a:r>
            <a:rPr lang="en-US" sz="1400" i="1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80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401</a:t>
          </a: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дужина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ланца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80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оваквих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карика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износи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401</a:t>
          </a:r>
          <a:r>
            <a:rPr lang="en-US" sz="14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mm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1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266696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31E07E88-E379-4ACB-AFAC-2B495760E5CE}" type="presOf" srcId="{A2CD640D-AA4C-4FCA-8082-76936CED0E78}" destId="{DE5153AC-85F9-4619-A25F-8E3F68380E16}" srcOrd="0" destOrd="0" presId="urn:microsoft.com/office/officeart/2005/8/layout/vList2"/>
    <dgm:cxn modelId="{4D6BAFB5-CC5E-4BBF-B8A9-48F56056BA5F}" type="presOf" srcId="{816C89F3-54B4-413C-8EF4-8EC488AE81FB}" destId="{FA6BE951-DEB4-4DF7-8762-DAC603303040}" srcOrd="0" destOrd="0" presId="urn:microsoft.com/office/officeart/2005/8/layout/vList2"/>
    <dgm:cxn modelId="{BCFBF71F-9E53-4580-9D99-18F33B9F229D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Краљ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припремио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извесну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количину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златника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као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мираз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своје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кћери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Најстаријој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принцези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мираз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дао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100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златника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и 1/6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остатка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другој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дао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200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златника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и 1/6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остатка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трећој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300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златника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и 1/6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остатка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, ...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крају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испоставило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су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све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ћерке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мираз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добиле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исти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број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златника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. </a:t>
          </a:r>
        </a:p>
        <a:p>
          <a:pPr algn="just"/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било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принцеза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, а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200" b="1" dirty="0" err="1" smtClean="0">
              <a:latin typeface="Calibri" pitchFamily="34" charset="0"/>
              <a:cs typeface="Calibri" pitchFamily="34" charset="0"/>
            </a:rPr>
            <a:t>златника</a:t>
          </a:r>
          <a:r>
            <a:rPr lang="en-US" sz="2200" b="1" dirty="0" smtClean="0">
              <a:latin typeface="Calibri" pitchFamily="34" charset="0"/>
              <a:cs typeface="Calibri" pitchFamily="34" charset="0"/>
            </a:rPr>
            <a:t>?</a:t>
          </a:r>
          <a:endParaRPr lang="en-US" sz="22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885585" custLinFactY="-100000" custLinFactNeighborX="-30645" custLinFactNeighborY="-1384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AD281D42-CCAA-4E48-AF12-37594CB0C9BB}" type="presOf" srcId="{A2CD640D-AA4C-4FCA-8082-76936CED0E78}" destId="{DE5153AC-85F9-4619-A25F-8E3F68380E16}" srcOrd="0" destOrd="0" presId="urn:microsoft.com/office/officeart/2005/8/layout/vList2"/>
    <dgm:cxn modelId="{DF5F28F3-1713-4712-A26A-F67B70FC6887}" type="presOf" srcId="{816C89F3-54B4-413C-8EF4-8EC488AE81FB}" destId="{FA6BE951-DEB4-4DF7-8762-DAC603303040}" srcOrd="0" destOrd="0" presId="urn:microsoft.com/office/officeart/2005/8/layout/vList2"/>
    <dgm:cxn modelId="{25B67BE3-16F3-42D3-ACA3-5C81B3D38F66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n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укупан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златника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краљ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припремио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мираз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својих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кћери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</a:t>
          </a:r>
          <a:r>
            <a:rPr lang="en-US" sz="1400" i="1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остатак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чију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шестину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добити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прва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принцеза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</a:t>
          </a:r>
          <a:r>
            <a:rPr lang="en-US" sz="1400" i="1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остатак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чију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шестину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добити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принзеза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итд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Према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услову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важи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укупан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златника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мираз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добила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свака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принцеза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</a:p>
        <a:p>
          <a:pPr algn="just"/>
          <a:endParaRPr lang="sr-Cyrl-R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чему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endParaRPr lang="en-U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en-U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Заменом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</a:t>
          </a:r>
          <a:r>
            <a:rPr lang="en-US" sz="1400" i="1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почетној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једнакости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добијамо</a:t>
          </a:r>
          <a:endParaRPr lang="en-U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en-U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sr-Cyrl-R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Решење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последње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једначине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</a:t>
          </a:r>
          <a:r>
            <a:rPr lang="en-US" sz="1400" i="1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=2400,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закључујемо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укупан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златника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n=100+2400=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2500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Прва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принцеза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мираз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добила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500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златника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(100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златника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1/6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остатка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2400), а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толико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добила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свака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следећа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Како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свака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принцеза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мираз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добила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500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златника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закључујемо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било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принцеза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Заиста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након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што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прва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принцеза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добила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500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златника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остало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укупно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2000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златника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принцеза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добила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200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златника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1/6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остатка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1800 (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500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златника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Трећа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принцеза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добила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300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златника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1/6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остатка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1200 (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поново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500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златника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Четврта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добила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400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златника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1/6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остатка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600 (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што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укупно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500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златника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Коначно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пета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принцеза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добила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500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златника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1/6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остатка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0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златника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добила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укупно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500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златника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Овим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смо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показали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добијено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решење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потпуности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испуњава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услове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1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417990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F6E71795-0BFB-4CD8-B920-DB82F3660011}" type="presOf" srcId="{A2CD640D-AA4C-4FCA-8082-76936CED0E78}" destId="{DE5153AC-85F9-4619-A25F-8E3F68380E16}" srcOrd="0" destOrd="0" presId="urn:microsoft.com/office/officeart/2005/8/layout/vList2"/>
    <dgm:cxn modelId="{9BD24A39-4505-4B56-9786-DA12D54D2FA9}" type="presOf" srcId="{816C89F3-54B4-413C-8EF4-8EC488AE81FB}" destId="{FA6BE951-DEB4-4DF7-8762-DAC603303040}" srcOrd="0" destOrd="0" presId="urn:microsoft.com/office/officeart/2005/8/layout/vList2"/>
    <dgm:cxn modelId="{D240A1A1-8CF3-4BBD-A9E0-79E7E436A08F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табли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написани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бројеви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25 и 36.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Играју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два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играча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што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табли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наизменично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пишу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бројеве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Играч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који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потезу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сме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напише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само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број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који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налази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табли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а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који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представља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разлику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нека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два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већ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написана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броја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Губи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играч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који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може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одигра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потез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Који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ће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играч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победити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правилној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игри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?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Решење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детаљно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образложити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b="1" dirty="0" err="1" smtClean="0">
              <a:latin typeface="Calibri" pitchFamily="34" charset="0"/>
              <a:cs typeface="Calibri" pitchFamily="34" charset="0"/>
            </a:rPr>
            <a:t>Хоће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ли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резултат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ове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игре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остати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непромењен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ако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почетку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игре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табли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били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написани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бројеви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25 и 27?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BF193688-FD1C-4ABC-BEC4-ED45B307AE36}" type="presOf" srcId="{816C89F3-54B4-413C-8EF4-8EC488AE81FB}" destId="{FA6BE951-DEB4-4DF7-8762-DAC603303040}" srcOrd="0" destOrd="0" presId="urn:microsoft.com/office/officeart/2005/8/layout/vList2"/>
    <dgm:cxn modelId="{70F09754-BE22-4204-AF59-DBECB1D10AB7}" type="presOf" srcId="{A2CD640D-AA4C-4FCA-8082-76936CED0E78}" destId="{DE5153AC-85F9-4619-A25F-8E3F68380E16}" srcOrd="0" destOrd="0" presId="urn:microsoft.com/office/officeart/2005/8/layout/vList2"/>
    <dgm:cxn modelId="{5028120F-0504-46E4-8F27-5A32E49EC6E0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sr-Cyrl-R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бисмо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открили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пут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тачног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одговора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постављено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питање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неопходно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одиграмо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ову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игру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неколико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пута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Лако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долазимо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закључка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табли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бити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исписани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природни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36.</a:t>
          </a:r>
        </a:p>
        <a:p>
          <a:pPr algn="just"/>
          <a:r>
            <a:rPr lang="sr-Cyrl-R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Заиста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у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процесу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игре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обавезно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појавити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највећи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заједнички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делилац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полазних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присетимо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Еуклидовог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алгоритма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одређивање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НЗД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датих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).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Како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НЗД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(25, 36) = 1,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закључујемо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низу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играчи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записују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појавити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1,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самим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тим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природни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36.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Како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табли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већ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написани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25 и 36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значи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бити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одиграна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34 (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паран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потеза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правилној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игри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сигурно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победити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други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играч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sr-Cyrl-R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исти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начин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закључујемо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у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ситуацији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којој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почетку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игре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табли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били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написани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25 и 27. С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обзиром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узајамно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проста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тј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НЗД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(25, 27) = 1, у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низу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исписаних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појавити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природни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27. У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овом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случају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табли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већ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написани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25 и 27,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игра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бити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завршена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након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25 (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непаран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потеза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400" b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другом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случају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правилној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игри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сигурно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победити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први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играч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1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523867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030087C0-58B0-4C7B-87AA-4562282F0A97}" type="presOf" srcId="{A2CD640D-AA4C-4FCA-8082-76936CED0E78}" destId="{DE5153AC-85F9-4619-A25F-8E3F68380E16}" srcOrd="0" destOrd="0" presId="urn:microsoft.com/office/officeart/2005/8/layout/vList2"/>
    <dgm:cxn modelId="{5179ED34-B618-4846-A790-C7A8F24EE761}" type="presOf" srcId="{816C89F3-54B4-413C-8EF4-8EC488AE81FB}" destId="{FA6BE951-DEB4-4DF7-8762-DAC603303040}" srcOrd="0" destOrd="0" presId="urn:microsoft.com/office/officeart/2005/8/layout/vList2"/>
    <dgm:cxn modelId="{5F87A3D4-DD9B-4F49-8C8D-E44E4E944050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b="1" dirty="0" err="1" smtClean="0">
              <a:latin typeface="Calibri" pitchFamily="34" charset="0"/>
              <a:cs typeface="Calibri" pitchFamily="34" charset="0"/>
            </a:rPr>
            <a:t>Познато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60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крава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појело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траву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ливаде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24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а 30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крава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60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Сваког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израсте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иста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количина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траве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крава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појело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траву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ливаде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100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?</a:t>
          </a:r>
        </a:p>
        <a:p>
          <a:pPr algn="just"/>
          <a:r>
            <a:rPr lang="en-US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10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крава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појело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траву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ливаде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?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LinFactNeighborX="6250" custLinFactNeighborY="-1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8050C39D-1092-4AB8-B2A0-1ABEF00681DB}" type="presOf" srcId="{816C89F3-54B4-413C-8EF4-8EC488AE81FB}" destId="{FA6BE951-DEB4-4DF7-8762-DAC603303040}" srcOrd="0" destOrd="0" presId="urn:microsoft.com/office/officeart/2005/8/layout/vList2"/>
    <dgm:cxn modelId="{E1FAD4D6-CD93-48E2-A05C-5C2AB2732D38}" type="presOf" srcId="{A2CD640D-AA4C-4FCA-8082-76936CED0E78}" destId="{DE5153AC-85F9-4619-A25F-8E3F68380E16}" srcOrd="0" destOrd="0" presId="urn:microsoft.com/office/officeart/2005/8/layout/vList2"/>
    <dgm:cxn modelId="{50AA6914-06FC-4CD9-BA5B-B36FAD7C1DEE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Нека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количина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траве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коју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крава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поједе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један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дан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y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количина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траве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израсте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ливади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један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дан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z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почетна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количина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траве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ливади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</a:p>
        <a:p>
          <a:pPr algn="just"/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Према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условима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важи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систем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</a:p>
        <a:p>
          <a:pPr algn="ctr"/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60 ∙ 24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 = z + 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24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y </a:t>
          </a:r>
          <a:endParaRPr lang="en-US" sz="13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30 ∙ 60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 = z + 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60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y</a:t>
          </a:r>
          <a:endParaRPr lang="en-US" sz="13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Ако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ових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једначина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одузмемо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прву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добијамо</a:t>
          </a:r>
          <a:endParaRPr lang="en-US" sz="13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360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 = 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36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y 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/</a:t>
          </a:r>
          <a:r>
            <a:rPr lang="en-US" sz="1300" baseline="3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:36</a:t>
          </a:r>
          <a:endParaRPr lang="en-US" sz="13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10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 = y</a:t>
          </a:r>
          <a:endParaRPr lang="en-US" sz="13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једначине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y = 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10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закључујемо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одговор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друго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питање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никад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јер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један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дан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израсте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таман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онолико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траве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колико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може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поједе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10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крава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13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Заменом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y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првој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једначини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система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биће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</a:p>
        <a:p>
          <a:pPr algn="ctr"/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z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 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60 ∙ 24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 – 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24 ∙ 10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 = 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24 ∙ (60 – 10)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 = 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24 ∙ 50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 =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1200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</a:t>
          </a:r>
          <a:endParaRPr lang="en-US" sz="13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последње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једнакости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изводимо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закључак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почетна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количина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траве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ливади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толика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могло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попасе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1200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крава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један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дан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Нека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крава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појеле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сву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траву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ливаде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100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дана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онда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важи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</a:p>
        <a:p>
          <a:pPr algn="ctr"/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∙ 100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 = z + 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100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y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= 1200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 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+100 ∙ 10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= 1200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 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+1000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</a:t>
          </a:r>
          <a:endParaRPr lang="en-US" sz="13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∙ 100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 = 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2200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 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/</a:t>
          </a:r>
          <a:r>
            <a:rPr lang="en-US" sz="1300" baseline="3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:100</a:t>
          </a:r>
          <a:r>
            <a:rPr lang="en-US" sz="1300" i="1" baseline="3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(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x&gt;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0)</a:t>
          </a:r>
        </a:p>
        <a:p>
          <a:pPr algn="ctr"/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 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22</a:t>
          </a:r>
        </a:p>
        <a:p>
          <a:pPr algn="just"/>
          <a:r>
            <a:rPr lang="en-US" sz="13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22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краве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појеле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сву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траву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ливаде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</a:t>
          </a:r>
          <a:r>
            <a: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100 </a:t>
          </a:r>
          <a:r>
            <a:rPr lang="en-US" sz="13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дана</a:t>
          </a:r>
          <a:r>
            <a: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13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282082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01BDF06E-CCED-45E0-A6DB-F8843D8A2711}" type="presOf" srcId="{816C89F3-54B4-413C-8EF4-8EC488AE81FB}" destId="{FA6BE951-DEB4-4DF7-8762-DAC603303040}" srcOrd="0" destOrd="0" presId="urn:microsoft.com/office/officeart/2005/8/layout/vList2"/>
    <dgm:cxn modelId="{7B27BA06-3B65-43FF-A42E-FE770793201C}" type="presOf" srcId="{A2CD640D-AA4C-4FCA-8082-76936CED0E78}" destId="{DE5153AC-85F9-4619-A25F-8E3F68380E16}" srcOrd="0" destOrd="0" presId="urn:microsoft.com/office/officeart/2005/8/layout/vList2"/>
    <dgm:cxn modelId="{C378E84D-BE82-47DE-85AC-F28DF510E150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2400" b="1" dirty="0" smtClean="0">
              <a:latin typeface="Calibri" pitchFamily="34" charset="0"/>
              <a:cs typeface="Calibri" pitchFamily="34" charset="0"/>
            </a:rPr>
            <a:t>У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кругу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једнаким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растојањима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трче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један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иза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другог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: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Владимир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Алекса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Милица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Дарко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Марија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Јелена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Стефан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Међу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њима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сам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ја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Следбеник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мог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следбеника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претходник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онога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који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једнако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удаљен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Марије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као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онај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чији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следбеник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претходник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мог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претходника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Презиме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ми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Катић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, а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име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?</a:t>
          </a:r>
          <a:endParaRPr lang="en-US" sz="24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683081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CF1FC1D8-38FA-4EBE-8C30-6A77DF9A3193}" type="presOf" srcId="{A2CD640D-AA4C-4FCA-8082-76936CED0E78}" destId="{DE5153AC-85F9-4619-A25F-8E3F68380E16}" srcOrd="0" destOrd="0" presId="urn:microsoft.com/office/officeart/2005/8/layout/vList2"/>
    <dgm:cxn modelId="{233AB1A8-FC90-4D53-BA74-BDD44AC8A2C0}" type="presOf" srcId="{816C89F3-54B4-413C-8EF4-8EC488AE81FB}" destId="{FA6BE951-DEB4-4DF7-8762-DAC603303040}" srcOrd="0" destOrd="0" presId="urn:microsoft.com/office/officeart/2005/8/layout/vList2"/>
    <dgm:cxn modelId="{A6DB383D-9BA6-4BC0-BA73-A5100C41DDBF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b="1" dirty="0" err="1" smtClean="0">
              <a:latin typeface="Calibri" pitchFamily="34" charset="0"/>
              <a:cs typeface="Calibri" pitchFamily="34" charset="0"/>
            </a:rPr>
            <a:t>Дат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2012-оцифрен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број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1234512345...1234512.</a:t>
          </a:r>
          <a:endParaRPr lang="en-US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en-US" b="1" dirty="0" smtClean="0">
              <a:latin typeface="Calibri" pitchFamily="34" charset="0"/>
              <a:cs typeface="Calibri" pitchFamily="34" charset="0"/>
            </a:rPr>
            <a:t>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броју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идући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слева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десно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редом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прецртавају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цифре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непарним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местима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Непрецртане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цифре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постојећем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поретку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чине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нови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број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комe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понавља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исти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поступак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прецртавања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Овај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поступак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понавља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док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буду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прецртане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цифре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Која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цифра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последња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прецртана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?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LinFactNeighborX="840" custLinFactNeighborY="-94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B94ECD1B-CB7B-4550-A66F-86B3E75E8994}" type="presOf" srcId="{816C89F3-54B4-413C-8EF4-8EC488AE81FB}" destId="{FA6BE951-DEB4-4DF7-8762-DAC603303040}" srcOrd="0" destOrd="0" presId="urn:microsoft.com/office/officeart/2005/8/layout/vList2"/>
    <dgm:cxn modelId="{E4BE95B5-43B6-40BF-8BA4-49FF2F9AC2C3}" type="presOf" srcId="{A2CD640D-AA4C-4FCA-8082-76936CED0E78}" destId="{DE5153AC-85F9-4619-A25F-8E3F68380E16}" srcOrd="0" destOrd="0" presId="urn:microsoft.com/office/officeart/2005/8/layout/vList2"/>
    <dgm:cxn modelId="{0B59C06D-6AC7-4D4D-B2BB-38DDBA94177A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Претпоставимо да је особа која се презива Катић на месту X и да тркачи трче у смеру казаљке на сату.</a:t>
          </a:r>
          <a:endParaRPr lang="en-U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Тркач чији је претходник уједно следбеник следбеника особе Катић налази се на месту P, а тркач чији је следбеник уједно претходник претходника особе Катић налази се на месту W.</a:t>
          </a:r>
          <a:endParaRPr lang="en-U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Тркачи на местима P и W су једнако удаљени једино од тркача X (особа Катић), а према услову задатка они су једнако удаљени од Марије. Из наведеног произилази да се Марија налази на месту особе X, тј. </a:t>
          </a:r>
          <a:r>
            <a:rPr lang="ru-RU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име особе Катић је Марија.</a:t>
          </a:r>
          <a:endParaRPr lang="en-US" sz="1600" b="1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Исто решење се добија и у случају да тркачи трче у смеру супротном смеру казаљке на сату.</a:t>
          </a:r>
          <a:endParaRPr lang="en-U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en-US" sz="15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430530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BD606493-AC9B-4E88-8025-EC2349074E3A}" type="presOf" srcId="{816C89F3-54B4-413C-8EF4-8EC488AE81FB}" destId="{FA6BE951-DEB4-4DF7-8762-DAC603303040}" srcOrd="0" destOrd="0" presId="urn:microsoft.com/office/officeart/2005/8/layout/vList2"/>
    <dgm:cxn modelId="{4B6FCF46-C2E5-4ED6-8AE9-2A6FC2103647}" type="presOf" srcId="{A2CD640D-AA4C-4FCA-8082-76936CED0E78}" destId="{DE5153AC-85F9-4619-A25F-8E3F68380E16}" srcOrd="0" destOrd="0" presId="urn:microsoft.com/office/officeart/2005/8/layout/vList2"/>
    <dgm:cxn modelId="{C5691971-FD8A-4EEA-A56D-D2332630D68F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фарми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„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Мерино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“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фармер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покушавао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преброји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своје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овце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Међутим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како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никако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није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успевао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их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све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изброји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схватио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може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израчуна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њихов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укупан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број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користећи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планом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свог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имања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Квадратно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имање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приказано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слици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подељено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оградом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девет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поља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(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однос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дужина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слици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није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пропорционалан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стварним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дужинама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).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Број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оваца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сваком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пољу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сразмеран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површини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поља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Осим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мера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означених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плану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фармер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зна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следеће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две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чињенице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: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површина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поља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I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једнака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збиру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површина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поља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A, C, E и G;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укупан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број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оваца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пољима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E, F и G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49.</a:t>
          </a:r>
        </a:p>
        <a:p>
          <a:pPr algn="just"/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оваца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налази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имању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?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629154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5DBC3456-4C19-495F-B7D3-08FF5233B716}" type="presOf" srcId="{816C89F3-54B4-413C-8EF4-8EC488AE81FB}" destId="{FA6BE951-DEB4-4DF7-8762-DAC603303040}" srcOrd="0" destOrd="0" presId="urn:microsoft.com/office/officeart/2005/8/layout/vList2"/>
    <dgm:cxn modelId="{29366446-FD62-4F27-AA0F-A5B4F973774D}" type="presOf" srcId="{A2CD640D-AA4C-4FCA-8082-76936CED0E78}" destId="{DE5153AC-85F9-4619-A25F-8E3F68380E16}" srcOrd="0" destOrd="0" presId="urn:microsoft.com/office/officeart/2005/8/layout/vList2"/>
    <dgm:cxn modelId="{8C4AECC8-BE70-477F-83A8-9CFA62D50BA3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дужина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странице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квадрата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имања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читавог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имања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</a:t>
          </a:r>
          <a:r>
            <a:rPr lang="en-US" sz="1400" i="1" baseline="3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појединих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делова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имања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</a:p>
        <a:p>
          <a:pPr algn="just"/>
          <a:endParaRPr lang="en-U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en-U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sr-Cyrl-R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sr-Cyrl-R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sr-Cyrl-R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sr-Cyrl-RS" sz="8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Сабирањем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четири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једначине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добијамо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 </a:t>
          </a:r>
        </a:p>
        <a:p>
          <a:pPr algn="just"/>
          <a:endParaRPr lang="sr-Cyrl-R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Како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sr-Cyrl-R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                          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долазимо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</a:p>
        <a:p>
          <a:pPr algn="just"/>
          <a:r>
            <a:rPr lang="sr-Cyrl-R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                                                                                                       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</a:t>
          </a: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тј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целог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имања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sr-Cyrl-R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 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sr-Cyrl-R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    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Изједначавањем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формуле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имања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добијамо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sr-Cyrl-R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                 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решење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једначине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како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дужина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странице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квадрата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може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бити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0)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l=5.</a:t>
          </a:r>
          <a:endParaRPr lang="en-U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читавог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имања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25, а </a:t>
          </a:r>
          <a:r>
            <a:rPr lang="en-US" sz="1400" i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E+F+G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=5.</a:t>
          </a:r>
          <a:endParaRPr lang="en-U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оваца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имању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рачунамо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пропорције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5:25=49:n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чије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решење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n=245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имању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налази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укупно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245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оваца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1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406637" custLinFactNeighborX="52438" custLinFactNeighborY="284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C34D0861-A1C0-4906-B18E-F0BED82659A8}" type="presOf" srcId="{A2CD640D-AA4C-4FCA-8082-76936CED0E78}" destId="{DE5153AC-85F9-4619-A25F-8E3F68380E16}" srcOrd="0" destOrd="0" presId="urn:microsoft.com/office/officeart/2005/8/layout/vList2"/>
    <dgm:cxn modelId="{B0B8EF26-B54B-4597-AFCF-90774FE0EA50}" type="presOf" srcId="{816C89F3-54B4-413C-8EF4-8EC488AE81FB}" destId="{FA6BE951-DEB4-4DF7-8762-DAC603303040}" srcOrd="0" destOrd="0" presId="urn:microsoft.com/office/officeart/2005/8/layout/vList2"/>
    <dgm:cxn modelId="{F55D4356-385D-49B4-BFAA-3B8EA261D7AA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rtl="0"/>
          <a:endParaRPr lang="ru-RU" sz="1700" b="1" dirty="0" smtClean="0">
            <a:latin typeface="Calibri" pitchFamily="34" charset="0"/>
            <a:cs typeface="Calibri" pitchFamily="34" charset="0"/>
          </a:endParaRPr>
        </a:p>
        <a:p>
          <a:pPr algn="just" rtl="0"/>
          <a:r>
            <a:rPr lang="ru-RU" sz="1700" b="1" dirty="0" smtClean="0">
              <a:latin typeface="Calibri" pitchFamily="34" charset="0"/>
              <a:cs typeface="Calibri" pitchFamily="34" charset="0"/>
            </a:rPr>
            <a:t>У традиционалном избору за спортисту године у најужи избор су ушли Ђоковић, Златић и Прлаиновић.</a:t>
          </a:r>
          <a:endParaRPr lang="en-US" sz="1700" b="1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sr-Cyrl-RS" sz="1700" b="1" dirty="0" smtClean="0">
              <a:latin typeface="Calibri" pitchFamily="34" charset="0"/>
              <a:cs typeface="Calibri" pitchFamily="34" charset="0"/>
            </a:rPr>
            <a:t>Сваки члан жирија је на листићу написао имена ове тројице спортиста. Треће место на гласачком листићу доноси одређен број бодова, друго место доноси већи број, а прво место највећи број бодова (број бодова је природан број).</a:t>
          </a:r>
          <a:endParaRPr lang="en-US" sz="1700" b="1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sr-Cyrl-RS" sz="1700" b="1" dirty="0" smtClean="0">
              <a:latin typeface="Calibri" pitchFamily="34" charset="0"/>
              <a:cs typeface="Calibri" pitchFamily="34" charset="0"/>
            </a:rPr>
            <a:t>Након прегледања свих гласачких листића установљено је да је победио Ђоковић са 17 бодова, друго место је освојио Прлаиновић са 10 бодова, а треће Златић са 8 бодова. Такође је установљено да Ђоковић и Прлаиновић нису били једнак број пута испред Златића.</a:t>
          </a:r>
          <a:endParaRPr lang="en-US" sz="1700" b="1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ru-RU" sz="1700" b="1" dirty="0" smtClean="0">
              <a:latin typeface="Calibri" pitchFamily="34" charset="0"/>
              <a:cs typeface="Calibri" pitchFamily="34" charset="0"/>
            </a:rPr>
            <a:t>Колико је било чланова жирија и какав је распоред спортиста на сваком листићу?</a:t>
          </a:r>
          <a:endParaRPr lang="en-US" sz="1700" b="1" dirty="0" smtClean="0">
            <a:latin typeface="Calibri" pitchFamily="34" charset="0"/>
            <a:cs typeface="Calibri" pitchFamily="34" charset="0"/>
          </a:endParaRPr>
        </a:p>
        <a:p>
          <a:pPr algn="just" rtl="0"/>
          <a:endParaRPr lang="en-US" sz="1700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642791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A8315FE7-424D-4841-BC86-0F53902B3582}" type="presOf" srcId="{A2CD640D-AA4C-4FCA-8082-76936CED0E78}" destId="{DE5153AC-85F9-4619-A25F-8E3F68380E16}" srcOrd="0" destOrd="0" presId="urn:microsoft.com/office/officeart/2005/8/layout/vList2"/>
    <dgm:cxn modelId="{CC084496-BEFD-4292-8D51-3EF1EFEDCCB0}" type="presOf" srcId="{816C89F3-54B4-413C-8EF4-8EC488AE81FB}" destId="{FA6BE951-DEB4-4DF7-8762-DAC603303040}" srcOrd="0" destOrd="0" presId="urn:microsoft.com/office/officeart/2005/8/layout/vList2"/>
    <dgm:cxn modelId="{8DE2CD62-275A-4C8B-8747-F5A575C2DAF9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Укупан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бодова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тројице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спортиста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износи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17+10+8=35.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Једини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начин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овај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растави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просте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чиниоце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35=5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/>
            </a:rPr>
            <a:t>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7.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Одавде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закључујемо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било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пет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чланова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жирија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бодова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једном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листићу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износио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7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бодова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може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бити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5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јер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сума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различита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природна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увек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већа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5).</a:t>
          </a: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7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јединствен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начин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може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представити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различита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природна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7=1+2+4.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уочавамо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прво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место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гласачком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листићу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доноси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4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бода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2, а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треће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бод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Постоје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могућности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задовољавају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овакав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начин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бодовања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услов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Ђоковић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17,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Прлаиновић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10, а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Златић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8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бодова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  <a:endParaRPr lang="sr-Cyrl-R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sr-Cyrl-R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sr-Cyrl-RS" sz="1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податка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Ђоковић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Прлаиновић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нису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пута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испред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Златића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закључујемо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услов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задовољава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могућност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распоред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спортиста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гласачким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листићима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следећи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</a:p>
        <a:p>
          <a:pPr algn="just"/>
          <a:endParaRPr lang="en-US" sz="1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502904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4055616D-62EA-45D6-BA57-EC99BA42A363}" type="presOf" srcId="{816C89F3-54B4-413C-8EF4-8EC488AE81FB}" destId="{FA6BE951-DEB4-4DF7-8762-DAC603303040}" srcOrd="0" destOrd="0" presId="urn:microsoft.com/office/officeart/2005/8/layout/vList2"/>
    <dgm:cxn modelId="{9F2F6C06-9DDD-4BBC-949C-7B51DFB5F1AC}" type="presOf" srcId="{A2CD640D-AA4C-4FCA-8082-76936CED0E78}" destId="{DE5153AC-85F9-4619-A25F-8E3F68380E16}" srcOrd="0" destOrd="0" presId="urn:microsoft.com/office/officeart/2005/8/layout/vList2"/>
    <dgm:cxn modelId="{B8AE972A-E777-4C26-9C0D-984625941A27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Разрезати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фигуру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слици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четири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подударна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дела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тако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њих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може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саставити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квадрат</a:t>
          </a:r>
          <a:r>
            <a:rPr lang="sr-Cyrl-RS" sz="20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89441" custLinFactNeighborX="840" custLinFactNeighborY="-172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BE3590C1-1A8C-40D0-8306-3683FB78377B}" type="presOf" srcId="{A2CD640D-AA4C-4FCA-8082-76936CED0E78}" destId="{DE5153AC-85F9-4619-A25F-8E3F68380E16}" srcOrd="0" destOrd="0" presId="urn:microsoft.com/office/officeart/2005/8/layout/vList2"/>
    <dgm:cxn modelId="{0D14D0CE-5145-4946-B3B5-07FCD03A9903}" type="presOf" srcId="{816C89F3-54B4-413C-8EF4-8EC488AE81FB}" destId="{FA6BE951-DEB4-4DF7-8762-DAC603303040}" srcOrd="0" destOrd="0" presId="urn:microsoft.com/office/officeart/2005/8/layout/vList2"/>
    <dgm:cxn modelId="{9D239C2E-CC35-4F80-A437-E27CA34F8B92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слици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приказано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како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дату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фигуру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требало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разрезати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четири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подударна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дела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како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њих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саставити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квадрат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Тачке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P, Q, R 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 </a:t>
          </a:r>
          <a:r>
            <a:rPr lang="en-US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средишта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одговарајућих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страница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Како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фигура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осносиметрична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четвороугао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i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PQRS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четири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подударне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странице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подударне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дијагонале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квадрат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дијагонале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овог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четвороугла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међусобно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нормалне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приметимо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још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дијагонале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секу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тачки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центар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симетрије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фигуре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).</a:t>
          </a:r>
          <a:r>
            <a:rPr lang="en-US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endParaRPr lang="en-US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108124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675550B1-B283-4876-87B4-C7630464E4C8}" type="presOf" srcId="{816C89F3-54B4-413C-8EF4-8EC488AE81FB}" destId="{FA6BE951-DEB4-4DF7-8762-DAC603303040}" srcOrd="0" destOrd="0" presId="urn:microsoft.com/office/officeart/2005/8/layout/vList2"/>
    <dgm:cxn modelId="{CC4FDDBB-76D0-4C82-9180-28B2F5FA9D91}" type="presOf" srcId="{A2CD640D-AA4C-4FCA-8082-76936CED0E78}" destId="{DE5153AC-85F9-4619-A25F-8E3F68380E16}" srcOrd="0" destOrd="0" presId="urn:microsoft.com/office/officeart/2005/8/layout/vList2"/>
    <dgm:cxn modelId="{AB9715E7-F2AF-4E24-A1C7-7047F9D18903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1600" b="1" dirty="0" smtClean="0">
              <a:latin typeface="Calibri" pitchFamily="34" charset="0"/>
              <a:cs typeface="Calibri" pitchFamily="34" charset="0"/>
            </a:rPr>
            <a:t>„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Упознала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сам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три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особе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Можеш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ли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одгонетнути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стара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свака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њих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ако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производ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њихових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година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једнак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420, а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свака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има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више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годину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дана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?“ –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упитала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Ана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Мају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1600" b="1" dirty="0" smtClean="0">
              <a:latin typeface="Calibri" pitchFamily="34" charset="0"/>
              <a:cs typeface="Calibri" pitchFamily="34" charset="0"/>
            </a:rPr>
            <a:t>„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Збир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њихових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година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двоструко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већи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твог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кућног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броја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“ –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допунила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Ана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1600" b="1" dirty="0" smtClean="0">
              <a:latin typeface="Calibri" pitchFamily="34" charset="0"/>
              <a:cs typeface="Calibri" pitchFamily="34" charset="0"/>
            </a:rPr>
            <a:t>„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Дозволи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само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мало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размислим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ћу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одговорити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“ –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била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самоуверена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Маја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Међутим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након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рачунања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размишљања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није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успела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открије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године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старости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три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особе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1600" b="1" dirty="0" smtClean="0">
              <a:latin typeface="Calibri" pitchFamily="34" charset="0"/>
              <a:cs typeface="Calibri" pitchFamily="34" charset="0"/>
            </a:rPr>
            <a:t>„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Добро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рећи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ћу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још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нешто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Само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једна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ових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особа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старија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твоје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тетке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“ –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рекла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Ана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Након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тога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Маја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лако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решила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задатак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година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има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свака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ових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особа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а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Мајина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тетка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ако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знамо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тетка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време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свог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школовања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увек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била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одлична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ученица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?</a:t>
          </a:r>
          <a:endParaRPr lang="en-US" sz="16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435233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9F836E91-0F3C-4982-8B5A-531C3510D1FB}" type="presOf" srcId="{A2CD640D-AA4C-4FCA-8082-76936CED0E78}" destId="{DE5153AC-85F9-4619-A25F-8E3F68380E16}" srcOrd="0" destOrd="0" presId="urn:microsoft.com/office/officeart/2005/8/layout/vList2"/>
    <dgm:cxn modelId="{8121D13B-1CF1-4A77-8A20-23C7AF1DDA9B}" type="presOf" srcId="{816C89F3-54B4-413C-8EF4-8EC488AE81FB}" destId="{FA6BE951-DEB4-4DF7-8762-DAC603303040}" srcOrd="0" destOrd="0" presId="urn:microsoft.com/office/officeart/2005/8/layout/vList2"/>
    <dgm:cxn modelId="{D0F0ED21-4DA8-4EF2-8CB4-C1ADEF3A008F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задатих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услова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одмах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закључујемо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особе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мора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бити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паран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Паран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може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добити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као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парна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или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као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непарна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једног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парног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Раставимо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420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просте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чиниоце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</a:p>
        <a:p>
          <a:pPr algn="ctr"/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420=2</a:t>
          </a:r>
          <a:r>
            <a:rPr lang="en-US" sz="1200" baseline="3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/>
            </a:rPr>
            <a:t>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/>
            </a:rPr>
            <a:t>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/>
            </a:rPr>
            <a:t>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7</a:t>
          </a:r>
        </a:p>
        <a:p>
          <a:pPr algn="just"/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Добијени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прости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чиниоци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дати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паран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једино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ако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међу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њима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непарна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један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паран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Могући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случајеви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старости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особе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</a:p>
        <a:p>
          <a:pPr algn="ctr"/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3+4+35=42</a:t>
          </a:r>
        </a:p>
        <a:p>
          <a:pPr algn="ctr"/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3+5+28=36</a:t>
          </a:r>
        </a:p>
        <a:p>
          <a:pPr algn="ctr"/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3+7+20=30</a:t>
          </a:r>
        </a:p>
        <a:p>
          <a:pPr algn="ctr"/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4+5+21=30</a:t>
          </a:r>
        </a:p>
        <a:p>
          <a:pPr algn="ctr"/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4+7+15=26</a:t>
          </a:r>
        </a:p>
        <a:p>
          <a:pPr algn="ctr"/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5+7+12=24</a:t>
          </a:r>
        </a:p>
        <a:p>
          <a:pPr algn="just"/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Како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Маја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знала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свој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кућни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није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могла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одлучи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уочавамо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двоумила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између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ових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могућности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дају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исти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</a:p>
        <a:p>
          <a:pPr algn="ctr"/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3+7+20=30</a:t>
          </a:r>
        </a:p>
        <a:p>
          <a:pPr algn="ctr"/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4+5+21=30</a:t>
          </a:r>
        </a:p>
        <a:p>
          <a:pPr algn="just"/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Након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што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јој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Ана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рекла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само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особа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старија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њене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тетке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Маја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лако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решила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задатак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Мајине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тетке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такав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једну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могућности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раздваја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Једини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природни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задовољавају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овај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услов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5, 6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или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20 (у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случаја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добијамо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решење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могућност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4+5+21=30).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Будући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Мајина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тетка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била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одлична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ученица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време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свог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школовања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закључујемо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Мајина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тетка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20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5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или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6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дете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или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или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почетку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свог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школовања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).</a:t>
          </a:r>
        </a:p>
        <a:p>
          <a:pPr algn="just"/>
          <a:r>
            <a:rPr lang="en-US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2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особе</a:t>
          </a:r>
          <a:r>
            <a:rPr lang="en-US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које</a:t>
          </a:r>
          <a:r>
            <a:rPr lang="en-US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Ана</a:t>
          </a:r>
          <a:r>
            <a:rPr lang="en-US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упознала</a:t>
          </a:r>
          <a:r>
            <a:rPr lang="en-US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имају</a:t>
          </a:r>
          <a:r>
            <a:rPr lang="en-US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4, 5 и 21 </a:t>
          </a:r>
          <a:r>
            <a:rPr lang="en-US" sz="12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годину</a:t>
          </a:r>
          <a:r>
            <a:rPr lang="en-US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</a:t>
          </a:r>
          <a:r>
            <a:rPr lang="en-US" sz="12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Мајина</a:t>
          </a:r>
          <a:r>
            <a:rPr lang="en-US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тетка</a:t>
          </a:r>
          <a:r>
            <a:rPr lang="en-US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</a:t>
          </a:r>
          <a:r>
            <a:rPr lang="en-US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20 </a:t>
          </a:r>
          <a:r>
            <a:rPr lang="en-US" sz="12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година</a:t>
          </a:r>
          <a:r>
            <a:rPr lang="en-US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291464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9B76F9E9-DD6A-4C49-9E28-2397F621F616}" type="presOf" srcId="{A2CD640D-AA4C-4FCA-8082-76936CED0E78}" destId="{DE5153AC-85F9-4619-A25F-8E3F68380E16}" srcOrd="0" destOrd="0" presId="urn:microsoft.com/office/officeart/2005/8/layout/vList2"/>
    <dgm:cxn modelId="{5C0908C6-261F-47AA-8CD8-CB6378FD1917}" type="presOf" srcId="{816C89F3-54B4-413C-8EF4-8EC488AE81FB}" destId="{FA6BE951-DEB4-4DF7-8762-DAC603303040}" srcOrd="0" destOrd="0" presId="urn:microsoft.com/office/officeart/2005/8/layout/vList2"/>
    <dgm:cxn modelId="{43FD5C01-4532-4CE1-904E-C28F5860DB6A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1600" b="1" dirty="0" smtClean="0">
              <a:latin typeface="Calibri" pitchFamily="34" charset="0"/>
              <a:cs typeface="Calibri" pitchFamily="34" charset="0"/>
            </a:rPr>
            <a:t>У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једном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одељењу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има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30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ученика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сви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радили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писмени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задатак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из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математике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Следећег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часа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наставница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задовољна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постигнутим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резултатима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саопштава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ученицима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резултат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оцењивања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следећи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начин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:</a:t>
          </a:r>
        </a:p>
        <a:p>
          <a:pPr algn="just"/>
          <a:r>
            <a:rPr lang="sr-Cyrl-RS" sz="1600" b="1" dirty="0" smtClean="0">
              <a:latin typeface="Calibri" pitchFamily="34" charset="0"/>
              <a:cs typeface="Calibri" pitchFamily="34" charset="0"/>
            </a:rPr>
            <a:t>     1.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Нико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није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добио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недовољну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оцену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 </a:t>
          </a:r>
        </a:p>
        <a:p>
          <a:pPr algn="just"/>
          <a:r>
            <a:rPr lang="sr-Cyrl-RS" sz="1600" b="1" dirty="0" smtClean="0">
              <a:latin typeface="Calibri" pitchFamily="34" charset="0"/>
              <a:cs typeface="Calibri" pitchFamily="34" charset="0"/>
            </a:rPr>
            <a:t>     2.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Збир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свих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оцена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93.</a:t>
          </a:r>
        </a:p>
        <a:p>
          <a:pPr algn="just"/>
          <a:r>
            <a:rPr lang="sr-Cyrl-RS" sz="1600" b="1" dirty="0" smtClean="0">
              <a:latin typeface="Calibri" pitchFamily="34" charset="0"/>
              <a:cs typeface="Calibri" pitchFamily="34" charset="0"/>
            </a:rPr>
            <a:t>     3.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Добрих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оцена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више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одличних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а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мање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врло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добрих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sr-Cyrl-RS" sz="1600" b="1" dirty="0" smtClean="0">
              <a:latin typeface="Calibri" pitchFamily="34" charset="0"/>
              <a:cs typeface="Calibri" pitchFamily="34" charset="0"/>
            </a:rPr>
            <a:t>     4.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Број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врло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добрих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оцена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дељив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10.</a:t>
          </a:r>
          <a:endParaRPr lang="sr-Cyrl-RS" sz="1600" b="1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sr-Cyrl-RS" sz="1600" b="1" dirty="0" smtClean="0">
              <a:latin typeface="Calibri" pitchFamily="34" charset="0"/>
              <a:cs typeface="Calibri" pitchFamily="34" charset="0"/>
            </a:rPr>
            <a:t>     5.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Број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одличних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оцена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паран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основу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добијених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података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одредите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ученика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писменом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задатку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оцењено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довољном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добром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врло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добром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одличном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оценом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16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369108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DCA43E33-2BD1-4BA0-9927-FF10D1B8F687}" type="presOf" srcId="{816C89F3-54B4-413C-8EF4-8EC488AE81FB}" destId="{FA6BE951-DEB4-4DF7-8762-DAC603303040}" srcOrd="0" destOrd="0" presId="urn:microsoft.com/office/officeart/2005/8/layout/vList2"/>
    <dgm:cxn modelId="{E10EC0C6-1F48-46E4-A386-3F603C06C489}" type="presOf" srcId="{A2CD640D-AA4C-4FCA-8082-76936CED0E78}" destId="{DE5153AC-85F9-4619-A25F-8E3F68380E16}" srcOrd="0" destOrd="0" presId="urn:microsoft.com/office/officeart/2005/8/layout/vList2"/>
    <dgm:cxn modelId="{99CAE1A9-5800-4DFC-98A1-39F3AECA4DE4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sr-Cyrl-R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Полазећи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слева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десно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означимо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позиције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цифара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запису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1, 2, 3, 4, ..., 2012.</a:t>
          </a:r>
        </a:p>
        <a:p>
          <a:pPr algn="just"/>
          <a:r>
            <a:rPr lang="sr-Cyrl-R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првом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прецртавању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остају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цифре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парним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местима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тј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цифре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чије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позиције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2, 4, 6, 8, ..., 2012.</a:t>
          </a:r>
        </a:p>
        <a:p>
          <a:pPr algn="just"/>
          <a:r>
            <a:rPr lang="sr-Cyrl-R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другом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прецртавању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остају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цифре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полазном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позицијама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4, 8, 12, 16, ..., 2012;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трећем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8, 16, 24, 32, ..., 2008;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четвртом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16, 32, 48, 64, ..., 2000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итд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sr-Cyrl-R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Након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деветог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прецртавања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остаје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троцифрен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природан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цифрама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полазном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броју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биле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позицијама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512, 1024 и 1536,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остаје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241.</a:t>
          </a:r>
        </a:p>
        <a:p>
          <a:pPr algn="just"/>
          <a:r>
            <a:rPr lang="sr-Cyrl-R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Прецртавањем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цифара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непарним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местима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овог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троцифреног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преостаје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цифра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била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позицији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1024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полазног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2012-оцифреног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то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цифра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4.</a:t>
          </a:r>
        </a:p>
        <a:p>
          <a:pPr algn="just"/>
          <a:r>
            <a:rPr lang="sr-Cyrl-R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цифра</a:t>
          </a:r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 </a:t>
          </a:r>
          <a:r>
            <a:rPr lang="en-US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ће</a:t>
          </a:r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бити</a:t>
          </a:r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последња</a:t>
          </a:r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прецртана</a:t>
          </a:r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цифра</a:t>
          </a:r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108124" custLinFactNeighborY="34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BCF57FDF-3C28-4346-8D1A-9DFAC0ED1872}" type="presOf" srcId="{A2CD640D-AA4C-4FCA-8082-76936CED0E78}" destId="{DE5153AC-85F9-4619-A25F-8E3F68380E16}" srcOrd="0" destOrd="0" presId="urn:microsoft.com/office/officeart/2005/8/layout/vList2"/>
    <dgm:cxn modelId="{DDDFFB77-2892-4D8A-BE07-7817D087668B}" type="presOf" srcId="{816C89F3-54B4-413C-8EF4-8EC488AE81FB}" destId="{FA6BE951-DEB4-4DF7-8762-DAC603303040}" srcOrd="0" destOrd="0" presId="urn:microsoft.com/office/officeart/2005/8/layout/vList2"/>
    <dgm:cxn modelId="{A868307C-124C-4B14-972F-5EF2B820E14A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Означимо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довољних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добрих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врло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добрих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одличних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оцена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писменом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задатку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редом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b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c 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 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Тада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</a:p>
        <a:p>
          <a:pPr algn="ctr"/>
          <a:r>
            <a:rPr lang="en-US" sz="1600" i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a+b+c+d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30</a:t>
          </a:r>
        </a:p>
        <a:p>
          <a:pPr algn="ctr"/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+3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+4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+5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=93</a:t>
          </a:r>
        </a:p>
        <a:p>
          <a:pPr algn="just"/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Множењем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прве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ових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једначина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 и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одузимањем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тако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добијене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једначине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друге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добијамо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</a:p>
        <a:p>
          <a:pPr algn="ctr"/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+2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+3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=33 </a:t>
          </a:r>
        </a:p>
        <a:p>
          <a:pPr algn="just"/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Како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врло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добрих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оцена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дељив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10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претходне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једначине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закључујемо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једино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може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имати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вредност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10 (у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преосталим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случајевима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био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већи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33).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Последња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једначина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сада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своди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endParaRPr lang="en-U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+20+3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=33,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то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јест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</a:p>
        <a:p>
          <a:pPr algn="just"/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имало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вредност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скупа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природних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бројева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мора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имати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једну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следећих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вредности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 1, 4, 7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или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10.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Како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добрих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оцена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већи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одличних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с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обзиром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број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одличних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оцена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мора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бити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паран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једина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могућност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долази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обзир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=7,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=2.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Заменом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добијених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вредности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првој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једначини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лако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израчунава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a=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11.</a:t>
          </a:r>
        </a:p>
        <a:p>
          <a:pPr algn="just"/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Дакле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писменом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задатку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математике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било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11 </a:t>
          </a:r>
          <a:r>
            <a:rPr lang="en-US" sz="16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довољних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7 </a:t>
          </a:r>
          <a:r>
            <a:rPr lang="en-US" sz="16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добрих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10 </a:t>
          </a:r>
          <a:r>
            <a:rPr lang="en-US" sz="16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врло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добрих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2 </a:t>
          </a:r>
          <a:r>
            <a:rPr lang="en-US" sz="16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одличне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оцене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449010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5F800340-0FBE-4F89-813A-76240B3B9067}" type="presOf" srcId="{816C89F3-54B4-413C-8EF4-8EC488AE81FB}" destId="{FA6BE951-DEB4-4DF7-8762-DAC603303040}" srcOrd="0" destOrd="0" presId="urn:microsoft.com/office/officeart/2005/8/layout/vList2"/>
    <dgm:cxn modelId="{13CAFD61-DAF8-4437-8314-1CCE48E73365}" type="presOf" srcId="{A2CD640D-AA4C-4FCA-8082-76936CED0E78}" destId="{DE5153AC-85F9-4619-A25F-8E3F68380E16}" srcOrd="0" destOrd="0" presId="urn:microsoft.com/office/officeart/2005/8/layout/vList2"/>
    <dgm:cxn modelId="{7341BC52-BAFF-4D56-B4CE-28237F3DBB96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b="1" dirty="0" err="1" smtClean="0">
              <a:latin typeface="Calibri" pitchFamily="34" charset="0"/>
              <a:cs typeface="Calibri" pitchFamily="34" charset="0"/>
            </a:rPr>
            <a:t>Четири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кружна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лука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једна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већа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(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уписана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) и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једна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мања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кружница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разлажу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квадрат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странице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i="1" dirty="0" smtClean="0">
              <a:latin typeface="Calibri" pitchFamily="34" charset="0"/>
              <a:cs typeface="Calibri" pitchFamily="34" charset="0"/>
            </a:rPr>
            <a:t>a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као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што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приказано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слици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Неки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насталих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делова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квадрата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осенчени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en-US" b="1" dirty="0" err="1" smtClean="0">
              <a:latin typeface="Calibri" pitchFamily="34" charset="0"/>
              <a:cs typeface="Calibri" pitchFamily="34" charset="0"/>
            </a:rPr>
            <a:t>Израчунати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осенчену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површину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квадрата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функцији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његове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странице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i="1" dirty="0" smtClean="0">
              <a:latin typeface="Calibri" pitchFamily="34" charset="0"/>
              <a:cs typeface="Calibri" pitchFamily="34" charset="0"/>
            </a:rPr>
            <a:t>a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7EDEB128-1717-47CA-AFD5-CEFED9F97553}" type="presOf" srcId="{816C89F3-54B4-413C-8EF4-8EC488AE81FB}" destId="{FA6BE951-DEB4-4DF7-8762-DAC603303040}" srcOrd="0" destOrd="0" presId="urn:microsoft.com/office/officeart/2005/8/layout/vList2"/>
    <dgm:cxn modelId="{2C4F7BC9-7FE4-40FA-82F2-E94ECD6C90EA}" type="presOf" srcId="{A2CD640D-AA4C-4FCA-8082-76936CED0E78}" destId="{DE5153AC-85F9-4619-A25F-8E3F68380E16}" srcOrd="0" destOrd="0" presId="urn:microsoft.com/office/officeart/2005/8/layout/vList2"/>
    <dgm:cxn modelId="{84F4F9A0-5821-4161-9262-DCCE896C6602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Означимо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P</a:t>
          </a:r>
          <a:r>
            <a:rPr lang="en-US" sz="1600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осенчену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површину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квадрата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која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налази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спољашње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стране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већег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уписаног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круга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P</a:t>
          </a:r>
          <a:r>
            <a:rPr lang="en-US" sz="1600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преостали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део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осенчене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квадрата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</a:p>
        <a:p>
          <a:pPr algn="just"/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P</a:t>
          </a:r>
          <a:r>
            <a:rPr lang="en-US" sz="1600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разлици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квадрата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већег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уписаног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круга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чији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полупречник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r</a:t>
          </a:r>
          <a:r>
            <a:rPr lang="en-US" sz="1600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половини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странице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квадрата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r>
            <a:rPr lang="sr-Cyrl-R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</a:p>
        <a:p>
          <a:pPr algn="just"/>
          <a:endParaRPr lang="sr-Cyrl-R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sr-Cyrl-R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P</a:t>
          </a:r>
          <a:r>
            <a:rPr lang="en-US" sz="1600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разлици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квадрата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4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кружна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исечка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малог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круга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Кружни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исечци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подударни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њихови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полупречници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такође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r</a:t>
          </a:r>
          <a:r>
            <a:rPr lang="en-US" sz="1600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а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централни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угао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90</a:t>
          </a:r>
          <a:r>
            <a:rPr lang="en-US" sz="1600" baseline="3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˚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четвртине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круга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),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ових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кружних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исечака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већег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круга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Пречник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мањег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круга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2r</a:t>
          </a:r>
          <a:r>
            <a:rPr lang="en-US" sz="1600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разлици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дужине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дијагонале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квадрата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два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полупречника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кружних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лукова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endParaRPr lang="sr-Cyrl-R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sr-Cyrl-R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Онда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sr-Cyrl-R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  <a:endParaRPr lang="en-U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en-U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en-U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r"/>
          <a:r>
            <a:rPr lang="sr-Cyrl-R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НАСТАВАК РЕШЕЊА ЗАДАТКА НА НАРЕДНОМ СЛАЈДУ</a:t>
          </a:r>
          <a:endParaRPr lang="en-US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415140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2BE2A0BD-DE19-4725-92E7-64025EC2A546}" type="presOf" srcId="{A2CD640D-AA4C-4FCA-8082-76936CED0E78}" destId="{DE5153AC-85F9-4619-A25F-8E3F68380E16}" srcOrd="0" destOrd="0" presId="urn:microsoft.com/office/officeart/2005/8/layout/vList2"/>
    <dgm:cxn modelId="{701D4B7C-2B08-4139-8400-6671E8E5CC51}" type="presOf" srcId="{816C89F3-54B4-413C-8EF4-8EC488AE81FB}" destId="{FA6BE951-DEB4-4DF7-8762-DAC603303040}" srcOrd="0" destOrd="0" presId="urn:microsoft.com/office/officeart/2005/8/layout/vList2"/>
    <dgm:cxn modelId="{BE7868E2-1DF1-4EFB-8246-E5CFF88B2125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/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осенченог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дела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квадрата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једнака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је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збиру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површина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P</a:t>
          </a:r>
          <a:r>
            <a:rPr lang="en-US" sz="1600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и P</a:t>
          </a:r>
          <a:r>
            <a:rPr lang="en-US" sz="1600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</a:t>
          </a:r>
          <a:r>
            <a: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sr-Cyrl-R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sr-Cyrl-R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sr-Cyrl-R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sr-Cyrl-R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sr-Cyrl-R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sr-Cyrl-R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just"/>
          <a:endParaRPr lang="sr-Cyrl-RS" sz="16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415140" custLinFactNeighborX="31868" custLinFactNeighborY="1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C650933F-08DF-474E-9B72-8B580E925E47}" type="presOf" srcId="{A2CD640D-AA4C-4FCA-8082-76936CED0E78}" destId="{DE5153AC-85F9-4619-A25F-8E3F68380E16}" srcOrd="0" destOrd="0" presId="urn:microsoft.com/office/officeart/2005/8/layout/vList2"/>
    <dgm:cxn modelId="{172A96E2-54CA-4104-ABF2-5C616F3CE5E8}" type="presOf" srcId="{816C89F3-54B4-413C-8EF4-8EC488AE81FB}" destId="{FA6BE951-DEB4-4DF7-8762-DAC603303040}" srcOrd="0" destOrd="0" presId="urn:microsoft.com/office/officeart/2005/8/layout/vList2"/>
    <dgm:cxn modelId="{1359B471-9299-41B5-8E89-155998650ABC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sr-Cyrl-RS" sz="2000" b="1" dirty="0" smtClean="0">
              <a:latin typeface="Calibri" pitchFamily="34" charset="0"/>
              <a:cs typeface="Calibri" pitchFamily="34" charset="0"/>
            </a:rPr>
            <a:t>Време за израду овог судоку задатка је ограничено на 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40</a:t>
          </a:r>
          <a:r>
            <a:rPr lang="sr-Cyrl-RS" sz="2000" b="1" dirty="0" smtClean="0">
              <a:latin typeface="Calibri" pitchFamily="34" charset="0"/>
              <a:cs typeface="Calibri" pitchFamily="34" charset="0"/>
            </a:rPr>
            <a:t> минута.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89441" custLinFactNeighborX="840" custLinFactNeighborY="-172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AEBB38C5-0880-450D-9221-69D3A81B449A}" type="presOf" srcId="{816C89F3-54B4-413C-8EF4-8EC488AE81FB}" destId="{FA6BE951-DEB4-4DF7-8762-DAC603303040}" srcOrd="0" destOrd="0" presId="urn:microsoft.com/office/officeart/2005/8/layout/vList2"/>
    <dgm:cxn modelId="{45CEE48A-52D6-4A71-BB4D-ADCEE1D3BC2C}" type="presOf" srcId="{A2CD640D-AA4C-4FCA-8082-76936CED0E78}" destId="{DE5153AC-85F9-4619-A25F-8E3F68380E16}" srcOrd="0" destOrd="0" presId="urn:microsoft.com/office/officeart/2005/8/layout/vList2"/>
    <dgm:cxn modelId="{E8E7A649-B110-4A6F-98E5-7F750E3B3ECE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sr-Cyrl-RS" sz="2000" b="1" dirty="0" smtClean="0">
              <a:latin typeface="Calibri" pitchFamily="34" charset="0"/>
              <a:cs typeface="Calibri" pitchFamily="34" charset="0"/>
            </a:rPr>
            <a:t>Време за израду овог судоку задатка је ограничено на 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4</a:t>
          </a:r>
          <a:r>
            <a:rPr lang="sr-Cyrl-RS" sz="2000" b="1" dirty="0" smtClean="0">
              <a:latin typeface="Calibri" pitchFamily="34" charset="0"/>
              <a:cs typeface="Calibri" pitchFamily="34" charset="0"/>
            </a:rPr>
            <a:t>0 минута.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89441" custLinFactNeighborX="840" custLinFactNeighborY="-172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084216E3-D32C-4393-B13A-C7D1F5BC1A89}" type="presOf" srcId="{A2CD640D-AA4C-4FCA-8082-76936CED0E78}" destId="{DE5153AC-85F9-4619-A25F-8E3F68380E16}" srcOrd="0" destOrd="0" presId="urn:microsoft.com/office/officeart/2005/8/layout/vList2"/>
    <dgm:cxn modelId="{4A7C3D8B-B4C6-47EE-BABE-8DF252DE7C38}" type="presOf" srcId="{816C89F3-54B4-413C-8EF4-8EC488AE81FB}" destId="{FA6BE951-DEB4-4DF7-8762-DAC603303040}" srcOrd="0" destOrd="0" presId="urn:microsoft.com/office/officeart/2005/8/layout/vList2"/>
    <dgm:cxn modelId="{C27E7CAD-EC64-429F-A1BF-7AC41C9F3183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sr-Cyrl-RS" sz="2000" b="1" dirty="0" smtClean="0">
              <a:latin typeface="Calibri" pitchFamily="34" charset="0"/>
              <a:cs typeface="Calibri" pitchFamily="34" charset="0"/>
            </a:rPr>
            <a:t>Време за израду овог судоку задатка је ограничено на 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30</a:t>
          </a:r>
          <a:r>
            <a:rPr lang="sr-Cyrl-RS" sz="2000" b="1" dirty="0" smtClean="0">
              <a:latin typeface="Calibri" pitchFamily="34" charset="0"/>
              <a:cs typeface="Calibri" pitchFamily="34" charset="0"/>
            </a:rPr>
            <a:t> минута.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89441" custLinFactNeighborX="840" custLinFactNeighborY="-172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E9BA492B-FBF8-4FFB-979F-098A4D0921DE}" type="presOf" srcId="{816C89F3-54B4-413C-8EF4-8EC488AE81FB}" destId="{FA6BE951-DEB4-4DF7-8762-DAC603303040}" srcOrd="0" destOrd="0" presId="urn:microsoft.com/office/officeart/2005/8/layout/vList2"/>
    <dgm:cxn modelId="{5A2B079F-28FA-44BF-8867-8A2848DC019D}" type="presOf" srcId="{A2CD640D-AA4C-4FCA-8082-76936CED0E78}" destId="{DE5153AC-85F9-4619-A25F-8E3F68380E16}" srcOrd="0" destOrd="0" presId="urn:microsoft.com/office/officeart/2005/8/layout/vList2"/>
    <dgm:cxn modelId="{95DF4D0B-333A-452F-A2B5-4279CAA14AA3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sr-Cyrl-RS" sz="2000" b="1" dirty="0" smtClean="0">
              <a:latin typeface="Calibri" pitchFamily="34" charset="0"/>
              <a:cs typeface="Calibri" pitchFamily="34" charset="0"/>
            </a:rPr>
            <a:t>Време за израду овог судоку задатка није ограничено али се сваком такмичару мери време потребно за израду задатка. Такмичари се рангирају према постигнутом времену тачно урађеног задатка.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89441" custLinFactNeighborX="840" custLinFactNeighborY="-172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BD535EA8-33C4-430E-B0B2-51991B7DA981}" type="presOf" srcId="{816C89F3-54B4-413C-8EF4-8EC488AE81FB}" destId="{FA6BE951-DEB4-4DF7-8762-DAC603303040}" srcOrd="0" destOrd="0" presId="urn:microsoft.com/office/officeart/2005/8/layout/vList2"/>
    <dgm:cxn modelId="{2E671059-8DAC-4BC8-9E4E-FB9D09BA9157}" type="presOf" srcId="{A2CD640D-AA4C-4FCA-8082-76936CED0E78}" destId="{DE5153AC-85F9-4619-A25F-8E3F68380E16}" srcOrd="0" destOrd="0" presId="urn:microsoft.com/office/officeart/2005/8/layout/vList2"/>
    <dgm:cxn modelId="{46C9897D-9B1C-473D-8826-3DDE6E5D0BEE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just" rtl="0"/>
          <a:r>
            <a:rPr lang="en-US" b="1" dirty="0" err="1" smtClean="0">
              <a:latin typeface="Calibri" pitchFamily="34" charset="0"/>
              <a:cs typeface="Calibri" pitchFamily="34" charset="0"/>
            </a:rPr>
            <a:t>Показати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скакач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(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коњ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) у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шаху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полазећи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свог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почетног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поља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(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пример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B1),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може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пређе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целу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шаховску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таблу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свако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поље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стане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тачно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једном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.</a:t>
          </a:r>
          <a:endParaRPr lang="en-US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en-US" b="1" dirty="0" err="1" smtClean="0">
              <a:latin typeface="Calibri" pitchFamily="34" charset="0"/>
              <a:cs typeface="Calibri" pitchFamily="34" charset="0"/>
            </a:rPr>
            <a:t>Напомена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: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скакач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креће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тај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начин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што</a:t>
          </a:r>
          <a:r>
            <a:rPr lang="en-US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једном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потезу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може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дође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поље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које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њега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удаљено</a:t>
          </a:r>
          <a:r>
            <a:rPr lang="en-US" dirty="0" smtClean="0">
              <a:latin typeface="Calibri" pitchFamily="34" charset="0"/>
              <a:cs typeface="Calibri" pitchFamily="34" charset="0"/>
            </a:rPr>
            <a:t> 2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колоне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једну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врсту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или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обрнуто</a:t>
          </a:r>
          <a:r>
            <a:rPr lang="en-US" dirty="0" smtClean="0">
              <a:latin typeface="Calibri" pitchFamily="34" charset="0"/>
              <a:cs typeface="Calibri" pitchFamily="34" charset="0"/>
            </a:rPr>
            <a:t> – 2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врсте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и 1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колону</a:t>
          </a:r>
          <a:r>
            <a:rPr lang="en-US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Једноставније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речено</a:t>
          </a:r>
          <a:r>
            <a:rPr lang="en-US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скаче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облику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слова</a:t>
          </a:r>
          <a:r>
            <a:rPr lang="en-US" dirty="0" smtClean="0">
              <a:latin typeface="Calibri" pitchFamily="34" charset="0"/>
              <a:cs typeface="Calibri" pitchFamily="34" charset="0"/>
            </a:rPr>
            <a:t> „Г“.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471F400B-5706-4325-B717-69B2162B84EC}" type="presOf" srcId="{816C89F3-54B4-413C-8EF4-8EC488AE81FB}" destId="{FA6BE951-DEB4-4DF7-8762-DAC603303040}" srcOrd="0" destOrd="0" presId="urn:microsoft.com/office/officeart/2005/8/layout/vList2"/>
    <dgm:cxn modelId="{0D4FE1BC-A917-4C10-B9E7-E051EB83E04F}" type="presOf" srcId="{A2CD640D-AA4C-4FCA-8082-76936CED0E78}" destId="{DE5153AC-85F9-4619-A25F-8E3F68380E16}" srcOrd="0" destOrd="0" presId="urn:microsoft.com/office/officeart/2005/8/layout/vList2"/>
    <dgm:cxn modelId="{058AF2C6-CDA9-4E6E-BA69-66F087745468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D640D-AA4C-4FCA-8082-76936CED0E78}">
      <dgm:prSet/>
      <dgm:spPr/>
      <dgm:t>
        <a:bodyPr/>
        <a:lstStyle/>
        <a:p>
          <a:pPr algn="ctr" rtl="0"/>
          <a:r>
            <a:rPr lang="sr-Cyrl-R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Три решења која су послали ученици:</a:t>
          </a:r>
          <a:endParaRPr lang="en-US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39284" custLinFactNeighborX="962" custLinFactNeighborY="-1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57D5B6DE-0F1D-42E2-A0ED-D86F18AE18CC}" type="presOf" srcId="{816C89F3-54B4-413C-8EF4-8EC488AE81FB}" destId="{FA6BE951-DEB4-4DF7-8762-DAC603303040}" srcOrd="0" destOrd="0" presId="urn:microsoft.com/office/officeart/2005/8/layout/vList2"/>
    <dgm:cxn modelId="{7E03EFE6-BF07-4E87-9B52-38B14C47EA5E}" type="presOf" srcId="{A2CD640D-AA4C-4FCA-8082-76936CED0E78}" destId="{DE5153AC-85F9-4619-A25F-8E3F68380E16}" srcOrd="0" destOrd="0" presId="urn:microsoft.com/office/officeart/2005/8/layout/vList2"/>
    <dgm:cxn modelId="{795416CA-AD0F-47EA-9C92-363B2D82FD5F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6C89F3-54B4-413C-8EF4-8EC488AE81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D640D-AA4C-4FCA-8082-76936CED0E78}">
      <dgm:prSet custT="1"/>
      <dgm:spPr/>
      <dgm:t>
        <a:bodyPr/>
        <a:lstStyle/>
        <a:p>
          <a:pPr algn="just" rtl="0"/>
          <a:r>
            <a:rPr lang="sr-Cyrl-RS" sz="1600" b="0" dirty="0" smtClean="0"/>
            <a:t>	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Шерлок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Холмс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спремао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крене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далеки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пут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испијао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последњу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шољу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чаја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својим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пријатељем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доктором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Вотсоном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Један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три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часовника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просторији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којој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седели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управо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откуцавао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подне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тог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7.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априла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1898.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године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Доктор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Вотсон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устао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дотерао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преостала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2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часовника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тачно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време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Пожалио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Шерлоку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установио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току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24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сата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један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њих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жури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тачно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1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минут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док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други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касни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тачно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1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минут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једино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часовник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који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управо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огласио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увек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показује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тачно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време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</a:t>
          </a:r>
        </a:p>
        <a:p>
          <a:pPr algn="just"/>
          <a:r>
            <a:rPr lang="sr-Cyrl-RS" sz="1600" b="1" dirty="0" smtClean="0">
              <a:latin typeface="Calibri" pitchFamily="34" charset="0"/>
              <a:cs typeface="Calibri" pitchFamily="34" charset="0"/>
            </a:rPr>
            <a:t>	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Шерлок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Холмс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опростио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од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свог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пријатеља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рекавши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ће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вратити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оног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дана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када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сва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три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часовника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буду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поново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показала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исто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време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под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условом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их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нико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у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међувремену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дотерује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Може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ли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доктор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Вотсон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познајући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начин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рада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поменутих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часовника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водећи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рачуна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о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календару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израчуна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колико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дана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ће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његов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пријатељ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провести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на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путу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када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ће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вратити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? </a:t>
          </a:r>
        </a:p>
        <a:p>
          <a:pPr algn="just"/>
          <a:r>
            <a:rPr lang="sr-Cyrl-RS" sz="1500" b="1" dirty="0" smtClean="0">
              <a:latin typeface="Calibri" pitchFamily="34" charset="0"/>
              <a:cs typeface="Calibri" pitchFamily="34" charset="0"/>
            </a:rPr>
            <a:t>	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Ког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датума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и у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које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време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је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Шерлок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Холмс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заказао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поновни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сусрет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др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latin typeface="Calibri" pitchFamily="34" charset="0"/>
              <a:cs typeface="Calibri" pitchFamily="34" charset="0"/>
            </a:rPr>
            <a:t>Вотсону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?</a:t>
          </a:r>
          <a:endParaRPr lang="en-US" sz="1600" b="1" dirty="0">
            <a:latin typeface="Calibri" pitchFamily="34" charset="0"/>
            <a:cs typeface="Calibri" pitchFamily="34" charset="0"/>
          </a:endParaRPr>
        </a:p>
      </dgm:t>
    </dgm:pt>
    <dgm:pt modelId="{FBF48000-7CC3-4118-B3E0-7BB0A544B945}" type="parTrans" cxnId="{8112A888-D631-4EAD-B6BB-92F565D7A63D}">
      <dgm:prSet/>
      <dgm:spPr/>
      <dgm:t>
        <a:bodyPr/>
        <a:lstStyle/>
        <a:p>
          <a:endParaRPr lang="en-US"/>
        </a:p>
      </dgm:t>
    </dgm:pt>
    <dgm:pt modelId="{717B6811-0BA7-4106-B4A9-C15D6F1A86B9}" type="sibTrans" cxnId="{8112A888-D631-4EAD-B6BB-92F565D7A63D}">
      <dgm:prSet/>
      <dgm:spPr/>
      <dgm:t>
        <a:bodyPr/>
        <a:lstStyle/>
        <a:p>
          <a:endParaRPr lang="en-US"/>
        </a:p>
      </dgm:t>
    </dgm:pt>
    <dgm:pt modelId="{FA6BE951-DEB4-4DF7-8762-DAC603303040}" type="pres">
      <dgm:prSet presAssocID="{816C89F3-54B4-413C-8EF4-8EC488AE8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153AC-85F9-4619-A25F-8E3F68380E16}" type="pres">
      <dgm:prSet presAssocID="{A2CD640D-AA4C-4FCA-8082-76936CED0E78}" presName="parentText" presStyleLbl="node1" presStyleIdx="0" presStyleCnt="1" custScaleY="703797" custLinFactNeighborY="-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2A888-D631-4EAD-B6BB-92F565D7A63D}" srcId="{816C89F3-54B4-413C-8EF4-8EC488AE81FB}" destId="{A2CD640D-AA4C-4FCA-8082-76936CED0E78}" srcOrd="0" destOrd="0" parTransId="{FBF48000-7CC3-4118-B3E0-7BB0A544B945}" sibTransId="{717B6811-0BA7-4106-B4A9-C15D6F1A86B9}"/>
    <dgm:cxn modelId="{FD14B888-EEF1-4DB3-8992-F0208C81C56E}" type="presOf" srcId="{816C89F3-54B4-413C-8EF4-8EC488AE81FB}" destId="{FA6BE951-DEB4-4DF7-8762-DAC603303040}" srcOrd="0" destOrd="0" presId="urn:microsoft.com/office/officeart/2005/8/layout/vList2"/>
    <dgm:cxn modelId="{4C1ADDAA-2BA5-4CAD-A2D4-29DBAE4635CE}" type="presOf" srcId="{A2CD640D-AA4C-4FCA-8082-76936CED0E78}" destId="{DE5153AC-85F9-4619-A25F-8E3F68380E16}" srcOrd="0" destOrd="0" presId="urn:microsoft.com/office/officeart/2005/8/layout/vList2"/>
    <dgm:cxn modelId="{7B5D444A-63A3-4165-959B-6EA83B5F2D41}" type="presParOf" srcId="{FA6BE951-DEB4-4DF7-8762-DAC603303040}" destId="{DE5153AC-85F9-4619-A25F-8E3F68380E16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CE957B6-E846-47C2-9899-19A8E01337C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802C51-1B5B-4029-B697-E6F03BA3F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57B6-E846-47C2-9899-19A8E01337C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C51-1B5B-4029-B697-E6F03BA3F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CE957B6-E846-47C2-9899-19A8E01337C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0802C51-1B5B-4029-B697-E6F03BA3F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57B6-E846-47C2-9899-19A8E01337C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802C51-1B5B-4029-B697-E6F03BA3FE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57B6-E846-47C2-9899-19A8E01337C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0802C51-1B5B-4029-B697-E6F03BA3FE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E957B6-E846-47C2-9899-19A8E01337C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0802C51-1B5B-4029-B697-E6F03BA3FE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E957B6-E846-47C2-9899-19A8E01337C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0802C51-1B5B-4029-B697-E6F03BA3FE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57B6-E846-47C2-9899-19A8E01337C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802C51-1B5B-4029-B697-E6F03BA3F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57B6-E846-47C2-9899-19A8E01337C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802C51-1B5B-4029-B697-E6F03BA3F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57B6-E846-47C2-9899-19A8E01337C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802C51-1B5B-4029-B697-E6F03BA3FE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CE957B6-E846-47C2-9899-19A8E01337C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0802C51-1B5B-4029-B697-E6F03BA3FE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E957B6-E846-47C2-9899-19A8E01337C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802C51-1B5B-4029-B697-E6F03BA3F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11" Type="http://schemas.openxmlformats.org/officeDocument/2006/relationships/image" Target="../media/image24.emf"/><Relationship Id="rId5" Type="http://schemas.openxmlformats.org/officeDocument/2006/relationships/diagramColors" Target="../diagrams/colors12.xml"/><Relationship Id="rId10" Type="http://schemas.openxmlformats.org/officeDocument/2006/relationships/image" Target="../media/image23.emf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15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5.xml"/><Relationship Id="rId11" Type="http://schemas.openxmlformats.org/officeDocument/2006/relationships/oleObject" Target="../embeddings/oleObject5.bin"/><Relationship Id="rId5" Type="http://schemas.openxmlformats.org/officeDocument/2006/relationships/diagramQuickStyle" Target="../diagrams/quickStyle15.xml"/><Relationship Id="rId10" Type="http://schemas.openxmlformats.org/officeDocument/2006/relationships/oleObject" Target="../embeddings/oleObject4.bin"/><Relationship Id="rId4" Type="http://schemas.openxmlformats.org/officeDocument/2006/relationships/diagramLayout" Target="../diagrams/layout15.xml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gif"/><Relationship Id="rId2" Type="http://schemas.openxmlformats.org/officeDocument/2006/relationships/slide" Target="slide76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5" Type="http://schemas.openxmlformats.org/officeDocument/2006/relationships/slide" Target="slide6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sekcija.files.wordpress.com/2012/11/srebrne-terazije.jpg" TargetMode="Externa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7.jpeg"/><Relationship Id="rId7" Type="http://schemas.openxmlformats.org/officeDocument/2006/relationships/diagramColors" Target="../diagrams/colors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19.xml"/><Relationship Id="rId11" Type="http://schemas.openxmlformats.org/officeDocument/2006/relationships/oleObject" Target="../embeddings/oleObject7.bin"/><Relationship Id="rId5" Type="http://schemas.openxmlformats.org/officeDocument/2006/relationships/diagramLayout" Target="../diagrams/layout19.xml"/><Relationship Id="rId10" Type="http://schemas.openxmlformats.org/officeDocument/2006/relationships/oleObject" Target="../embeddings/oleObject6.bin"/><Relationship Id="rId4" Type="http://schemas.openxmlformats.org/officeDocument/2006/relationships/diagramData" Target="../diagrams/data19.xml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QuickStyle" Target="../diagrams/quickStyle22.xml"/><Relationship Id="rId3" Type="http://schemas.openxmlformats.org/officeDocument/2006/relationships/diagramData" Target="../diagrams/data20.xml"/><Relationship Id="rId7" Type="http://schemas.openxmlformats.org/officeDocument/2006/relationships/diagramData" Target="../diagrams/data21.xml"/><Relationship Id="rId12" Type="http://schemas.openxmlformats.org/officeDocument/2006/relationships/diagramLayout" Target="../diagrams/layout2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Data" Target="../diagrams/data22.xml"/><Relationship Id="rId5" Type="http://schemas.openxmlformats.org/officeDocument/2006/relationships/diagramQuickStyle" Target="../diagrams/quickStyle20.xml"/><Relationship Id="rId15" Type="http://schemas.openxmlformats.org/officeDocument/2006/relationships/image" Target="../media/image40.jpeg"/><Relationship Id="rId10" Type="http://schemas.openxmlformats.org/officeDocument/2006/relationships/diagramColors" Target="../diagrams/colors21.xml"/><Relationship Id="rId4" Type="http://schemas.openxmlformats.org/officeDocument/2006/relationships/diagramLayout" Target="../diagrams/layout20.xml"/><Relationship Id="rId9" Type="http://schemas.openxmlformats.org/officeDocument/2006/relationships/diagramQuickStyle" Target="../diagrams/quickStyle21.xml"/><Relationship Id="rId14" Type="http://schemas.openxmlformats.org/officeDocument/2006/relationships/diagramColors" Target="../diagrams/colors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Layout" Target="../diagrams/layout23.xml"/><Relationship Id="rId7" Type="http://schemas.openxmlformats.org/officeDocument/2006/relationships/hyperlink" Target="http://matsekcija.wordpress.com/2012/12/07/%d0%b4%d0%b5%d1%81%d0%b5%d1%82%d0%b8-%d0%bd%d0%b5%d0%b4%d0%b5%d1%99%d0%bd%d0%b8-%d0%b7%d0%b0%d0%b4%d0%b0%d1%82%d0%b0%d0%ba-%d0%bc%d0%b0%d1%82%d0%b5%d0%bc%d0%b0%d1%82%d0%b8%d1%87%d0%ba%d0%b8-%d0%b0/1-jednako-2/" TargetMode="External"/><Relationship Id="rId12" Type="http://schemas.openxmlformats.org/officeDocument/2006/relationships/image" Target="../media/image45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4.jpeg"/><Relationship Id="rId5" Type="http://schemas.openxmlformats.org/officeDocument/2006/relationships/diagramColors" Target="../diagrams/colors23.xml"/><Relationship Id="rId10" Type="http://schemas.openxmlformats.org/officeDocument/2006/relationships/image" Target="../media/image43.jpeg"/><Relationship Id="rId4" Type="http://schemas.openxmlformats.org/officeDocument/2006/relationships/diagramQuickStyle" Target="../diagrams/quickStyle23.xml"/><Relationship Id="rId9" Type="http://schemas.openxmlformats.org/officeDocument/2006/relationships/hyperlink" Target="http://matsekcija.files.wordpress.com/2012/12/zapamtite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9.jpeg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26.xml"/><Relationship Id="rId7" Type="http://schemas.openxmlformats.org/officeDocument/2006/relationships/image" Target="../media/image51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sekcija.files.wordpress.com/2012/12/tabela-za-presipanje-vina-11.jpg" TargetMode="Externa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59.jpe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61.png"/><Relationship Id="rId7" Type="http://schemas.openxmlformats.org/officeDocument/2006/relationships/diagramColors" Target="../diagrams/colors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Relationship Id="rId9" Type="http://schemas.openxmlformats.org/officeDocument/2006/relationships/image" Target="../media/image6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6.xml"/><Relationship Id="rId3" Type="http://schemas.openxmlformats.org/officeDocument/2006/relationships/image" Target="../media/image67.jpeg"/><Relationship Id="rId7" Type="http://schemas.openxmlformats.org/officeDocument/2006/relationships/diagramLayout" Target="../diagrams/layout36.xml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Data" Target="../diagrams/data36.xml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69.jpe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68.jpeg"/><Relationship Id="rId9" Type="http://schemas.openxmlformats.org/officeDocument/2006/relationships/diagramColors" Target="../diagrams/colors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etvrtagimnazija.edu.r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hyperlink" Target="http://www.facebook.com/" TargetMode="External"/><Relationship Id="rId4" Type="http://schemas.openxmlformats.org/officeDocument/2006/relationships/hyperlink" Target="http://matsekcija.wordpress.com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7" Type="http://schemas.openxmlformats.org/officeDocument/2006/relationships/image" Target="../media/image74.jpe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7" Type="http://schemas.openxmlformats.org/officeDocument/2006/relationships/image" Target="../media/image76.jpe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diagramLayout" Target="../diagrams/layout42.xml"/><Relationship Id="rId7" Type="http://schemas.openxmlformats.org/officeDocument/2006/relationships/image" Target="../media/image78.jpe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diagramData" Target="../diagrams/data44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diagramColors" Target="../diagrams/colors44.xml"/><Relationship Id="rId11" Type="http://schemas.openxmlformats.org/officeDocument/2006/relationships/image" Target="../media/image85.jpeg"/><Relationship Id="rId5" Type="http://schemas.openxmlformats.org/officeDocument/2006/relationships/diagramQuickStyle" Target="../diagrams/quickStyle44.xml"/><Relationship Id="rId10" Type="http://schemas.openxmlformats.org/officeDocument/2006/relationships/image" Target="../media/image84.jpeg"/><Relationship Id="rId4" Type="http://schemas.openxmlformats.org/officeDocument/2006/relationships/diagramLayout" Target="../diagrams/layout44.xml"/><Relationship Id="rId9" Type="http://schemas.openxmlformats.org/officeDocument/2006/relationships/oleObject" Target="../embeddings/oleObject1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diagramData" Target="../diagrams/data48.xml"/><Relationship Id="rId7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7" Type="http://schemas.openxmlformats.org/officeDocument/2006/relationships/image" Target="../media/image93.jpeg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7" Type="http://schemas.openxmlformats.org/officeDocument/2006/relationships/image" Target="../media/image95.jpeg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7" Type="http://schemas.openxmlformats.org/officeDocument/2006/relationships/image" Target="../media/image97.jpeg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2.xml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104.jpeg"/><Relationship Id="rId7" Type="http://schemas.openxmlformats.org/officeDocument/2006/relationships/diagramQuickStyle" Target="../diagrams/quickStyle52.xml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diagramLayout" Target="../diagrams/layout52.xml"/><Relationship Id="rId11" Type="http://schemas.openxmlformats.org/officeDocument/2006/relationships/oleObject" Target="../embeddings/oleObject18.bin"/><Relationship Id="rId5" Type="http://schemas.openxmlformats.org/officeDocument/2006/relationships/diagramData" Target="../diagrams/data52.xml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96.jpeg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21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s/imgres?hl=sr&amp;noj=1&amp;biw=1680&amp;bih=838&amp;tbm=isch&amp;tbnid=xfE96PJKo9aohM:&amp;imgrefurl=http://www.clker.com/clipart-29876.html&amp;docid=MhWrMBxPuwo_YM&amp;imgurl=http://www.clker.com/cliparts/8/1/1/3/12550948551609392045Olympic_sports_Shooting_pictogram.svg.hi.png&amp;w=432&amp;h=597&amp;ei=NT9nUZi3HYep0AXb14CACg&amp;zoom=1&amp;iact=hc&amp;vpx=2&amp;vpy=88&amp;dur=1192&amp;hovh=264&amp;hovw=191&amp;tx=49&amp;ty=176&amp;page=1&amp;tbnh=136&amp;tbnw=99&amp;start=0&amp;ndsp=55&amp;ved=1t:429,r:0,s:0,i:79" TargetMode="External"/><Relationship Id="rId3" Type="http://schemas.openxmlformats.org/officeDocument/2006/relationships/diagramLayout" Target="../diagrams/layout53.xml"/><Relationship Id="rId7" Type="http://schemas.openxmlformats.org/officeDocument/2006/relationships/image" Target="../media/image105.jpeg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s/imgres?hl=sr&amp;noj=1&amp;biw=1680&amp;bih=838&amp;tbm=isch&amp;tbnid=MlKhLjXJ2Gt_3M:&amp;imgrefurl=http://www.clker.com/clipart-29871.html&amp;docid=oWuzRU7yc2cuuM&amp;imgurl=http://www.clker.com/cliparts/a/d/a/3/125509476350516476Olympic_sports_Racquets_pictogram.svg.hi.png&amp;w=600&amp;h=420&amp;ei=0z5nUY6gGMOn0AWikoH4Dg&amp;zoom=1&amp;iact=hc&amp;vpx=157&amp;vpy=506&amp;dur=107&amp;hovh=188&amp;hovw=268&amp;tx=172&amp;ty=106&amp;page=1&amp;tbnh=143&amp;tbnw=204&amp;start=0&amp;ndsp=51&amp;ved=1t:429,r:31,s:0,i:178" TargetMode="External"/><Relationship Id="rId5" Type="http://schemas.openxmlformats.org/officeDocument/2006/relationships/diagramColors" Target="../diagrams/colors53.xml"/><Relationship Id="rId10" Type="http://schemas.openxmlformats.org/officeDocument/2006/relationships/image" Target="../media/image107.png"/><Relationship Id="rId4" Type="http://schemas.openxmlformats.org/officeDocument/2006/relationships/diagramQuickStyle" Target="../diagrams/quickStyle53.xml"/><Relationship Id="rId9" Type="http://schemas.openxmlformats.org/officeDocument/2006/relationships/image" Target="../media/image106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diagramLayout" Target="../diagrams/layout54.xml"/><Relationship Id="rId7" Type="http://schemas.openxmlformats.org/officeDocument/2006/relationships/image" Target="../media/image109.png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Relationship Id="rId9" Type="http://schemas.openxmlformats.org/officeDocument/2006/relationships/image" Target="../media/image11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diagramData" Target="../diagrams/data60.xml"/><Relationship Id="rId7" Type="http://schemas.openxmlformats.org/officeDocument/2006/relationships/image" Target="../media/image1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diagramData" Target="../diagrams/data62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Relationship Id="rId9" Type="http://schemas.openxmlformats.org/officeDocument/2006/relationships/oleObject" Target="../embeddings/oleObject25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diagramData" Target="../diagrams/data63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cetvrtagimnazija.edu.r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hyperlink" Target="http://matsekcija.wordpress.com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7" Type="http://schemas.openxmlformats.org/officeDocument/2006/relationships/diagramColors" Target="../diagrams/colors64.xml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4.xml"/><Relationship Id="rId5" Type="http://schemas.openxmlformats.org/officeDocument/2006/relationships/diagramLayout" Target="../diagrams/layout64.xml"/><Relationship Id="rId4" Type="http://schemas.openxmlformats.org/officeDocument/2006/relationships/diagramData" Target="../diagrams/data6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5.xml"/><Relationship Id="rId7" Type="http://schemas.openxmlformats.org/officeDocument/2006/relationships/image" Target="../media/image130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5.xml"/><Relationship Id="rId5" Type="http://schemas.openxmlformats.org/officeDocument/2006/relationships/diagramQuickStyle" Target="../diagrams/quickStyle65.xml"/><Relationship Id="rId4" Type="http://schemas.openxmlformats.org/officeDocument/2006/relationships/diagramLayout" Target="../diagrams/layout6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6.xml"/><Relationship Id="rId7" Type="http://schemas.openxmlformats.org/officeDocument/2006/relationships/image" Target="../media/image132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6.xml"/><Relationship Id="rId5" Type="http://schemas.openxmlformats.org/officeDocument/2006/relationships/diagramQuickStyle" Target="../diagrams/quickStyle66.xml"/><Relationship Id="rId4" Type="http://schemas.openxmlformats.org/officeDocument/2006/relationships/diagramLayout" Target="../diagrams/layout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7.xml"/><Relationship Id="rId7" Type="http://schemas.openxmlformats.org/officeDocument/2006/relationships/image" Target="../media/image134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7.xml"/><Relationship Id="rId5" Type="http://schemas.openxmlformats.org/officeDocument/2006/relationships/diagramQuickStyle" Target="../diagrams/quickStyle67.xml"/><Relationship Id="rId4" Type="http://schemas.openxmlformats.org/officeDocument/2006/relationships/diagramLayout" Target="../diagrams/layout6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7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matsekcija.wordpress.com/" TargetMode="External"/><Relationship Id="rId2" Type="http://schemas.openxmlformats.org/officeDocument/2006/relationships/hyperlink" Target="http://cetvrtagimnazija.edu.rs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jpeg"/><Relationship Id="rId5" Type="http://schemas.openxmlformats.org/officeDocument/2006/relationships/image" Target="../media/image138.png"/><Relationship Id="rId4" Type="http://schemas.openxmlformats.org/officeDocument/2006/relationships/hyperlink" Target="//upload.wikimedia.org/wikipedia/commons/3/30/Rubik_cube.png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hyperlink" Target="//upload.wikimedia.org/wikipedia/commons/3/30/Rubik_cube.pn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15304" cy="2214578"/>
          </a:xfrm>
        </p:spPr>
        <p:txBody>
          <a:bodyPr>
            <a:normAutofit/>
          </a:bodyPr>
          <a:lstStyle/>
          <a:p>
            <a:pPr algn="ctr"/>
            <a:r>
              <a:rPr lang="sr-Cyrl-RS" sz="4800" dirty="0" smtClean="0">
                <a:solidFill>
                  <a:srgbClr val="92D050"/>
                </a:solidFill>
              </a:rPr>
              <a:t>ШКОЛСКИ МАТЕМАТИЧКИ ТУРНИРИ</a:t>
            </a:r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sr-Cyrl-RS" dirty="0" smtClean="0"/>
              <a:t>                                                       </a:t>
            </a:r>
            <a:r>
              <a:rPr lang="sr-Cyrl-RS" dirty="0" smtClean="0">
                <a:solidFill>
                  <a:schemeClr val="bg1"/>
                </a:solidFill>
              </a:rPr>
              <a:t>Миодраг Савовић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sr-Cyrl-RS" dirty="0" smtClean="0">
                <a:solidFill>
                  <a:schemeClr val="bg1"/>
                </a:solidFill>
              </a:rPr>
              <a:t>      </a:t>
            </a:r>
          </a:p>
          <a:p>
            <a:pPr algn="r"/>
            <a:r>
              <a:rPr lang="sr-Cyrl-RS" dirty="0" smtClean="0">
                <a:solidFill>
                  <a:schemeClr val="bg1"/>
                </a:solidFill>
              </a:rPr>
              <a:t>Четврта гимназија у Београду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937" name="Picture 1" descr="C:\Users\Korisnik\Desktop\Obojene koc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928934"/>
            <a:ext cx="2687645" cy="2687645"/>
          </a:xfrm>
          <a:prstGeom prst="rect">
            <a:avLst/>
          </a:prstGeom>
          <a:noFill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8596" y="4786322"/>
          <a:ext cx="1285884" cy="1084965"/>
        </p:xfrm>
        <a:graphic>
          <a:graphicData uri="http://schemas.openxmlformats.org/presentationml/2006/ole">
            <p:oleObj spid="_x0000_s18435" name="Document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3. задатка</a:t>
            </a:r>
            <a:r>
              <a:rPr lang="en-US" sz="4000" dirty="0" smtClean="0">
                <a:solidFill>
                  <a:schemeClr val="tx1"/>
                </a:solidFill>
              </a:rPr>
              <a:t> –</a:t>
            </a:r>
            <a:r>
              <a:rPr lang="sr-Cyrl-RS" sz="4000" dirty="0" smtClean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2012-</a:t>
            </a:r>
            <a:r>
              <a:rPr lang="sr-Cyrl-R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оцифрен број</a:t>
            </a:r>
            <a:r>
              <a:rPr lang="en-US" sz="4000" b="1" dirty="0" smtClean="0">
                <a:solidFill>
                  <a:schemeClr val="tx1"/>
                </a:solidFill>
              </a:rPr>
              <a:t>   </a:t>
            </a:r>
            <a:r>
              <a:rPr lang="sr-Cyrl-RS" sz="4000" b="1" dirty="0" smtClean="0">
                <a:solidFill>
                  <a:schemeClr val="tx1"/>
                </a:solidFill>
              </a:rPr>
              <a:t> 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642910" y="1571612"/>
          <a:ext cx="7786742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4.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Коњички скокови 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857488" y="1643050"/>
          <a:ext cx="5929354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8375" name="Picture 7" descr="http://matsekcija.files.wordpress.com/2012/10/skakaci-na-sahovskoj-tabli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07181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4. задатка</a:t>
            </a:r>
            <a:r>
              <a:rPr lang="en-US" sz="4000" dirty="0" smtClean="0">
                <a:solidFill>
                  <a:schemeClr val="tx1"/>
                </a:solidFill>
              </a:rPr>
              <a:t> –</a:t>
            </a:r>
            <a:r>
              <a:rPr lang="sr-Cyrl-RS" sz="4000" dirty="0" smtClean="0">
                <a:solidFill>
                  <a:schemeClr val="tx1"/>
                </a:solidFill>
              </a:rPr>
              <a:t> </a:t>
            </a:r>
            <a:r>
              <a:rPr lang="sr-Cyrl-RS" sz="4000" b="1" dirty="0" smtClean="0">
                <a:solidFill>
                  <a:schemeClr val="tx1"/>
                </a:solidFill>
              </a:rPr>
              <a:t>Коњички скокови</a:t>
            </a:r>
            <a:r>
              <a:rPr lang="en-US" sz="4000" b="1" dirty="0" smtClean="0">
                <a:solidFill>
                  <a:schemeClr val="tx1"/>
                </a:solidFill>
              </a:rPr>
              <a:t>   </a:t>
            </a:r>
            <a:r>
              <a:rPr lang="sr-Cyrl-RS" sz="4000" b="1" dirty="0" smtClean="0">
                <a:solidFill>
                  <a:schemeClr val="tx1"/>
                </a:solidFill>
              </a:rPr>
              <a:t> 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714348" y="2214554"/>
          <a:ext cx="7429552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7349" name="Picture 5" descr="C:\Users\Korisnik\Desktop\Saznali na seminaru i primenili u praksi\Konjicki skokovi - Fili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071810"/>
            <a:ext cx="2469356" cy="2420779"/>
          </a:xfrm>
          <a:prstGeom prst="rect">
            <a:avLst/>
          </a:prstGeom>
          <a:noFill/>
        </p:spPr>
      </p:pic>
      <p:pic>
        <p:nvPicPr>
          <p:cNvPr id="57350" name="Picture 6" descr="C:\Users\Korisnik\Desktop\Saznali na seminaru i primenili u praksi\Konjicki skokovi - Jova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3143248"/>
            <a:ext cx="2523600" cy="2408891"/>
          </a:xfrm>
          <a:prstGeom prst="rect">
            <a:avLst/>
          </a:prstGeom>
          <a:noFill/>
        </p:spPr>
      </p:pic>
      <p:pic>
        <p:nvPicPr>
          <p:cNvPr id="57351" name="Picture 7" descr="C:\Users\Korisnik\Desktop\Saznali na seminaru i primenili u praksi\Konjicki skokovi - Jovan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3071810"/>
            <a:ext cx="2524125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5</a:t>
            </a:r>
            <a:r>
              <a:rPr lang="sr-Cyrl-RS" sz="4000" dirty="0" smtClean="0">
                <a:solidFill>
                  <a:schemeClr val="tx1"/>
                </a:solidFill>
              </a:rPr>
              <a:t>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Часовници др Вотсона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286116" y="1500174"/>
          <a:ext cx="571504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Korisnik\Desktop\Serlok Holms i Dr Votson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43182"/>
            <a:ext cx="32575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5. задатка – </a:t>
            </a:r>
            <a:br>
              <a:rPr lang="sr-Cyrl-RS" sz="4000" dirty="0" smtClean="0">
                <a:solidFill>
                  <a:schemeClr val="tx1"/>
                </a:solidFill>
              </a:rPr>
            </a:br>
            <a:r>
              <a:rPr lang="sr-Cyrl-RS" sz="4000" b="1" dirty="0" smtClean="0">
                <a:solidFill>
                  <a:schemeClr val="tx1"/>
                </a:solidFill>
              </a:rPr>
              <a:t>Часовници др Вотсона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42844" y="1571612"/>
          <a:ext cx="8786874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matsekcija.files.wordpress.com/2012/11/casovn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5072074"/>
            <a:ext cx="2847975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6.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Разрезивања круга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643050"/>
          <a:ext cx="850112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938" name="Picture 2" descr="http://matsekcija.files.wordpress.com/2012/11/krug-makaz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143380"/>
            <a:ext cx="3965404" cy="2628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6.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Разрезивања круга 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14282" y="1571612"/>
          <a:ext cx="5214974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85720" y="4572008"/>
          <a:ext cx="5216400" cy="192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5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1571612"/>
            <a:ext cx="2461374" cy="246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4214818"/>
            <a:ext cx="2500329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7</a:t>
            </a:r>
            <a:r>
              <a:rPr lang="sr-Cyrl-RS" sz="4000" dirty="0" smtClean="0">
                <a:solidFill>
                  <a:schemeClr val="tx1"/>
                </a:solidFill>
              </a:rPr>
              <a:t>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Диофантов животни век 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643050"/>
          <a:ext cx="8501122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Korisnik\Desktop\Diofant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214818"/>
            <a:ext cx="12573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</a:t>
            </a:r>
            <a:r>
              <a:rPr lang="en-US" sz="4000" dirty="0" smtClean="0">
                <a:solidFill>
                  <a:schemeClr val="tx1"/>
                </a:solidFill>
              </a:rPr>
              <a:t>7</a:t>
            </a:r>
            <a:r>
              <a:rPr lang="sr-Cyrl-RS" sz="4000" dirty="0" smtClean="0">
                <a:solidFill>
                  <a:schemeClr val="tx1"/>
                </a:solidFill>
              </a:rPr>
              <a:t>. задатка</a:t>
            </a:r>
            <a:r>
              <a:rPr lang="en-US" sz="4000" dirty="0" smtClean="0">
                <a:solidFill>
                  <a:schemeClr val="tx1"/>
                </a:solidFill>
              </a:rPr>
              <a:t> –</a:t>
            </a:r>
            <a:r>
              <a:rPr lang="sr-Cyrl-RS" sz="4000" dirty="0" smtClean="0">
                <a:solidFill>
                  <a:schemeClr val="tx1"/>
                </a:solidFill>
              </a:rPr>
              <a:t> </a:t>
            </a:r>
            <a:br>
              <a:rPr lang="sr-Cyrl-RS" sz="4000" dirty="0" smtClean="0">
                <a:solidFill>
                  <a:schemeClr val="tx1"/>
                </a:solidFill>
              </a:rPr>
            </a:br>
            <a:r>
              <a:rPr lang="sr-Cyrl-RS" sz="4000" b="1" dirty="0" smtClean="0">
                <a:solidFill>
                  <a:schemeClr val="tx1"/>
                </a:solidFill>
              </a:rPr>
              <a:t>Диофантов животни век</a:t>
            </a:r>
            <a:r>
              <a:rPr lang="en-US" sz="4000" b="1" dirty="0" smtClean="0">
                <a:solidFill>
                  <a:schemeClr val="tx1"/>
                </a:solidFill>
              </a:rPr>
              <a:t>   </a:t>
            </a:r>
            <a:r>
              <a:rPr lang="sr-Cyrl-RS" sz="4000" b="1" dirty="0" smtClean="0">
                <a:solidFill>
                  <a:schemeClr val="tx1"/>
                </a:solidFill>
              </a:rPr>
              <a:t> 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42844" y="1571612"/>
          <a:ext cx="8786874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7400"/>
          <a:ext cx="114300" cy="203200"/>
        </p:xfrm>
        <a:graphic>
          <a:graphicData uri="http://schemas.openxmlformats.org/presentationml/2006/ole">
            <p:oleObj spid="_x0000_s1027" name="Equation" r:id="rId7" imgW="114120" imgH="203040" progId="Equation.3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987675" y="2571750"/>
          <a:ext cx="2798763" cy="571500"/>
        </p:xfrm>
        <a:graphic>
          <a:graphicData uri="http://schemas.openxmlformats.org/presentationml/2006/ole">
            <p:oleObj spid="_x0000_s1028" name="Equation" r:id="rId8" imgW="1815840" imgH="36828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28926" y="3214686"/>
          <a:ext cx="714380" cy="299579"/>
        </p:xfrm>
        <a:graphic>
          <a:graphicData uri="http://schemas.openxmlformats.org/presentationml/2006/ole">
            <p:oleObj spid="_x0000_s1031" name="Equation" r:id="rId9" imgW="393480" imgH="16488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142976" y="1928802"/>
          <a:ext cx="207963" cy="231775"/>
        </p:xfrm>
        <a:graphic>
          <a:graphicData uri="http://schemas.openxmlformats.org/presentationml/2006/ole">
            <p:oleObj spid="_x0000_s1032" name="Equation" r:id="rId10" imgW="114120" imgH="126720" progId="Equation.3">
              <p:embed/>
            </p:oleObj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6143636" y="1928802"/>
          <a:ext cx="207963" cy="231775"/>
        </p:xfrm>
        <a:graphic>
          <a:graphicData uri="http://schemas.openxmlformats.org/presentationml/2006/ole">
            <p:oleObj spid="_x0000_s1033" name="Equation" r:id="rId11" imgW="114120" imgH="126720" progId="Equation.3">
              <p:embed/>
            </p:oleObj>
          </a:graphicData>
        </a:graphic>
      </p:graphicFrame>
      <p:pic>
        <p:nvPicPr>
          <p:cNvPr id="13" name="Picture 12" descr="C:\Users\Korisnik\Desktop\Diofant.jp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4572008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8.</a:t>
            </a:r>
            <a:r>
              <a:rPr lang="sr-Cyrl-R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задатак – </a:t>
            </a:r>
            <a:r>
              <a:rPr lang="sr-Cyrl-R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Довитљива мерења 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643050"/>
          <a:ext cx="850112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6" name="Picture 2" descr="http://matsekcija.files.wordpress.com/2012/11/terazije.jpg?w=5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572008"/>
            <a:ext cx="2857500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86766" cy="1143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ШКОЛСКИ МАТЕМАТИЧКИ ТУРНИРИ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sr-Cyrl-RS" sz="4000" dirty="0" smtClean="0">
                <a:solidFill>
                  <a:schemeClr val="tx1"/>
                </a:solidFill>
              </a:rPr>
              <a:t>одржани током школске 2012/13. год</a:t>
            </a:r>
            <a:r>
              <a:rPr lang="sr-Cyrl-R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hlinkClick r:id="rId2" action="ppaction://hlinksldjump"/>
          </p:cNvPr>
          <p:cNvSpPr txBox="1">
            <a:spLocks/>
          </p:cNvSpPr>
          <p:nvPr/>
        </p:nvSpPr>
        <p:spPr>
          <a:xfrm>
            <a:off x="1785918" y="5000636"/>
            <a:ext cx="7214400" cy="1247772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137160" tIns="0" rIns="137160" bIns="0" anchor="ctr" anchorCtr="0">
            <a:noAutofit/>
          </a:bodyPr>
          <a:lstStyle/>
          <a:p>
            <a:pPr algn="ctr"/>
            <a:r>
              <a:rPr lang="sr-Cyrl-RS" sz="4400" dirty="0" smtClean="0">
                <a:latin typeface="Calibri" pitchFamily="34" charset="0"/>
                <a:cs typeface="Calibri" pitchFamily="34" charset="0"/>
              </a:rPr>
              <a:t>Решавање Рубикове коцке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61" name="Picture 1" descr="C:\Users\Korisnik\Desktop\Saznali na seminaru i primenili u praksi\Sudo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3286124"/>
            <a:ext cx="1371600" cy="1447800"/>
          </a:xfrm>
          <a:prstGeom prst="rect">
            <a:avLst/>
          </a:prstGeom>
          <a:noFill/>
        </p:spPr>
      </p:pic>
      <p:pic>
        <p:nvPicPr>
          <p:cNvPr id="7" name="Picture 2" descr="https://encrypted-tbn3.gstatic.com/images?q=tbn:ANd9GcR2qukknF2PHSLQNDolSjA_WV0Z7E-PMWfKZQcjK6IEkfbEAc9m2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929198"/>
            <a:ext cx="1500167" cy="1312647"/>
          </a:xfrm>
          <a:prstGeom prst="rect">
            <a:avLst/>
          </a:prstGeom>
          <a:noFill/>
        </p:spPr>
      </p:pic>
      <p:sp>
        <p:nvSpPr>
          <p:cNvPr id="10" name="Text Placeholder 2">
            <a:hlinkClick r:id="rId5" action="ppaction://hlinksldjump"/>
          </p:cNvPr>
          <p:cNvSpPr txBox="1">
            <a:spLocks/>
          </p:cNvSpPr>
          <p:nvPr/>
        </p:nvSpPr>
        <p:spPr>
          <a:xfrm>
            <a:off x="142844" y="3500438"/>
            <a:ext cx="7214400" cy="1247772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137160" tIns="0" rIns="137160" bIns="0" anchor="ctr" anchorCtr="0">
            <a:noAutofit/>
          </a:bodyPr>
          <a:lstStyle/>
          <a:p>
            <a:pPr algn="ctr"/>
            <a:r>
              <a:rPr lang="sr-Cyrl-RS" sz="4400" dirty="0" smtClean="0">
                <a:latin typeface="Calibri" pitchFamily="34" charset="0"/>
                <a:cs typeface="Calibri" pitchFamily="34" charset="0"/>
              </a:rPr>
              <a:t>Судоку турнир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Placeholder 2">
            <a:hlinkClick r:id="rId6" action="ppaction://hlinksldjump"/>
          </p:cNvPr>
          <p:cNvSpPr txBox="1">
            <a:spLocks/>
          </p:cNvSpPr>
          <p:nvPr/>
        </p:nvSpPr>
        <p:spPr>
          <a:xfrm>
            <a:off x="1785918" y="1928802"/>
            <a:ext cx="7214400" cy="124777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137160" tIns="0" rIns="137160" bIns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r-Cyrl-RS" sz="4400" dirty="0" smtClean="0">
                <a:latin typeface="Calibri" pitchFamily="34" charset="0"/>
                <a:cs typeface="Calibri" pitchFamily="34" charset="0"/>
              </a:rPr>
              <a:t>Недељни задатак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6" descr="http://research.phillipmartin.info/research_icon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28802"/>
            <a:ext cx="1714512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1707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8. задатка</a:t>
            </a:r>
            <a:r>
              <a:rPr lang="en-US" sz="4000" dirty="0" smtClean="0">
                <a:solidFill>
                  <a:schemeClr val="tx1"/>
                </a:solidFill>
              </a:rPr>
              <a:t> –</a:t>
            </a:r>
            <a:r>
              <a:rPr lang="sr-Cyrl-RS" sz="4000" dirty="0" smtClean="0">
                <a:solidFill>
                  <a:schemeClr val="tx1"/>
                </a:solidFill>
              </a:rPr>
              <a:t> </a:t>
            </a:r>
            <a:r>
              <a:rPr lang="sr-Cyrl-R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Довитљива мерења</a:t>
            </a:r>
            <a:r>
              <a:rPr lang="en-US" sz="4000" b="1" dirty="0" smtClean="0">
                <a:solidFill>
                  <a:schemeClr val="tx1"/>
                </a:solidFill>
              </a:rPr>
              <a:t>   </a:t>
            </a:r>
            <a:r>
              <a:rPr lang="sr-Cyrl-RS" sz="4000" b="1" dirty="0" smtClean="0">
                <a:solidFill>
                  <a:schemeClr val="tx1"/>
                </a:solidFill>
              </a:rPr>
              <a:t> 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3214678" y="1571612"/>
          <a:ext cx="557216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2" name="Picture 2" descr="srebrne terazij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71462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9.</a:t>
            </a:r>
            <a:r>
              <a:rPr lang="sr-Cyrl-R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задатак – </a:t>
            </a:r>
            <a:r>
              <a:rPr lang="sr-Cyrl-R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Бубамарин лет 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42844" y="1714488"/>
          <a:ext cx="871543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064" name="Picture 8" descr="Bubamarin l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000504"/>
            <a:ext cx="3810000" cy="2600325"/>
          </a:xfrm>
          <a:prstGeom prst="rect">
            <a:avLst/>
          </a:prstGeom>
          <a:noFill/>
        </p:spPr>
      </p:pic>
      <p:pic>
        <p:nvPicPr>
          <p:cNvPr id="11" name="Picture 6" descr="C:\Users\Korisnik\Desktop\Saznali na seminaru i primenili u praksi\Bubamar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9586" y="285728"/>
            <a:ext cx="1000132" cy="82806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2" name="Picture 6" descr="C:\Users\Korisnik\Desktop\Saznali na seminaru i primenili u praksi\Bubamar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783499">
            <a:off x="214282" y="285728"/>
            <a:ext cx="1000132" cy="82806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Korisnik\Desktop\Saznali na seminaru i primenili u praksi\Bubam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038">
            <a:off x="8504930" y="1612025"/>
            <a:ext cx="532273" cy="44069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17070" cy="990600"/>
          </a:xfrm>
        </p:spPr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9. задатка</a:t>
            </a:r>
            <a:r>
              <a:rPr lang="en-US" sz="4000" dirty="0" smtClean="0">
                <a:solidFill>
                  <a:schemeClr val="tx1"/>
                </a:solidFill>
              </a:rPr>
              <a:t> –</a:t>
            </a:r>
            <a:r>
              <a:rPr lang="sr-Cyrl-RS" sz="4000" dirty="0" smtClean="0">
                <a:solidFill>
                  <a:schemeClr val="tx1"/>
                </a:solidFill>
              </a:rPr>
              <a:t> </a:t>
            </a:r>
            <a:r>
              <a:rPr lang="sr-Cyrl-R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Бубамарин лет</a:t>
            </a:r>
            <a:r>
              <a:rPr lang="en-US" sz="4000" b="1" dirty="0" smtClean="0">
                <a:solidFill>
                  <a:schemeClr val="tx1"/>
                </a:solidFill>
              </a:rPr>
              <a:t>   </a:t>
            </a:r>
            <a:r>
              <a:rPr lang="sr-Cyrl-RS" sz="4000" b="1" dirty="0" smtClean="0">
                <a:solidFill>
                  <a:schemeClr val="tx1"/>
                </a:solidFill>
              </a:rPr>
              <a:t> 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071538" y="1571612"/>
          <a:ext cx="771530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6" descr="C:\Users\Korisnik\Desktop\Saznali na seminaru i primenili u praksi\Bubama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6029934"/>
            <a:ext cx="1000132" cy="82806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6" descr="C:\Users\Korisnik\Desktop\Saznali na seminaru i primenili u praksi\Bubamar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783499">
            <a:off x="95086" y="132372"/>
            <a:ext cx="676692" cy="56027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8" name="Picture 6" descr="C:\Users\Korisnik\Desktop\Saznali na seminaru i primenili u praksi\Bubama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643050"/>
            <a:ext cx="1000132" cy="82806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Picture 6" descr="C:\Users\Korisnik\Desktop\Saznali na seminaru i primenili u praksi\Bubama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750524">
            <a:off x="281236" y="5838688"/>
            <a:ext cx="1000132" cy="82806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500430" y="2857496"/>
          <a:ext cx="2907361" cy="1000132"/>
        </p:xfrm>
        <a:graphic>
          <a:graphicData uri="http://schemas.openxmlformats.org/presentationml/2006/ole">
            <p:oleObj spid="_x0000_s46083" name="Equation" r:id="rId10" imgW="1587240" imgH="54576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428992" y="4286256"/>
          <a:ext cx="3214710" cy="717128"/>
        </p:xfrm>
        <a:graphic>
          <a:graphicData uri="http://schemas.openxmlformats.org/presentationml/2006/ole">
            <p:oleObj spid="_x0000_s46084" name="Equation" r:id="rId11" imgW="1650960" imgH="36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Korisnik\Desktop\Komara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1090" y="0"/>
            <a:ext cx="64291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10.</a:t>
            </a:r>
            <a:r>
              <a:rPr lang="sr-Cyrl-R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задатак – </a:t>
            </a:r>
            <a:r>
              <a:rPr lang="sr-Cyrl-R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Математички апсурди 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500174"/>
          <a:ext cx="414340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28596" y="2928934"/>
          <a:ext cx="4000496" cy="392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643438" y="1500174"/>
          <a:ext cx="4214842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8" name="Picture 7" descr="C:\Users\Korisnik\Desktop\Slon.jpg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71480"/>
            <a:ext cx="785786" cy="6429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1707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</a:t>
            </a:r>
            <a:r>
              <a:rPr lang="en-US" sz="4000" dirty="0" smtClean="0">
                <a:solidFill>
                  <a:schemeClr val="tx1"/>
                </a:solidFill>
              </a:rPr>
              <a:t>10</a:t>
            </a:r>
            <a:r>
              <a:rPr lang="sr-Cyrl-RS" sz="4000" dirty="0" smtClean="0">
                <a:solidFill>
                  <a:schemeClr val="tx1"/>
                </a:solidFill>
              </a:rPr>
              <a:t>. задатка</a:t>
            </a:r>
            <a:r>
              <a:rPr lang="en-US" sz="4000" dirty="0" smtClean="0">
                <a:solidFill>
                  <a:schemeClr val="tx1"/>
                </a:solidFill>
              </a:rPr>
              <a:t> –</a:t>
            </a:r>
            <a:r>
              <a:rPr lang="sr-Cyrl-RS" sz="4000" dirty="0" smtClean="0">
                <a:solidFill>
                  <a:schemeClr val="tx1"/>
                </a:solidFill>
              </a:rPr>
              <a:t/>
            </a:r>
            <a:br>
              <a:rPr lang="sr-Cyrl-RS" sz="4000" dirty="0" smtClean="0">
                <a:solidFill>
                  <a:schemeClr val="tx1"/>
                </a:solidFill>
              </a:rPr>
            </a:br>
            <a:r>
              <a:rPr lang="sr-Cyrl-R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Математички апсурди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428596" y="1571612"/>
          <a:ext cx="835824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0178" name="Picture 2" descr="Slon i komara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0"/>
            <a:ext cx="1643074" cy="1259690"/>
          </a:xfrm>
          <a:prstGeom prst="rect">
            <a:avLst/>
          </a:prstGeom>
          <a:noFill/>
        </p:spPr>
      </p:pic>
      <p:pic>
        <p:nvPicPr>
          <p:cNvPr id="50180" name="Picture 4" descr="1 jednako 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4290"/>
            <a:ext cx="2472782" cy="857232"/>
          </a:xfrm>
          <a:prstGeom prst="rect">
            <a:avLst/>
          </a:prstGeom>
          <a:noFill/>
        </p:spPr>
      </p:pic>
      <p:pic>
        <p:nvPicPr>
          <p:cNvPr id="50182" name="Picture 6" descr="Zapamtite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5357826"/>
            <a:ext cx="2247900" cy="457200"/>
          </a:xfrm>
          <a:prstGeom prst="rect">
            <a:avLst/>
          </a:prstGeom>
          <a:noFill/>
        </p:spPr>
      </p:pic>
      <p:pic>
        <p:nvPicPr>
          <p:cNvPr id="50184" name="Picture 8" descr="Deljenj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43042" y="5686425"/>
            <a:ext cx="2428875" cy="1171575"/>
          </a:xfrm>
          <a:prstGeom prst="rect">
            <a:avLst/>
          </a:prstGeom>
          <a:noFill/>
        </p:spPr>
      </p:pic>
      <p:pic>
        <p:nvPicPr>
          <p:cNvPr id="50186" name="Picture 10" descr="Kore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9190" y="5834473"/>
            <a:ext cx="1785950" cy="1023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11</a:t>
            </a: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sr-Cyrl-R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задатак – </a:t>
            </a:r>
            <a:r>
              <a:rPr lang="sr-Cyrl-R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Снела кока јаје 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643050"/>
          <a:ext cx="8501122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5538" name="Picture 2" descr="Snela koka jaj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57200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 descr="C:\Users\Korisnik\AppData\Local\Microsoft\Windows\Temporary Internet Files\Content.IE5\QWQ5TCDN\MP90044658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857496"/>
            <a:ext cx="1857356" cy="24017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17070" cy="990600"/>
          </a:xfrm>
        </p:spPr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</a:t>
            </a: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sr-Cyrl-RS" sz="4000" dirty="0" smtClean="0">
                <a:solidFill>
                  <a:schemeClr val="tx1"/>
                </a:solidFill>
              </a:rPr>
              <a:t>1. задатка</a:t>
            </a:r>
            <a:r>
              <a:rPr lang="en-US" sz="4000" dirty="0" smtClean="0">
                <a:solidFill>
                  <a:schemeClr val="tx1"/>
                </a:solidFill>
              </a:rPr>
              <a:t> –</a:t>
            </a:r>
            <a:r>
              <a:rPr lang="sr-Cyrl-RS" sz="4000" dirty="0" smtClean="0">
                <a:solidFill>
                  <a:schemeClr val="tx1"/>
                </a:solidFill>
              </a:rPr>
              <a:t> </a:t>
            </a:r>
            <a:r>
              <a:rPr lang="sr-Cyrl-R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Снела кока јаје</a:t>
            </a:r>
            <a:r>
              <a:rPr lang="en-US" sz="4000" b="1" dirty="0" smtClean="0">
                <a:solidFill>
                  <a:schemeClr val="tx1"/>
                </a:solidFill>
              </a:rPr>
              <a:t>   </a:t>
            </a:r>
            <a:r>
              <a:rPr lang="sr-Cyrl-RS" sz="4000" b="1" dirty="0" smtClean="0">
                <a:solidFill>
                  <a:schemeClr val="tx1"/>
                </a:solidFill>
              </a:rPr>
              <a:t> </a:t>
            </a:r>
            <a:endParaRPr 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14282" y="1357298"/>
            <a:ext cx="7215238" cy="5357826"/>
            <a:chOff x="0" y="-103660"/>
            <a:chExt cx="8441827" cy="3828347"/>
          </a:xfrm>
        </p:grpSpPr>
        <p:sp>
          <p:nvSpPr>
            <p:cNvPr id="8" name="Rounded Rectangle 7"/>
            <p:cNvSpPr/>
            <p:nvPr/>
          </p:nvSpPr>
          <p:spPr>
            <a:xfrm>
              <a:off x="0" y="100519"/>
              <a:ext cx="8441827" cy="36241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78337" y="-103660"/>
              <a:ext cx="8179908" cy="3775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just"/>
              <a:endParaRPr lang="sr-Cyrl-R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just"/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Задатак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ћемо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најлакше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решити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ако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одгонетнемо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колико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јаја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преостало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за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продају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пре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него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дошао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пети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купац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.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Будући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да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пети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купац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купио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половину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свих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јаја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и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још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пола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јајета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и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да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након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тога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жена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више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није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имала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јаја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за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продају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закључујемо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да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пола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јајета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представља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половину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свих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јаја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која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у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том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тренутку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имала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.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Дакле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пети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купац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затекао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и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купио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свега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једно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јаје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.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Враћајући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се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корак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уназад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закључујемо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да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пре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доласка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четвртог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купца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жена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имала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3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јаја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и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да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четврти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купац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купио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2.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Пре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доласка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трећег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купца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имала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за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продају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7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јаја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и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он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купио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4,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пре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доласка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другог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купца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имала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15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јаја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и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он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купио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8, а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пре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доласка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првог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купца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имала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за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продају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31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јаје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(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толико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и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изнела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на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пијацу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) и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њему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продала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16.</a:t>
              </a:r>
            </a:p>
            <a:p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Како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првом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и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другом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купцу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наплатила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јаја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10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динара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комаду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, а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сваком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следећем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смањила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цену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за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10% у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односу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на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претходну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новац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који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жена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зарадила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израчунаћемо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користећи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следећи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израз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:</a:t>
              </a:r>
              <a:r>
                <a:rPr lang="sr-Cyrl-R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                                                                  </a:t>
              </a:r>
            </a:p>
            <a:p>
              <a:r>
                <a:rPr lang="sr-Cyrl-R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                                                       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динара</a:t>
              </a:r>
              <a:endPara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Дакле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жена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изнела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на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пијацу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31 </a:t>
              </a:r>
              <a:r>
                <a:rPr lang="en-US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јаје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и </a:t>
              </a:r>
              <a:r>
                <a:rPr lang="en-US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зарадила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299,49 </a:t>
              </a:r>
              <a:r>
                <a:rPr lang="en-US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динара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.</a:t>
              </a:r>
              <a:endParaRPr lang="en-US" b="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28596" y="5829318"/>
          <a:ext cx="2946400" cy="242888"/>
        </p:xfrm>
        <a:graphic>
          <a:graphicData uri="http://schemas.openxmlformats.org/presentationml/2006/ole">
            <p:oleObj spid="_x0000_s64516" name="Equation" r:id="rId4" imgW="2158920" imgH="177480" progId="Equation.3">
              <p:embed/>
            </p:oleObj>
          </a:graphicData>
        </a:graphic>
      </p:graphicFrame>
      <p:pic>
        <p:nvPicPr>
          <p:cNvPr id="12" name="Picture 11" descr="C:\Users\Korisnik\Desktop\Basket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66"/>
            <a:ext cx="62579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sr-Cyrl-RS" sz="4000" dirty="0" smtClean="0">
                <a:solidFill>
                  <a:schemeClr val="tx1"/>
                </a:solidFill>
              </a:rPr>
              <a:t>2.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Пресипање вина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286116" y="2000240"/>
          <a:ext cx="550072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7586" name="Picture 2" descr="boce 1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071810"/>
            <a:ext cx="2105025" cy="21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</a:t>
            </a:r>
            <a:r>
              <a:rPr lang="en-US" sz="4000" dirty="0" smtClean="0">
                <a:solidFill>
                  <a:schemeClr val="tx1"/>
                </a:solidFill>
              </a:rPr>
              <a:t>1</a:t>
            </a:r>
            <a:r>
              <a:rPr lang="sr-Cyrl-RS" sz="4000" dirty="0" smtClean="0">
                <a:solidFill>
                  <a:schemeClr val="tx1"/>
                </a:solidFill>
              </a:rPr>
              <a:t>2.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Пресипање вина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928794" y="1571612"/>
          <a:ext cx="528641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6562" name="Picture 2" descr="Tabela za presipanje vina 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2571744"/>
            <a:ext cx="4505325" cy="3686176"/>
          </a:xfrm>
          <a:prstGeom prst="rect">
            <a:avLst/>
          </a:prstGeom>
          <a:noFill/>
        </p:spPr>
      </p:pic>
      <p:pic>
        <p:nvPicPr>
          <p:cNvPr id="6" name="Picture 2" descr="boce 1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5000636"/>
            <a:ext cx="1384894" cy="1428760"/>
          </a:xfrm>
          <a:prstGeom prst="rect">
            <a:avLst/>
          </a:prstGeom>
          <a:noFill/>
        </p:spPr>
      </p:pic>
      <p:pic>
        <p:nvPicPr>
          <p:cNvPr id="7" name="Picture 2" descr="boce 1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5000636"/>
            <a:ext cx="1384894" cy="142876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13.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Новогодишња јелка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42844" y="1643050"/>
          <a:ext cx="592935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9635" name="Picture 3" descr="C:\Users\Korisnik\Desktop\Saznali na seminaru i primenili u praksi\Jelka za prezentaciju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357430"/>
            <a:ext cx="2562225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spc="1000" dirty="0" smtClean="0">
                <a:solidFill>
                  <a:schemeClr val="tx1"/>
                </a:solidFill>
              </a:rPr>
              <a:t>НЕДЕЉНИ ЗАДАТАК</a:t>
            </a:r>
            <a:endParaRPr lang="en-US" b="1" spc="1000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Korisnik\Desktop\S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86058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13.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Новогодишња јелка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571704" y="1571612"/>
          <a:ext cx="657229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0658" name="Picture 2" descr="C:\Users\Korisnik\Desktop\Saznali na seminaru i primenili u praksi\20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214478" y="2786058"/>
            <a:ext cx="4953000" cy="250126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14</a:t>
            </a:r>
            <a:r>
              <a:rPr lang="sr-Cyrl-R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задатак </a:t>
            </a:r>
            <a:r>
              <a:rPr lang="sr-Cyrl-RS" sz="4000" dirty="0" smtClean="0">
                <a:solidFill>
                  <a:schemeClr val="tx1"/>
                </a:solidFill>
              </a:rPr>
              <a:t>– </a:t>
            </a:r>
            <a:r>
              <a:rPr lang="sr-Cyrl-RS" sz="4000" b="1" dirty="0" smtClean="0">
                <a:solidFill>
                  <a:schemeClr val="tx1"/>
                </a:solidFill>
              </a:rPr>
              <a:t>Магични квадрат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57158" y="1643050"/>
          <a:ext cx="8501122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8610" name="Picture 2" descr="D:\DISC\Skola\Matematicke igre\Magicni kvadra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643314"/>
            <a:ext cx="300990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14.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Магични квадрат 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14282" y="1571612"/>
          <a:ext cx="5143536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9634" name="Picture 2" descr="D:\DISC\Skola\Matematicke igre\Resenje magicnog kvadrat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786058"/>
            <a:ext cx="302895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15.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Играње бројевима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714488"/>
          <a:ext cx="8501122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0114" name="Picture 2" descr="http://matsekcija.files.wordpress.com/2013/01/cif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929198"/>
            <a:ext cx="2418080" cy="177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9627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15.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Играње бројевима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14282" y="1571612"/>
          <a:ext cx="8786874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9090" name="Picture 2" descr="Cif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4857760"/>
            <a:ext cx="3857625" cy="1877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16.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Морнар Попај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714488"/>
          <a:ext cx="478634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Korisnik\Desktop\untitled.bm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42852"/>
            <a:ext cx="962120" cy="113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1682" name="Picture 2" descr="Popaj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2928934"/>
            <a:ext cx="3333750" cy="244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Korisnik\Desktop\untitled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71434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16.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Морнар Попај 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14282" y="1571612"/>
          <a:ext cx="8786874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52585" y="2323140"/>
          <a:ext cx="433531" cy="248604"/>
        </p:xfrm>
        <a:graphic>
          <a:graphicData uri="http://schemas.openxmlformats.org/presentationml/2006/ole">
            <p:oleObj spid="_x0000_s70657" name="Equation" r:id="rId8" imgW="317160" imgH="203040" progId="Equation.3">
              <p:embed/>
            </p:oleObj>
          </a:graphicData>
        </a:graphic>
      </p:graphicFrame>
      <p:pic>
        <p:nvPicPr>
          <p:cNvPr id="70659" name="Picture 3" descr="Popaj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5000636"/>
            <a:ext cx="2000250" cy="1693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17</a:t>
            </a:r>
            <a:r>
              <a:rPr lang="sr-Cyrl-R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задатак </a:t>
            </a:r>
            <a:r>
              <a:rPr lang="sr-Cyrl-RS" sz="4000" dirty="0" smtClean="0">
                <a:solidFill>
                  <a:schemeClr val="tx1"/>
                </a:solidFill>
              </a:rPr>
              <a:t>– </a:t>
            </a:r>
            <a:r>
              <a:rPr lang="sr-Cyrl-RS" sz="4000" b="1" dirty="0" smtClean="0">
                <a:solidFill>
                  <a:schemeClr val="tx1"/>
                </a:solidFill>
              </a:rPr>
              <a:t>Земљин прстен од канапа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57158" y="1643050"/>
          <a:ext cx="8501122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Korisnik\Desktop\Matematicke igre\Zemlja i mack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643446"/>
            <a:ext cx="26574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Решење </a:t>
            </a: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17</a:t>
            </a:r>
            <a:r>
              <a:rPr lang="sr-Cyrl-R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задатка </a:t>
            </a:r>
            <a:r>
              <a:rPr lang="sr-Cyrl-RS" sz="4000" dirty="0" smtClean="0">
                <a:solidFill>
                  <a:schemeClr val="tx1"/>
                </a:solidFill>
              </a:rPr>
              <a:t>– </a:t>
            </a:r>
            <a:br>
              <a:rPr lang="sr-Cyrl-RS" sz="4000" dirty="0" smtClean="0">
                <a:solidFill>
                  <a:schemeClr val="tx1"/>
                </a:solidFill>
              </a:rPr>
            </a:br>
            <a:r>
              <a:rPr lang="sr-Cyrl-RS" sz="4000" b="1" dirty="0" smtClean="0">
                <a:solidFill>
                  <a:schemeClr val="tx1"/>
                </a:solidFill>
              </a:rPr>
              <a:t>Земљин прстен од канапа</a:t>
            </a:r>
            <a:endParaRPr lang="en-US" sz="4000" dirty="0"/>
          </a:p>
        </p:txBody>
      </p:sp>
      <p:pic>
        <p:nvPicPr>
          <p:cNvPr id="80898" name="Picture 2" descr="http://matsekcija.files.wordpress.com/2013/02/kanap-oko-zeml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52"/>
            <a:ext cx="1066800" cy="1082040"/>
          </a:xfrm>
          <a:prstGeom prst="rect">
            <a:avLst/>
          </a:prstGeom>
          <a:noFill/>
        </p:spPr>
      </p:pic>
      <p:pic>
        <p:nvPicPr>
          <p:cNvPr id="80900" name="Picture 4" descr="http://matsekcija.files.wordpress.com/2013/02/zemlja-kan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14290"/>
            <a:ext cx="1280160" cy="960120"/>
          </a:xfrm>
          <a:prstGeom prst="rect">
            <a:avLst/>
          </a:prstGeom>
          <a:noFill/>
        </p:spPr>
      </p:pic>
      <p:pic>
        <p:nvPicPr>
          <p:cNvPr id="80902" name="Picture 6" descr="http://matsekcija.files.wordpress.com/2013/02/kanap-oko-zemlje-u-boj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8934"/>
            <a:ext cx="2566988" cy="2556510"/>
          </a:xfrm>
          <a:prstGeom prst="rect">
            <a:avLst/>
          </a:prstGeom>
          <a:noFill/>
        </p:spPr>
      </p:pic>
      <p:graphicFrame>
        <p:nvGraphicFramePr>
          <p:cNvPr id="13" name="Diagram 12"/>
          <p:cNvGraphicFramePr/>
          <p:nvPr/>
        </p:nvGraphicFramePr>
        <p:xfrm>
          <a:off x="2571704" y="1571612"/>
          <a:ext cx="657229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143504" y="3357562"/>
          <a:ext cx="1000132" cy="489103"/>
        </p:xfrm>
        <a:graphic>
          <a:graphicData uri="http://schemas.openxmlformats.org/presentationml/2006/ole">
            <p:oleObj spid="_x0000_s80903" name="Equation" r:id="rId10" imgW="799920" imgH="36828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286248" y="4214818"/>
          <a:ext cx="3263900" cy="917575"/>
        </p:xfrm>
        <a:graphic>
          <a:graphicData uri="http://schemas.openxmlformats.org/presentationml/2006/ole">
            <p:oleObj spid="_x0000_s80904" name="Equation" r:id="rId11" imgW="2755800" imgH="774360" progId="Equation.3">
              <p:embed/>
            </p:oleObj>
          </a:graphicData>
        </a:graphic>
      </p:graphicFrame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4972060" y="5275278"/>
          <a:ext cx="1028700" cy="368300"/>
        </p:xfrm>
        <a:graphic>
          <a:graphicData uri="http://schemas.openxmlformats.org/presentationml/2006/ole">
            <p:oleObj spid="_x0000_s80905" name="Equation" r:id="rId12" imgW="1028520" imgH="36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://matsekcija.files.wordpress.com/2013/02/tri-sin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02"/>
            <a:ext cx="4389120" cy="43891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18</a:t>
            </a:r>
            <a:r>
              <a:rPr lang="sr-Cyrl-R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задатак – </a:t>
            </a:r>
            <a:r>
              <a:rPr lang="sr-Cyrl-R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Три сина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643050"/>
          <a:ext cx="450059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C:\Users\Korisnik\Desktop\Devojc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800" y="0"/>
            <a:ext cx="1285200" cy="12852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chemeClr val="tx1"/>
                </a:solidFill>
                <a:cs typeface="Calibri" pitchFamily="34" charset="0"/>
              </a:rPr>
              <a:t>Школски математички турнир </a:t>
            </a:r>
            <a:br>
              <a:rPr lang="sr-Cyrl-CS" b="1" dirty="0" smtClean="0">
                <a:solidFill>
                  <a:schemeClr val="tx1"/>
                </a:solidFill>
                <a:cs typeface="Calibri" pitchFamily="34" charset="0"/>
              </a:rPr>
            </a:br>
            <a:r>
              <a:rPr lang="sr-Cyrl-CS" b="1" dirty="0" smtClean="0">
                <a:solidFill>
                  <a:schemeClr val="tx1"/>
                </a:solidFill>
                <a:cs typeface="Calibri" pitchFamily="34" charset="0"/>
              </a:rPr>
              <a:t>„</a:t>
            </a:r>
            <a:r>
              <a:rPr lang="sr-Cyrl-RS" b="1" dirty="0" smtClean="0">
                <a:solidFill>
                  <a:schemeClr val="tx1"/>
                </a:solidFill>
                <a:cs typeface="Calibri" pitchFamily="34" charset="0"/>
              </a:rPr>
              <a:t>Недељни задатак</a:t>
            </a:r>
            <a:r>
              <a:rPr lang="sr-Cyrl-RS" b="1" dirty="0" smtClean="0">
                <a:solidFill>
                  <a:schemeClr val="tx1"/>
                </a:solidFill>
              </a:rPr>
              <a:t>“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7224" y="3571876"/>
            <a:ext cx="7786742" cy="20002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endParaRPr lang="sr-Cyrl-RS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1439" y="1615500"/>
            <a:ext cx="8501122" cy="1670624"/>
            <a:chOff x="0" y="0"/>
            <a:chExt cx="8501122" cy="3627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8501122" cy="3627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77056" y="177056"/>
              <a:ext cx="8147010" cy="2811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just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2200" b="1" kern="1200" dirty="0" smtClean="0">
                  <a:latin typeface="Calibri" pitchFamily="34" charset="0"/>
                  <a:cs typeface="Calibri" pitchFamily="34" charset="0"/>
                </a:rPr>
                <a:t>Овај турнир </a:t>
              </a:r>
              <a:r>
                <a:rPr lang="en-US" sz="2200" b="1" kern="1200" dirty="0" smtClean="0">
                  <a:latin typeface="Calibri" pitchFamily="34" charset="0"/>
                  <a:cs typeface="Calibri" pitchFamily="34" charset="0"/>
                </a:rPr>
                <a:t>je </a:t>
              </a:r>
              <a:r>
                <a:rPr lang="sr-Cyrl-RS" sz="2200" b="1" kern="1200" dirty="0" smtClean="0">
                  <a:latin typeface="Calibri" pitchFamily="34" charset="0"/>
                  <a:cs typeface="Calibri" pitchFamily="34" charset="0"/>
                </a:rPr>
                <a:t>одржан током тридесет недеља школске 2012/13. године. Први недељни задатак објављен је 5. октобра 2012. године, а последњи (30. задатак) 17. маја 2013. године.</a:t>
              </a:r>
              <a:endParaRPr lang="en-US" sz="22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720" y="3429000"/>
            <a:ext cx="8501154" cy="2571768"/>
            <a:chOff x="0" y="28567"/>
            <a:chExt cx="8786874" cy="3497612"/>
          </a:xfrm>
        </p:grpSpPr>
        <p:sp>
          <p:nvSpPr>
            <p:cNvPr id="9" name="Rounded Rectangle 8"/>
            <p:cNvSpPr/>
            <p:nvPr/>
          </p:nvSpPr>
          <p:spPr>
            <a:xfrm>
              <a:off x="0" y="28567"/>
              <a:ext cx="8786874" cy="34976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sr-Cyrl-RS" sz="2200" b="1" dirty="0" smtClean="0"/>
                <a:t>Сваки недељни задатак, списак успешних решавача и решење недељног задатка се објављивани су на огласној табли школе, </a:t>
              </a:r>
              <a:endParaRPr lang="en-US" sz="2200" dirty="0" smtClean="0"/>
            </a:p>
            <a:p>
              <a:pPr algn="ctr"/>
              <a:r>
                <a:rPr lang="sr-Cyrl-RS" sz="2200" b="1" dirty="0" smtClean="0"/>
                <a:t>школском сајту </a:t>
              </a:r>
              <a:r>
                <a:rPr lang="en-US" sz="2200" b="1" u="sng" dirty="0" smtClean="0">
                  <a:hlinkClick r:id="rId3"/>
                </a:rPr>
                <a:t>http://cetvrtagimnazija.edu.rs/</a:t>
              </a:r>
              <a:r>
                <a:rPr lang="en-US" sz="2200" b="1" dirty="0" smtClean="0"/>
                <a:t> </a:t>
              </a:r>
              <a:endParaRPr lang="en-US" sz="2200" dirty="0" smtClean="0"/>
            </a:p>
            <a:p>
              <a:pPr algn="ctr"/>
              <a:r>
                <a:rPr lang="sr-Cyrl-RS" sz="2200" b="1" dirty="0" smtClean="0"/>
                <a:t>и блогу Математичке секције </a:t>
              </a:r>
              <a:r>
                <a:rPr lang="en-US" sz="2200" b="1" u="sng" dirty="0" smtClean="0">
                  <a:hlinkClick r:id="rId4"/>
                </a:rPr>
                <a:t>http://matsekcija.wordpress.com/</a:t>
              </a:r>
              <a:r>
                <a:rPr lang="en-US" sz="2200" b="1" dirty="0" smtClean="0"/>
                <a:t> </a:t>
              </a:r>
              <a:endParaRPr lang="en-US" sz="2200" dirty="0" smtClean="0"/>
            </a:p>
            <a:p>
              <a:pPr algn="ctr"/>
              <a:endParaRPr lang="sr-Cyrl-RS" sz="2200" b="1" dirty="0" smtClean="0"/>
            </a:p>
            <a:p>
              <a:pPr algn="ctr"/>
              <a:r>
                <a:rPr lang="sr-Cyrl-RS" sz="2200" b="1" dirty="0" smtClean="0"/>
                <a:t>Математичка секција има и свој </a:t>
              </a:r>
              <a:r>
                <a:rPr lang="en-US" sz="2200" b="1" dirty="0" smtClean="0"/>
                <a:t>fun page </a:t>
              </a:r>
              <a:r>
                <a:rPr lang="sr-Cyrl-RS" sz="2200" b="1" dirty="0" smtClean="0"/>
                <a:t>на </a:t>
              </a:r>
              <a:r>
                <a:rPr lang="en-US" sz="2200" b="1" dirty="0" err="1" smtClean="0"/>
                <a:t>Facebook</a:t>
              </a:r>
              <a:r>
                <a:rPr lang="en-US" sz="2200" b="1" dirty="0" smtClean="0"/>
                <a:t>-</a:t>
              </a:r>
              <a:r>
                <a:rPr lang="sr-Cyrl-RS" sz="2200" b="1" dirty="0" smtClean="0"/>
                <a:t>у </a:t>
              </a:r>
              <a:r>
                <a:rPr lang="en-US" sz="2200" b="1" u="sng" dirty="0" smtClean="0">
                  <a:hlinkClick r:id="rId5"/>
                </a:rPr>
                <a:t>http://www.facebook.com/#!/matsekcija</a:t>
              </a:r>
              <a:r>
                <a:rPr lang="en-US" sz="2200" b="1" dirty="0" smtClean="0"/>
                <a:t> </a:t>
              </a:r>
              <a:endParaRPr lang="en-US" sz="2200" dirty="0" smtClean="0"/>
            </a:p>
            <a:p>
              <a:endParaRPr lang="en-US" dirty="0"/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165997" y="194564"/>
              <a:ext cx="8454880" cy="3068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just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73059" name="Picture 3" descr="C:\Users\Korisnik\Desktop\Decak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85852" cy="1285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</a:t>
            </a:r>
            <a:r>
              <a:rPr lang="en-US" sz="4000" dirty="0" smtClean="0">
                <a:solidFill>
                  <a:schemeClr val="tx1"/>
                </a:solidFill>
              </a:rPr>
              <a:t>18</a:t>
            </a:r>
            <a:r>
              <a:rPr lang="sr-Cyrl-RS" sz="4000" dirty="0" smtClean="0">
                <a:solidFill>
                  <a:schemeClr val="tx1"/>
                </a:solidFill>
              </a:rPr>
              <a:t>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Три сина 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3143240" y="1571612"/>
          <a:ext cx="585791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Korisnik\Desktop\Matematicke igre\Tri decak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500306"/>
            <a:ext cx="290169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Pacman jede koc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305300"/>
            <a:ext cx="3724275" cy="2552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19.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Пекмен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643050"/>
          <a:ext cx="8501122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19.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Пекмен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14282" y="1571612"/>
          <a:ext cx="8786874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Korisnik\Desktop\Matematicke igre\Pakman jede kocku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4290"/>
            <a:ext cx="128778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Korisnik\Desktop\Matematicke igre\Crno bela kocka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5036344"/>
            <a:ext cx="1821656" cy="18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20.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Карике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643050"/>
          <a:ext cx="8501122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Korisnik\Desktop\Dve karike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786190"/>
            <a:ext cx="2647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Korisnik\Desktop\karike u boji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5286388"/>
            <a:ext cx="55054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20.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Карике 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14282" y="1571612"/>
          <a:ext cx="8786874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9330" name="Picture 2" descr="http://matsekcija.files.wordpress.com/2013/03/zlatne-karik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286388"/>
            <a:ext cx="8072494" cy="1247775"/>
          </a:xfrm>
          <a:prstGeom prst="rect">
            <a:avLst/>
          </a:prstGeom>
          <a:noFill/>
        </p:spPr>
      </p:pic>
      <p:pic>
        <p:nvPicPr>
          <p:cNvPr id="6" name="Picture 5" descr="C:\Users\Korisnik\Desktop\Dve karik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5357826"/>
            <a:ext cx="552450" cy="2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Picture 6" descr="C:\Users\Korisnik\Desktop\karike u boji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5357826"/>
            <a:ext cx="1101090" cy="28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21.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Краљевски мираз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571472" y="1643050"/>
          <a:ext cx="442915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Korisnik\Desktop\Matematicke igre\Kralj zlatnici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714620"/>
            <a:ext cx="28384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21.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Краљевски мираз 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357290" y="1571612"/>
          <a:ext cx="7643866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86182" y="2857496"/>
          <a:ext cx="2704790" cy="428628"/>
        </p:xfrm>
        <a:graphic>
          <a:graphicData uri="http://schemas.openxmlformats.org/presentationml/2006/ole">
            <p:oleObj spid="_x0000_s101378" name="Equation" r:id="rId7" imgW="2323800" imgH="3682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00496" y="3357562"/>
          <a:ext cx="2231822" cy="428628"/>
        </p:xfrm>
        <a:graphic>
          <a:graphicData uri="http://schemas.openxmlformats.org/presentationml/2006/ole">
            <p:oleObj spid="_x0000_s101379" name="Equation" r:id="rId8" imgW="1917360" imgH="3682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29058" y="4071942"/>
          <a:ext cx="2437822" cy="500066"/>
        </p:xfrm>
        <a:graphic>
          <a:graphicData uri="http://schemas.openxmlformats.org/presentationml/2006/ole">
            <p:oleObj spid="_x0000_s101380" name="Equation" r:id="rId9" imgW="1981080" imgH="406080" progId="Equation.3">
              <p:embed/>
            </p:oleObj>
          </a:graphicData>
        </a:graphic>
      </p:graphicFrame>
      <p:pic>
        <p:nvPicPr>
          <p:cNvPr id="8" name="Picture 7" descr="C:\Users\Korisnik\Desktop\golden coins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06" y="4643446"/>
            <a:ext cx="1295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Korisnik\Desktop\Kruna u boji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44" y="2428868"/>
            <a:ext cx="121348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22.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Игра одузимања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643050"/>
          <a:ext cx="850112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Korisnik\Desktop\25 i 3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214818"/>
            <a:ext cx="3067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Korisnik\Desktop\Matematicke igre\25 i 36 i ostali brojevi iz igr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507706"/>
            <a:ext cx="2857500" cy="235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22.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Игра одузимања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14282" y="1571612"/>
          <a:ext cx="8786874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Korisnik\Desktop\Krava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43314"/>
            <a:ext cx="1438476" cy="10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23.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Гозба на ливади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714480" y="1714488"/>
          <a:ext cx="571504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0594" name="Picture 2" descr="Krava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3617604"/>
            <a:ext cx="1503045" cy="109728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1.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Ораси </a:t>
            </a:r>
            <a:endParaRPr lang="en-US" sz="4000" dirty="0"/>
          </a:p>
        </p:txBody>
      </p:sp>
      <p:pic>
        <p:nvPicPr>
          <p:cNvPr id="41986" name="Picture 2" descr="C:\Users\Korisnik\Desktop\Ora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210175"/>
            <a:ext cx="2771775" cy="1647825"/>
          </a:xfrm>
          <a:prstGeom prst="rect">
            <a:avLst/>
          </a:prstGeom>
          <a:noFill/>
        </p:spPr>
      </p:pic>
      <p:graphicFrame>
        <p:nvGraphicFramePr>
          <p:cNvPr id="10" name="Diagram 9"/>
          <p:cNvGraphicFramePr/>
          <p:nvPr/>
        </p:nvGraphicFramePr>
        <p:xfrm>
          <a:off x="285720" y="1643050"/>
          <a:ext cx="8501122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Korisnik\Desktop\Matematicke igre\Krava jede trav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198" y="214290"/>
            <a:ext cx="1447802" cy="10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82028" cy="990600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solidFill>
                  <a:schemeClr val="tx1"/>
                </a:solidFill>
              </a:rPr>
              <a:t>Решење 23. задатка – </a:t>
            </a:r>
            <a:r>
              <a:rPr lang="sr-Cyrl-RS" sz="3600" b="1" dirty="0" smtClean="0">
                <a:solidFill>
                  <a:schemeClr val="tx1"/>
                </a:solidFill>
              </a:rPr>
              <a:t>Гозба на ливади</a:t>
            </a:r>
            <a:endParaRPr lang="en-US" sz="36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857224" y="1571612"/>
          <a:ext cx="742955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C:\Users\Korisnik\Desktop\Krava.bmp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71612"/>
            <a:ext cx="853333" cy="65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Krava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5574" y="1571612"/>
            <a:ext cx="868426" cy="63398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8" name="Picture 7" descr="C:\Users\Korisnik\Desktop\Krava.bmp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0667" y="3071810"/>
            <a:ext cx="853333" cy="65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9" name="Picture 2" descr="Krava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99" y="6224040"/>
            <a:ext cx="835025" cy="6096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" name="Picture 9" descr="C:\Users\Korisnik\Desktop\Krava.bmp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43446"/>
            <a:ext cx="853333" cy="65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Krava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99" y="3143248"/>
            <a:ext cx="835025" cy="6096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5" name="Picture 2" descr="Krava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5574" y="4714884"/>
            <a:ext cx="868426" cy="63398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" name="Picture 15" descr="C:\Users\Korisnik\Desktop\Krava.bmp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0667" y="6201333"/>
            <a:ext cx="853333" cy="65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24.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Кружно трчање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643050"/>
          <a:ext cx="8643998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Korisnik\Desktop\Trkac.bmp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42852"/>
            <a:ext cx="1057143" cy="10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26978" name="Picture 2" descr="http://matsekcija.files.wordpress.com/2013/03/trcanj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4355744"/>
            <a:ext cx="3566160" cy="2502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24.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Кружно трчање 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14282" y="1571612"/>
          <a:ext cx="8786874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435028"/>
            <a:ext cx="2500131" cy="242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Korisnik\Desktop\Matematicke igre\Devojcica trci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42401" y="4825862"/>
            <a:ext cx="1201103" cy="160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25.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Бројање оваца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643050"/>
          <a:ext cx="500066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Korisnik\Desktop\Plan imanj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3050" y="2143116"/>
            <a:ext cx="37909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6" name="Picture 2" descr="http://matsekcija.files.wordpress.com/2013/04/shee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42852"/>
            <a:ext cx="1093470" cy="112014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9" name="Picture 2" descr="http://matsekcija.files.wordpress.com/2013/04/shee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9586" y="142852"/>
            <a:ext cx="1093470" cy="112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matsekcija.files.wordpress.com/2013/04/ov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6262" y="285728"/>
            <a:ext cx="947738" cy="8715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25.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Бројање оваца </a:t>
            </a:r>
            <a:endParaRPr lang="en-US" sz="4000" dirty="0"/>
          </a:p>
        </p:txBody>
      </p:sp>
      <p:pic>
        <p:nvPicPr>
          <p:cNvPr id="8" name="Picture 2" descr="http://matsekcija.files.wordpress.com/2013/04/ov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47738" cy="871538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9" name="Picture 8" descr="C:\Users\Korisnik\Desktop\Plan imanj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4748" y="2857496"/>
            <a:ext cx="2577846" cy="264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Diagram 14"/>
          <p:cNvGraphicFramePr/>
          <p:nvPr/>
        </p:nvGraphicFramePr>
        <p:xfrm>
          <a:off x="142844" y="1571612"/>
          <a:ext cx="6286544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428860" y="2285992"/>
          <a:ext cx="1231900" cy="1498600"/>
        </p:xfrm>
        <a:graphic>
          <a:graphicData uri="http://schemas.openxmlformats.org/presentationml/2006/ole">
            <p:oleObj spid="_x0000_s128003" name="Equation" r:id="rId9" imgW="1231560" imgH="149832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000232" y="4143380"/>
          <a:ext cx="2717800" cy="203200"/>
        </p:xfrm>
        <a:graphic>
          <a:graphicData uri="http://schemas.openxmlformats.org/presentationml/2006/ole">
            <p:oleObj spid="_x0000_s128004" name="Equation" r:id="rId10" imgW="2717640" imgH="20304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071538" y="4429132"/>
          <a:ext cx="1041400" cy="165100"/>
        </p:xfrm>
        <a:graphic>
          <a:graphicData uri="http://schemas.openxmlformats.org/presentationml/2006/ole">
            <p:oleObj spid="_x0000_s128005" name="Equation" r:id="rId11" imgW="1041120" imgH="16488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000232" y="4714884"/>
          <a:ext cx="2628900" cy="203200"/>
        </p:xfrm>
        <a:graphic>
          <a:graphicData uri="http://schemas.openxmlformats.org/presentationml/2006/ole">
            <p:oleObj spid="_x0000_s128006" name="Equation" r:id="rId12" imgW="2628720" imgH="20304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870192" y="4940312"/>
          <a:ext cx="558800" cy="203200"/>
        </p:xfrm>
        <a:graphic>
          <a:graphicData uri="http://schemas.openxmlformats.org/presentationml/2006/ole">
            <p:oleObj spid="_x0000_s128007" name="Equation" r:id="rId13" imgW="558720" imgH="20304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214678" y="5129226"/>
          <a:ext cx="800100" cy="228600"/>
        </p:xfrm>
        <a:graphic>
          <a:graphicData uri="http://schemas.openxmlformats.org/presentationml/2006/ole">
            <p:oleObj spid="_x0000_s128008" name="Equation" r:id="rId14" imgW="7999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26.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Спортиста године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714480" y="1643050"/>
          <a:ext cx="714380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g_hi" descr="https://encrypted-tbn1.gstatic.com/images?q=tbn:ANd9GcRc5pLBUmBeD5xjyb7sagX9n-q2YbqYfO7iyApxSzTNLC9XA2T_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5357826"/>
            <a:ext cx="1965579" cy="13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s://encrypted-tbn1.gstatic.com/images?q=tbn:ANd9GcSXXzQ8zmuzpqXDAO2UhkQUsF_3EoVOYKoKAIChdHF9yRSUTm_K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2643182"/>
            <a:ext cx="145542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clker.com/cliparts/9/5/6/6/12550951541239968182Olympic_sports_Water_polo_pictogram.svg.hi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0" y="5500702"/>
            <a:ext cx="1762032" cy="107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26.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Спортиста године 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357158" y="2357430"/>
          <a:ext cx="850112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71538" y="5715016"/>
          <a:ext cx="7286675" cy="1000132"/>
        </p:xfrm>
        <a:graphic>
          <a:graphicData uri="http://schemas.openxmlformats.org/drawingml/2006/table">
            <a:tbl>
              <a:tblPr/>
              <a:tblGrid>
                <a:gridCol w="1457225"/>
                <a:gridCol w="1457225"/>
                <a:gridCol w="1457225"/>
                <a:gridCol w="1457225"/>
                <a:gridCol w="1457775"/>
              </a:tblGrid>
              <a:tr h="1000132">
                <a:tc>
                  <a:txBody>
                    <a:bodyPr/>
                    <a:lstStyle/>
                    <a:p>
                      <a:pPr marL="457200" indent="228600" algn="l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</a:t>
                      </a:r>
                      <a:endParaRPr lang="en-US" sz="1400" dirty="0" smtClean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Ђоковић</a:t>
                      </a:r>
                      <a:endParaRPr lang="en-US" sz="1400" dirty="0" smtClean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Cyrl-RS" sz="14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Злат</a:t>
                      </a:r>
                      <a:r>
                        <a:rPr lang="en-US" sz="14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ић</a:t>
                      </a:r>
                      <a:endParaRPr lang="en-US" sz="1400" dirty="0" smtClean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Cyrl-RS" sz="14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Прлаинов</a:t>
                      </a:r>
                      <a:r>
                        <a:rPr lang="en-US" sz="14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ић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535" marR="4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228600"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Ђоковић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Прлаиновић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Златић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535" marR="4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228600"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III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Ђоковић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Прлаиновић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Златић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535" marR="4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228600" algn="l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IV</a:t>
                      </a:r>
                      <a:endParaRPr lang="en-US" sz="1400" dirty="0" smtClean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Ђоковић</a:t>
                      </a:r>
                      <a:endParaRPr lang="en-US" sz="1400" dirty="0" smtClean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Cyrl-RS" sz="14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Злат</a:t>
                      </a:r>
                      <a:r>
                        <a:rPr lang="en-US" sz="14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ић</a:t>
                      </a:r>
                      <a:endParaRPr lang="en-US" sz="1400" dirty="0" smtClean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Cyrl-RS" sz="14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Прлаинов</a:t>
                      </a:r>
                      <a:r>
                        <a:rPr lang="en-US" sz="14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ић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535" marR="4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228600"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Прлаиновић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Златић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Ђоковић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535" marR="4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28794" y="4643446"/>
            <a:ext cx="25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1) 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Ђоковић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sr-Cyrl-RS" sz="1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4 4 4 4 1</a:t>
            </a:r>
          </a:p>
          <a:p>
            <a:pPr lvl="0"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Прлаиновић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2 2 2 2 2</a:t>
            </a:r>
          </a:p>
          <a:p>
            <a:pPr lvl="0"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Златић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sr-Cyrl-RS" sz="1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1 1 1 1 4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4643446"/>
            <a:ext cx="25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2) 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Ђоковић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sr-Cyrl-RS" sz="1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4 4 4 4 1</a:t>
            </a:r>
          </a:p>
          <a:p>
            <a:pPr lvl="0"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Прлаиновић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sr-Cyrl-R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1 2 2 1 4</a:t>
            </a:r>
          </a:p>
          <a:p>
            <a:pPr lvl="0"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Златић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        </a:t>
            </a:r>
            <a:r>
              <a:rPr lang="sr-Cyrl-RS" sz="1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2 1 1 2 2</a:t>
            </a:r>
          </a:p>
          <a:p>
            <a:endParaRPr lang="en-US" sz="1400" dirty="0"/>
          </a:p>
        </p:txBody>
      </p:sp>
      <p:pic>
        <p:nvPicPr>
          <p:cNvPr id="12" name="il_fi" descr="http://static.freepik.com/foto-gratis/tenis-silueta-3_211879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71612"/>
            <a:ext cx="45656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857232"/>
            <a:ext cx="495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5175" y="1578357"/>
            <a:ext cx="743047" cy="83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30051" name="Picture 3" descr="http://matsekcija.files.wordpress.com/2013/04/zlato-srebro-bronz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1527802"/>
            <a:ext cx="829628" cy="829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2</a:t>
            </a:r>
            <a:r>
              <a:rPr lang="en-US" sz="4000" dirty="0" smtClean="0">
                <a:solidFill>
                  <a:schemeClr val="tx1"/>
                </a:solidFill>
              </a:rPr>
              <a:t>7</a:t>
            </a:r>
            <a:r>
              <a:rPr lang="sr-Cyrl-RS" sz="4000" dirty="0" smtClean="0">
                <a:solidFill>
                  <a:schemeClr val="tx1"/>
                </a:solidFill>
              </a:rPr>
              <a:t>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Маказама до квадрата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643050"/>
          <a:ext cx="850112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6194" name="Picture 2" descr="C:\Users\Korisnik\Desktop\Makazama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714625"/>
            <a:ext cx="4762500" cy="414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2</a:t>
            </a:r>
            <a:r>
              <a:rPr lang="en-US" sz="4000" dirty="0" smtClean="0">
                <a:solidFill>
                  <a:schemeClr val="tx1"/>
                </a:solidFill>
              </a:rPr>
              <a:t>7</a:t>
            </a:r>
            <a:r>
              <a:rPr lang="sr-Cyrl-RS" sz="4000" dirty="0" smtClean="0">
                <a:solidFill>
                  <a:schemeClr val="tx1"/>
                </a:solidFill>
              </a:rPr>
              <a:t>. задатка – </a:t>
            </a:r>
            <a:br>
              <a:rPr lang="sr-Cyrl-RS" sz="4000" dirty="0" smtClean="0">
                <a:solidFill>
                  <a:schemeClr val="tx1"/>
                </a:solidFill>
              </a:rPr>
            </a:br>
            <a:r>
              <a:rPr lang="sr-Cyrl-RS" sz="4000" b="1" dirty="0" smtClean="0">
                <a:solidFill>
                  <a:schemeClr val="tx1"/>
                </a:solidFill>
              </a:rPr>
              <a:t>Маказама до квадрата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14282" y="1571612"/>
          <a:ext cx="8786874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7218" name="Picture 2" descr="makazama do kvadrat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3526750"/>
            <a:ext cx="4429125" cy="3259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28.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Збрка око година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643050"/>
          <a:ext cx="8501122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02" name="Picture 2" descr="Razgov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6573" y="5000636"/>
            <a:ext cx="30956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1. задатка</a:t>
            </a:r>
            <a:r>
              <a:rPr lang="en-US" sz="4000" dirty="0" smtClean="0">
                <a:solidFill>
                  <a:schemeClr val="tx1"/>
                </a:solidFill>
              </a:rPr>
              <a:t> –</a:t>
            </a:r>
            <a:r>
              <a:rPr lang="sr-Cyrl-RS" sz="4000" dirty="0" smtClean="0">
                <a:solidFill>
                  <a:schemeClr val="tx1"/>
                </a:solidFill>
              </a:rPr>
              <a:t> </a:t>
            </a:r>
            <a:r>
              <a:rPr lang="sr-Cyrl-RS" sz="4000" b="1" dirty="0" smtClean="0">
                <a:solidFill>
                  <a:schemeClr val="tx1"/>
                </a:solidFill>
              </a:rPr>
              <a:t>Ораси</a:t>
            </a:r>
            <a:r>
              <a:rPr lang="en-US" sz="4000" b="1" dirty="0" smtClean="0">
                <a:solidFill>
                  <a:schemeClr val="tx1"/>
                </a:solidFill>
              </a:rPr>
              <a:t>   </a:t>
            </a:r>
            <a:r>
              <a:rPr lang="sr-Cyrl-RS" sz="4000" b="1" dirty="0" smtClean="0">
                <a:solidFill>
                  <a:schemeClr val="tx1"/>
                </a:solidFill>
              </a:rPr>
              <a:t> 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85720" y="1571612"/>
          <a:ext cx="6500858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7" name="Picture 9" descr="C:\Users\Korisnik\Desktop\Korpa orah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2857496"/>
            <a:ext cx="2000250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Korisnik\Desktop\Ma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861" y="5410224"/>
            <a:ext cx="136817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28.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Збрка око година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42844" y="1571612"/>
          <a:ext cx="778674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29.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Писмени задатак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571612"/>
          <a:ext cx="8643998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Korisnik\Desktop\Pismeni zadatak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786322"/>
            <a:ext cx="177546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29.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Писмени задатак </a:t>
            </a:r>
            <a:endParaRPr lang="en-US" sz="4000" b="1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785918" y="1500174"/>
          <a:ext cx="7215238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4626" name="Picture 2" descr="http://matsekcija.files.wordpress.com/2013/05/srec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937" y="3059443"/>
            <a:ext cx="1673543" cy="2226945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273800" y="4500563"/>
          <a:ext cx="669925" cy="388937"/>
        </p:xfrm>
        <a:graphic>
          <a:graphicData uri="http://schemas.openxmlformats.org/presentationml/2006/ole">
            <p:oleObj spid="_x0000_s154627" name="Equation" r:id="rId8" imgW="634680" imgH="36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30.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Прошарани квадрат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643050"/>
          <a:ext cx="8501122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Korisnik\Desktop\Prosarani kvadra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8870" y="3685471"/>
            <a:ext cx="3296204" cy="31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30.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Прошарани квадрат 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14282" y="1571612"/>
          <a:ext cx="878687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6673" name="Object 1"/>
          <p:cNvGraphicFramePr>
            <a:graphicFrameLocks noChangeAspect="1"/>
          </p:cNvGraphicFramePr>
          <p:nvPr/>
        </p:nvGraphicFramePr>
        <p:xfrm>
          <a:off x="2786050" y="3000372"/>
          <a:ext cx="3267075" cy="547687"/>
        </p:xfrm>
        <a:graphic>
          <a:graphicData uri="http://schemas.openxmlformats.org/presentationml/2006/ole">
            <p:oleObj spid="_x0000_s156673" name="Equation" r:id="rId7" imgW="2463800" imgH="469900" progId="Equation.3">
              <p:embed/>
            </p:oleObj>
          </a:graphicData>
        </a:graphic>
      </p:graphicFrame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6677" name="Object 5"/>
          <p:cNvGraphicFramePr>
            <a:graphicFrameLocks noChangeAspect="1"/>
          </p:cNvGraphicFramePr>
          <p:nvPr/>
        </p:nvGraphicFramePr>
        <p:xfrm>
          <a:off x="3286116" y="4786322"/>
          <a:ext cx="2514600" cy="457200"/>
        </p:xfrm>
        <a:graphic>
          <a:graphicData uri="http://schemas.openxmlformats.org/presentationml/2006/ole">
            <p:oleObj spid="_x0000_s156677" name="Equation" r:id="rId8" imgW="2336800" imgH="431800" progId="Equation.3">
              <p:embed/>
            </p:oleObj>
          </a:graphicData>
        </a:graphic>
      </p:graphicFrame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6679" name="Object 7"/>
          <p:cNvGraphicFramePr>
            <a:graphicFrameLocks noChangeAspect="1"/>
          </p:cNvGraphicFramePr>
          <p:nvPr/>
        </p:nvGraphicFramePr>
        <p:xfrm>
          <a:off x="500034" y="5429264"/>
          <a:ext cx="8286807" cy="619129"/>
        </p:xfrm>
        <a:graphic>
          <a:graphicData uri="http://schemas.openxmlformats.org/presentationml/2006/ole">
            <p:oleObj spid="_x0000_s156679" name="Equation" r:id="rId9" imgW="6858000" imgH="558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30. задатка – </a:t>
            </a:r>
            <a:r>
              <a:rPr lang="sr-Cyrl-RS" sz="4000" b="1" dirty="0" smtClean="0">
                <a:solidFill>
                  <a:schemeClr val="tx1"/>
                </a:solidFill>
              </a:rPr>
              <a:t>Прошарани квадрат 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14282" y="1571612"/>
          <a:ext cx="8786874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3143240" y="1928802"/>
          <a:ext cx="3000396" cy="1908829"/>
        </p:xfrm>
        <a:graphic>
          <a:graphicData uri="http://schemas.openxmlformats.org/presentationml/2006/ole">
            <p:oleObj spid="_x0000_s158725" name="Equation" r:id="rId7" imgW="2539800" imgH="1625400" progId="Equation.3">
              <p:embed/>
            </p:oleObj>
          </a:graphicData>
        </a:graphic>
      </p:graphicFrame>
      <p:pic>
        <p:nvPicPr>
          <p:cNvPr id="158728" name="Picture 8" descr="http://matsekcija.files.wordpress.com/2013/05/30-zadatak-resenje-u-boj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3919" y="3908298"/>
            <a:ext cx="3069717" cy="2949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spc="1000" dirty="0" smtClean="0">
                <a:solidFill>
                  <a:schemeClr val="tx1"/>
                </a:solidFill>
              </a:rPr>
              <a:t>СУДОКУ ТУРНИР</a:t>
            </a:r>
            <a:endParaRPr lang="en-US" b="1" spc="10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Korisnik\Desktop\Su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1071570" cy="997669"/>
          </a:xfrm>
          <a:prstGeom prst="rect">
            <a:avLst/>
          </a:prstGeom>
          <a:noFill/>
        </p:spPr>
      </p:pic>
      <p:pic>
        <p:nvPicPr>
          <p:cNvPr id="7" name="Picture 4" descr="C:\Users\Korisnik\Desktop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786058"/>
            <a:ext cx="2880000" cy="2176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C:\Users\Korisnik\Desktop\Devojc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800" y="0"/>
            <a:ext cx="1285200" cy="12852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b="1" dirty="0" smtClean="0">
                <a:solidFill>
                  <a:schemeClr val="tx1"/>
                </a:solidFill>
                <a:cs typeface="Calibri" pitchFamily="34" charset="0"/>
              </a:rPr>
              <a:t>Школски </a:t>
            </a:r>
            <a:r>
              <a:rPr lang="sr-Cyrl-RS" b="1" dirty="0" smtClean="0">
                <a:solidFill>
                  <a:schemeClr val="tx1"/>
                </a:solidFill>
                <a:cs typeface="Calibri" pitchFamily="34" charset="0"/>
              </a:rPr>
              <a:t>судоку</a:t>
            </a:r>
            <a:r>
              <a:rPr lang="sr-Cyrl-CS" b="1" dirty="0" smtClean="0">
                <a:solidFill>
                  <a:schemeClr val="tx1"/>
                </a:solidFill>
                <a:cs typeface="Calibri" pitchFamily="34" charset="0"/>
              </a:rPr>
              <a:t> турнир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7224" y="3571876"/>
            <a:ext cx="7786742" cy="20002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endParaRPr lang="sr-Cyrl-RS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21439" y="1615500"/>
            <a:ext cx="8501122" cy="1670624"/>
            <a:chOff x="0" y="0"/>
            <a:chExt cx="8501122" cy="3627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8501122" cy="3627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77056" y="177056"/>
              <a:ext cx="8147010" cy="2811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just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2200" b="1" kern="1200" dirty="0" smtClean="0">
                  <a:latin typeface="Calibri" pitchFamily="34" charset="0"/>
                  <a:cs typeface="Calibri" pitchFamily="34" charset="0"/>
                </a:rPr>
                <a:t>Овај турнир </a:t>
              </a:r>
              <a:r>
                <a:rPr lang="en-US" sz="2200" b="1" kern="1200" dirty="0" smtClean="0">
                  <a:latin typeface="Calibri" pitchFamily="34" charset="0"/>
                  <a:cs typeface="Calibri" pitchFamily="34" charset="0"/>
                </a:rPr>
                <a:t>je </a:t>
              </a:r>
              <a:r>
                <a:rPr lang="sr-Cyrl-RS" sz="2200" b="1" kern="1200" dirty="0" smtClean="0">
                  <a:latin typeface="Calibri" pitchFamily="34" charset="0"/>
                  <a:cs typeface="Calibri" pitchFamily="34" charset="0"/>
                </a:rPr>
                <a:t>одржан током јануара и фебруара школске 2012/13. године. Турнир је имао 4 кола, при чему су 3 кола била елиминациона и 4. коло финално. </a:t>
              </a:r>
              <a:endParaRPr lang="en-US" sz="22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285720" y="3429000"/>
            <a:ext cx="8501154" cy="2357454"/>
            <a:chOff x="0" y="28567"/>
            <a:chExt cx="8786874" cy="3497612"/>
          </a:xfrm>
        </p:grpSpPr>
        <p:sp>
          <p:nvSpPr>
            <p:cNvPr id="9" name="Rounded Rectangle 8"/>
            <p:cNvSpPr/>
            <p:nvPr/>
          </p:nvSpPr>
          <p:spPr>
            <a:xfrm>
              <a:off x="0" y="28567"/>
              <a:ext cx="8786874" cy="34976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sr-Cyrl-RS" sz="2200" b="1" dirty="0" smtClean="0"/>
                <a:t>Списак пласираних ученика у наредно коло, </a:t>
              </a:r>
            </a:p>
            <a:p>
              <a:pPr algn="ctr"/>
              <a:r>
                <a:rPr lang="sr-Cyrl-RS" sz="2200" b="1" dirty="0" smtClean="0"/>
                <a:t>као и коначна ранг листа турнира (три првопласирана и похваљени) објављивани су на огласној табли школе, </a:t>
              </a:r>
              <a:endParaRPr lang="en-US" sz="2200" dirty="0" smtClean="0"/>
            </a:p>
            <a:p>
              <a:pPr algn="ctr"/>
              <a:r>
                <a:rPr lang="sr-Cyrl-RS" sz="2200" b="1" dirty="0" smtClean="0"/>
                <a:t>школском сајту </a:t>
              </a:r>
              <a:r>
                <a:rPr lang="en-US" sz="2200" b="1" u="sng" dirty="0" smtClean="0">
                  <a:hlinkClick r:id="rId3"/>
                </a:rPr>
                <a:t>http://cetvrtagimnazija.edu.rs/</a:t>
              </a:r>
              <a:r>
                <a:rPr lang="en-US" sz="2200" b="1" dirty="0" smtClean="0"/>
                <a:t> </a:t>
              </a:r>
              <a:endParaRPr lang="en-US" sz="2200" dirty="0" smtClean="0"/>
            </a:p>
            <a:p>
              <a:pPr algn="ctr"/>
              <a:r>
                <a:rPr lang="sr-Cyrl-RS" sz="2200" b="1" dirty="0" smtClean="0"/>
                <a:t>и блогу Математичке секције </a:t>
              </a:r>
              <a:r>
                <a:rPr lang="en-US" sz="2200" b="1" u="sng" dirty="0" smtClean="0">
                  <a:hlinkClick r:id="rId4"/>
                </a:rPr>
                <a:t>http://matsekcija.wordpress.com/</a:t>
              </a:r>
              <a:r>
                <a:rPr lang="en-US" sz="2200" b="1" dirty="0" smtClean="0"/>
                <a:t> </a:t>
              </a:r>
              <a:endParaRPr lang="en-US" sz="2200" dirty="0" smtClean="0"/>
            </a:p>
            <a:p>
              <a:pPr algn="ctr"/>
              <a:endParaRPr lang="sr-Cyrl-RS" sz="2200" b="1" dirty="0" smtClean="0"/>
            </a:p>
            <a:p>
              <a:endParaRPr lang="en-US" dirty="0"/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165997" y="194564"/>
              <a:ext cx="8454880" cy="3068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just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73059" name="Picture 3" descr="C:\Users\Korisnik\Desktop\Decak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85852" cy="1285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cs typeface="Calibri" pitchFamily="34" charset="0"/>
              </a:rPr>
              <a:t>Задатак 1. кола судоку турнира</a:t>
            </a:r>
            <a:endParaRPr lang="en-US" dirty="0"/>
          </a:p>
        </p:txBody>
      </p:sp>
      <p:sp>
        <p:nvSpPr>
          <p:cNvPr id="45059" name="AutoShape 3" descr="data:image/jpeg;base64,/9j/4AAQSkZJRgABAQAAAQABAAD/2wCEAAkGBhQSERUUEhMWFRUWGRsYFRgYFxoaGhkgGBwYGBgbHx0ZHCceGhskIBsZHy8gJScpLC0sFx4xNTAqNSYsLCkBCQoKDgwOGg8PGiokHyUpKTQsKiosLCkyKiwtLCosLDAsLCwpLCwsKSwsLCwsKSosLCwvLCwsKSwpLDQsLCwsKf/AABEIAMMBAgMBIgACEQEDEQH/xAAcAAACAwADAQAAAAAAAAAAAAAABgQFBwIDCAH/xABHEAACAQMCAwUFBAgEBAUFAQABAgMABBESIQUxQQYHE1FhFCIycYEjQlKRM0NicoKhscEVJJLRU7LC8GNzg6LhRGST0/E0/8QAGwEAAQUBAQAAAAAAAAAAAAAAAAECAwQFBgf/xAA0EQABAwIDBQcEAQQDAAAAAAABAAIDBBESITEFE0FRYSJxgaGx4fAykcHRFCNCYvFygtL/2gAMAwEAAhEDEQA/ANwooopEqKKKKEIoqPf38cEbSyuEjQZZmOAAKy2/70Ly8JHDY1hg3AuJ11M/TKR8serZ+nKo5ZWRNxPNgpI43yOwsFytaql7Tdr7ewQNO/vNtHGo1SSHyVRufnyrO7XtDxWE6zeR3JA/RSQJGrfJ4yGU+ROR5iqvhNlK8jXd4dV1LufKJekaeQA8v/7my7Wp2xl7Dc8tPXgr8WzJ3SBrxYc9fhV3xPtlxG6/RFLGLpsJZyPXPuJ8hk1UPwh5N57y8mz0a4dV+ipgCrKiucl2pUyH6rd2Xut6LZtPGPpv35+yz3tH2ZfxgttaSaQQXm8Y6m6kKXcgeWSDuPzf+Cd4l3axJCnCX8NBgZuw77nJJLDLEknyrnRU8W2Z42htgepuT6qGTZML3F1yO6w/CtrXvqgU4u7W5tv2mTUn+pad+Ecdguk8S2mSVfNGBx6EcwfQ1mRFUs/ZvRJ49nI1rcDk8eyt6OnJgf8AvNaNPtxrjaVtuo/X+1Rn2O5ovEb9Ct2opD7Dd45nk9kvlEN4B7uP0c4H3kPn5r/8gPlb7XBwxNNwsNzS02OqKKKKckRRRRQhFFFfGYAZJwBzoQvtFZv2u78LS1JjtwbuYbYQ4jB9Xwc/wg/Ssx4x3t8WuSdMq2yfhiUA/wCo5bP1FLZJdelqK8g3d7dynMt5M5/akc/1auqJZlORcyg+YZh/1UWSYl7DorylZ9r+Jw/o+IT7cg7lx+T6hTx2a7+bmPC38AmX/ixYV/UlPhb6aaLJbrdaKXeH94fD5ohKt3EFPR3CsMcwVbcVZcK7Q29yWFvPHKUxr0MG05zjOOWcH8jSJVYUUUUIRRRRQhFFFFCEUUUo95Pbb/DrYeGuu5mbw7dOeWP3iOoG23UkCjRCgd681g8UcN7LMSW1JbwH7SU9PdHQb7nAzWeW73aOPBt3FvsNFxOjSAcgQUQadvunV9Km8F4X4bNJPJ4t3JvLIxy37q+Sjlt/sBb1ye0NqNlO7a0FvM/jSy6ai2cYxjc4g8h+eaKKK+MwAyTgDck1grbXG4nCIzscKoLE+gGTVFH2vjmgmaA4ljRm8OQYYYGdxncfI1aTQe0Sx243VsSTeXhoQcfxthflq8qt+IcJteICVJExJEzRlx7sqHGQQw30srBhnIIO4rYo6FskeN/PLu696zKmpe1+FltPPoeioOz/AB1bmPOkpIu0sZ5ofr0PQ1aV0douypi0XNopMsKKkidZ41AGD5yADIPXGPKuVrdLIiuhyrAFT6Gq9dSiF+Jn0nTp0/SmpJzI3C/6h59f2u2vjLkEef0/mOVL112q8O/Fu64iYKofB2kbJAJ5YIwMfWrFePR+1G2ORIFDLnk2RkgeoHSqzqeVoBtqL+CmFRG64vxt4qguOApbTLNcm5nt0YMGSZhNbYOdQByHXl5EY5+foLhfFIrmJZoHWSNxlWU7H/Y+YO4rLao7HjzcEuhKgJsZ2xPEOUbH76Dpt09CPLHRbL2ljIhk14Hn39fVYO0aDBeWPTiOS3iivitkAjka+10Kw0UUVE4vxWO2hknmbTHGpZj8v6k8gOpNCFG7SdpoLGBp7l9KDkObMeiqOpNed+2PeTd8UYrqNva9IlO7jzc/e+XL061G7a9sJOKXPjSe7Cu1vETyH4j5ueZ/+KphIMkZ3HMU4BMJXGKAKMKMV2VYcE7Pz3blYE1Y+NycIn7zf2GT6VWREkbkHc7jkRk4Iz0I3oDgTYJC02uVzoor7CjO4jjVnc8kQFmP0H9aUmyTVca+K+QDvgkgHBwSMZAPI4yM486e+Fd2yxR+0cVkEUK4JiDeZAHiOvr91fzp3ktLDiNobeF4mjUe4IiuYiPhZVG6keo3yfOqb6xrTkLjiVabTEjPI8lg9xACCRhT1bAJrS+6TvKt7SMWnskjMTlpbdWkLk8i6EahttsSPQUj8X4TJazPBMPfTqOTqfhdfQ/yOR0qy7GdtJeGTeJGNcLkePF+IfiXycfketWrhwuFXzBsV6foqHwfi8V1Ck8DB45BlSP6HyI5EVMpE9FFFFCEUUUUIRST297GW1xIl7eSyLFaROSiMVB+8TqB1DI2wME7b07Uld63Aru9tY7W0AxLKvjOzYVEUFt+pBIHIE7UIWcdm+Hxrm5MaQvcnKIMAIh3jjXzOkAk8yefKmCl/iPZ/wADjEcTTNM0Nt4js2AodyVARBsihSNtz1JNX0syqpZiFUDJJOAAOZJ6Vw20o3tn7Zu45npyA8F2Oz3tdD2RYDz6lcqr7uzN5J7IhITAa5cfdQ8kH7b+XRQT1FRLTtH7QTHbITKz6I9YwMBVZpWHMRgMDvu2VA57O/BeDpbRhFJYk6ndvidj8TN6ny6AADYVYoqJzX7yUWtoOvt6plRUte3Aw3vqfnP0S/2V4XNDqtrZFubkaPaZmbRDFhcRITgsSF30KM+8ScZqyuOyHEIbg3SS200hjCy2yK0RlVSSCrO7ZdckBiAMbHnTF3WwgcNif70pkllPVneRtRPrsB8lFefuJ8P4k/GZPcnN34xII1ZX3vdIYbCPTjBzp0+ldY2FoGi5h07ycitZue3VuisCJFnAOLZ43WZm6KF075O2oZHXNV97bezTKdOmK5OQudo5iNTpnlh92H7St+IU494kefYQMeN7UhUjmFVJGm9dJQEH5j0qFxvg0d1A8MudLY3U4YEEEEHGxBFZ9XTsc3dnj5LSpZ3u7fEeaWOG9mo72zuDJyuZC8bDmoiAihcf6S3qHPnUXs72Wa4S6W7UrKsiIkq/EHhjAEqE9DkHyOSKerW2WNFjQaURQqgdAowB+VQ+M31uEMVzNHGJVK4eQIWBGDjJB68xSNAADRwFh3ZfoKRzb9o+PU/Cly0mcM0M4Amjxqx8LqfhkX9lscuhBHSqjvAQHh82emgj/Wo/vUviolhQeKxlEQZ7S7HvBlVdTwTlfxKuNfIkKeYqu7V3gn4a7ID75RdJGGUmRQVI6MDsRWPJR7iqjez6S4eBvp+ldFSJad7Hahp9Fu3BHJtoSeZiQn/SKT+D96aT8Ym4eFUIgKxyZ3Z4/wBIPLHxYx+A+dPFtDoRV/CAv5ACvIhEiXUsiu0c8c7kOD7wYN/vXXrlCV6/JrBO9ftqeI3MdjaHXEsgU6TtNLnAAPLQvny6+VKvEe23ErmMxT3rtGdmVQqah5MUAJHpVv3R8GEt80uPctkwvlrkyB+S6v5UyR27YXJzBjcGqfJ3SuZLeLO2Gkubjov3ViiU/U5PPOTyArlB3b+0X8oVDb2cJWIHGHl8NRq0kjfUxYmQ557Z6P8Ad9rIEkMKa55hzigQyuv72n3U/iIqiur28guzdDh12IJIwtwp8NmHh50SKqSE5AJDLtsAazWPneLjkrjmRNNlI7aSCy4a0VpEQX+xjWJCdOvOtvdyc6QxydycVmvC+7++mxptzEv4piEx/Du/8q06PvOsGi8SObW3SJVbxWPRQmMkk7eXrTFw+dniR5IzE7KCyE5KE/dJHMio2TSQtItmTqU90TJTr9lnPC+5jcG6uSw/BCugfV2ycfQU+8G7PW9omm3hWMHmQPeb95j7zfU1Y1W33FWEggt4/GuGGoIDpVF5a5HwdCeWxLYwAekRklmNr3UgZHELqxIqq4t2VtrjBkiAcbrKn2ci+odMMP6Ul97CcUtIoXSeQh9Xim3j0Rx406V1DMm/ve8zYOOQ5V09zfBLq+FxJdy3Yj93wpRPKh176tIJ0uMYzkEZA9astopBneyhdUsOVled53ZoT2njIMy24Lg9WT9Yp89hqHqvrWOA1t/Bpbo3dxAzpcWcTmLxZAFmLBFLLhAEcKW0E4B5+WKxjiFgYJpYD+qkaP5hT7p+q4P1qzSEtvE46KvU2dZ44p37l+2Btbv2OQ/Y3J+yydkk8h6Nyx548636vHl2SAHU4ZCHUjmCpzn/AL8q9XdlONi8s4LgfrY1YjybGHH0YEVcKrgq1ooopE5FFFFCEUUUUIWNcR4ZLf8AEbi9t5EhCMbVVdC4m8E4d2ww0jVsMb4Wu/hXZiWRy9+IyqH7OFCWQkfrH1Aaj+FTsOfPlI7EgxpcW7n7SC5mDg88O5dGx5MDkGrDi3aa3tnRJpQrOdhzIH4mx8CD8R2rKlja6XGW5jitmAhsIF8uXBSLfhESTSTKgEsukSN1bSMD5fTngVIEvXK6cbHP/YxXYDmuHgrp04Gnyxt+VJdWAANFXcNubnh5YQR+02ruX8EMElhLks/hlsI8ZJJ0EggnY1aN3kAj3LC+Z/wtEqD6uz6MeoJrqYKrA4OW93bJG2/yHzrnq97GDyznG3lj51O2ocBZVH0bHG+igQrcTz+1XelGVSkMKHUsSsQXJfA1yNpUEgAALgdTVgrg5wRtz9K4DSrc8F+meeB0+lCfE3u45HO3vf32qFzi43KsMYGDCFA4/eOiIkJAlnlSCNiMhTId3x10qGbHmBUHtnxqx4DGiraC5uJwSzSkM7gYBaSRlYnJOygY58qndoIHKRyRLrkt5Y51QbF9B99RnqyFwPXFSeMTcG4xGouJYi0ecB5PBmjJ2YFWKsOW4IxsKuU1sPVZ1bixjklBJra+4XLfWcTWYjcLewIR4UqAo0uBjSDoJIcBTsQc5q87d9mj/iNr4SExXU8bTYGytCyuWPlqQYJ/YFF9LYmCPg/CyjCd9MrRtrVEGHnZpM4eQopXTknfoAK0+p3Ma7UcQfEKo17hoeHquEkoUZYgDYZJxz2HOvNXelwQ2nF5tsJc4nj8stnWP9Qb8xW4d5nB2uuF3MaAl9GtAOZKEOB/KvN952jubq1ihlcS+C2YnfPix7YZNX3kOxwfIU8JhXVWjd1nBWn4Y+JniEtwxlMezuiqo0BuaZP3hvjI61m4BK788b4rVe4+61WDp1jmbI/eVSP6H8qq1pIjuOampQC/NPHdi0cUEtoFCyWsrowwAWRmLQyHz1IQNR5lWq+7VcMkubO4hhfw5JI2RG6AsMb43APLI3GaW+LcCSchgzwzJsk0TaJFHUZ+8h6o2Qa6I7PiKjA4oxHm1rCW/Pb+lRx1jC3tZFSPpnA9lZr2V7kuIRT+NNKtmIQWWQOrnIBxsDgL+LURtnY1p3ZfjPtdpDOV0mRAWGMYIyGxnpkHHpio8vZbxiDeXM92Ac+HIVSHI5ZiiVVb+LNXLMsaZOlEQeiqoH8lAFVaqZktg0eKngjcy5K+XUjKjFF1uFJVchdRxsMnkCetVnYftFaW6eHcyeBeyHXc+0YjMjnb3HPuPGBgIFY4UDYHNSuFcUE4Z0U+FnEbn9YMbuAfuZ2B+9gnlgmVcW6yKVkVXU81YBgfodqjgm3JNwnyx70ZFMjXsenWXTT+LUMfnnFKXG+3Il1W/DGWac+60y+9Bb55szj3WcdI1ySeeBVeOwlhq1exQZ/8sY/Ll/KrmCBUUKiqqjkqgAD5AbCrT67LshQNpc+0VG4PwpbaFIkJIXOWY5Z2Ylndj1ZmJJ+dYn3iaU4ndZIGWQ/6okNbzUBOBQCd7gRL4zgK0hGTgAADf4dgOWM43qrBPu3lxzU8sWNoaF522I8wa3buDuy3CQhP6KWRB8iQ/wD1GsV4vOj3Vw8WBG00hTGw06jgjHQ8/rUrhHeDNacMmtLdSjSSszS53CsFXSn7Rwfe6DlvW5e4BWVoSF6oopa7M8ImWztlkmcOIYg4OCQQiht+u+aKEqZaKKKRKiiiihCXu0XYa2vGMjqUn0lVmido5BtgZKEagPI55ViPDIJ7WeSD2QzSQK/tpVdUrAvhJAWOXUqVOkdM+Vej6zzvV7eNwrw2gt0aa4BUzuDpUIRgNp95viJC5GNzvUM0DJ24X6KaGZ8Trs1SHwTt0LeR1VJHsUCF20Nm1LlgFIIz4eRy6dNsCtItbpJEV42DowyrKcgj0IrOZOMX1wrGS/yso3EUMSowPQ5Ulh86g9lleyLC1uPEUH7SGQgrn+HeNv2gD6g1QJiAs1xy5/lb0dJV6uaLHQAjyzWoJxSEsVE0ZYbFRIpIx0xnNSaXeFPZXyt/l49an7WOSJNaM2Tk7b53IYHBrld8CNujPY61cYIhD5ifcZXQ5KpkZ3XSf6EsFDdw1CYCKjcQs/FjKeJJHnGWjYK2AdwDg4zyyN/IipNLvbZW8OFvEkiiWZfHaNyjBGDKG1D7quUJ6Y58qGi5SvNm3UPtH2XgitZGgt9U5wsTgs0odiFR/EJL+6TqJzjANMM9hHIcSwxuwAwzopycdMgnpVUOITWWBdSeLbnAFxgB488hMF2KnYeKMb/EBnNQ+NdvItSw2Si8um/RpH7yqTtqZhsAPIH54G9Ps52QzUWJjLk5dFacGIk4xbxIFUWsEssoUDSDNojVduRxlvka0yk7u47FPYxSSXD+Jd3J13D9Bzwg9Bk/n5YpxrQY3C2yyJH43FyK84973Yo8PvDcxL/lbg5OBtG53ZfQHdh8yOlejqq+09tbPayreafZ9P2mrkB556Ec89KeoyvKytkZFWfY/tK3DrvxdzBJhZ1HQdHA81O/1I61A7R21tazEWV2t1CTsNLq6ehJUK3zB38hXUpyOXPoaHND24SkaSw3C9KW9wsiK6MGVgGVgcgg7gj0rsrD+xPbx+Hnw5AZLUnOBu0JPNl806lfqPV/492yWUQ23D5o3nutkcMMQp9+RvIgZwp3yOW2DiPpXtfhHHitRk7XNumf/E4dWjxo9fLT4i6vyzmlbiHCnhuZJriGS+gLaowCXa38wLcnQ6g7h1BceXWo3FO5zh6xBQJRIBvL4h1sfxEHK/QAVC7JcensbhLG8kMsMnu2s55gjlGxJ+g54OMEg7WX0bom4mm/NOs5zcThlz/a0aGUMqsM4YAjIIOCMjIO4PoeVRuL8UW3haVwSFwAqjLMzEKigebMQB86mUodpeMpcxeFaK9xKksbgRoxjBikVirSHEa7Bhz2OKoRtxOF9OKkcbBfJu0V7Gpmkit/DUFniUuZAo3bD/CzgdNIBO2etNsMwdQynKsAynzBGQfqKV24deTKy+HFAGBGXkMjAEY+CMac/wAf51UXXbUcLtvZ2kW8miCooiQokagKieK2pgDny3PkOdXKiKJxAg1SyOY09m9kxdtu1K2Nsz7GVvdgQ/ebzx+FeZ/LqKz3j/elNcW4hjj8FmXEz6gSdsMIwPhB/ETnBx60qcV4rLdTGa4fW52G2FQfhUfdH8z1qNVqGja0AuzKy5alzj2dF8AxsKZu7jsoeIX6KRmGAiWY9Dj4E+bHp5A0pxyB5VjZ/BQn35WR2CjqQqAk+n9udejO6aaw9kMfDi7qjfayOhVpHIyWJI3+Q5DAq4Sq4Cd8UUUU1PRRRRQhFFFFCEVh/Fe8G9vLi6tisEMUMhjKNEJXOCwBPiHTnbOcVrnaftAljay3MilljGSq8zkgAb+prAJOMtPcy8RlQRm50rHBHuW0gBT+0xC8/UnaoKh5azsnPgr+zoWyzgPF2jXh8zXZa2ItFdg0joTnQFBCkncqqgYHoNqD4V0PEgkAkX4XXZl9GB3KnyP0rmOGNL71wcjpED7i/vf8Q/Pb0rnd8IVsPFiORR7jqBy/CQNmX0/KsjEL3Jz58Pf5qu0Ebg3CxowcGnXvHLp+FfdnuKx2/DJZ1GqfURMD8RnJCInooyoX9nfqaX7LjXE4544TeRFZPdjedBoL9EZlXKknOCduXLpTR8WxdENqGwaSFRqzNHlEI8/dYkHljc8trbsp2bfi/ETBdMYYoFExiXdnGQPiG2feGW6ZwB1q9GCXgWFrZ+y5uobGyF7iTixWFvv2up4g53HenuHhHH+sfDz6lpR9fdqj/wAQvjePa30sdq5GIU8ASW9wCMNh3Ops5+EEdRz2rbJFOkhMZwdOeWcbVhHG4bkWrf4tbcRkWM6pXFwhhyDgOo2CjJ2Aq06JoGQWQyZ5OZVzwuwuIIbi3u1R7UROY3VyQq6SGiIf38AbrnOAMZO1OXddwGGDhts8cKRySQxvIwHvMWUEkk7/AE6Uo3+/DYoYzLqu/DhjEra5AJ8Fsnrpj1H6VrNvAERUGwUBR8gMCmwXzKfVWu0DkuyiiirCqIr4ygggjIOxB619ooQkTj3c1w+cl0jaBzvqhOM9fgOVP5V5/wCOqkVwYoHl0rs3tMSxODn8IP8AXBr13ULifBILgaZ4Y5R5Oit+WRtS3SELyaZABnNbH2K7nhFaCWaQpPMNbxtDBKiA5KIVljJyAd8Mu/yBpd7T9nrWW8lexgiht+H5M0oZk8SXoiEK+6EDACnJ26im6y7Z3kIRbuN2D4wH8PxMn7qyRYjlf/w2WNj90udqgFVCZN1iGLl5+iQtcGlwCqeN29xYAsMNEvMIW8Ej1RyzWzeTKzRZ2ITnSdxvtdbz3FuuJJLeNlmlMYGpmxlEGojGPvb53PlWjdo+1A9mU2xWSW5Jitx01HZ2YH4VjGS2obYwcVivZ3gU1xK8Noj3JDEKVXSuATh2ZtkB/aNXJAAMITqasm3TmHS61yDvctpDpjgunfBOkRpnbn+s9R+dfG7x5Xdo4bIqygMTPKqABs4OmMMW5HkaWeMd3N3wlY706Z1VG9pVCFWLOAoBY5cZPPHMcq6UW8klWdYYYjoKEPIzZUkMuQo5g56/eNZ4o4hwW3Rhs7buJuDmAOHfb88FJ4rxm+uraZpJ/DKax4MA0KfDO4L5LsGA23HMVT8ZEUKTwxrtPFG0KICSXyQcAb8grZ9Ktk4HOzOz3OgSY1rCgUHA0/E+og4wMjyFT+G8GigGIkAJ2LHdj82O/wBOVWGta0WaFqMozazW2ysSczxHmDzCzqWJ0GZIpU9WjYD88YqFDJqlVTMQjHconiMv8ORkfWtMTtJb5IMmghinvhkBK7MAWAUkbbZ6iu2bhEMhEmkBuayRnQ49Q6EH+dPus07GY/OGQH50/SldlO5G3ukWeS+knhbkqRmHOOYOvLD8q2Dg/BYbWFYbeNY415KP5k9ST5msr4d2pv7T4Zfa4x+rnwJP4ZQNz+8PrT32R7wbXiGViYpMv6SGQaZF89vvD1FCyp6WWnNpBZM1FFFIq6KKKKEIoorovb1IY2klYIiAszMcAAcyaEJd7zb6CPhlx7RnS6GNVHxM7fAF9c7/AErFeznCGjjRpjqkC6VB/Vr+EevmfkOlXXG+PtxS5FwwK20WRaRnr5zMPxHoOg/Mxb67K4VMGR9kB5erH9lRufoOtZdXNiO7b4/PVdbsei3LP5EvHQeh7zwXC5kLt4SnHWVh0B5KD+Jv5DfqK7rm4WGMsdlUbAbegA/kK+2tsI1xnPMsx5sTzY+p/wDilyS59slVXwkCr4uNQJYA4y2Ph6bHkCevKm1uI9AtmWUxD/N2g5ew481H4Hb6bmOR/jmBbPowf+pUH5NjpTf2C4ho4vbTE4WfxrYkciAWaL55KD+VLhvRJdO6/BBFqzjAJ0tjGenvH/TUyxjLWcLRH7RFSSI+UiYYf+4EH5mrYkwvDz087+yxzTiWB8DDf6iOpGHPxNwvSdYZ3pdv5LiS5sEiVrdJoFZ0Yl2x9o66R8W46YI0dc7OHbvtkG4Gs0JxJepHFEAdwZtnHnlV1j5isi4zwaK2g8WHMbxgAMp3bPukHPU5O/Sr0swYQ3iVgUdGZ2ukP0t19u5ap2II4hfvdLvbWgMVvtjVI4HiPg7+6uFGfOtLrP8Aus7DtaoLuSV/EuI0LQjaNAQCoIPvPIBgFic5zWgVKwYWgKpK7E8m90UUUU5RoooooQilHvK7UtaWoSDe6uGENuo56m2Lfw5z88U2k1jj8YN5fTX6gOsTGz4ap5NIf0k37oGpifwg9RVSsqRTQmTjw6nh4c+QuU5rcRspnA+ArH4doh1RWhDzt/xrlsNv5iPIb5mMfcNc+194smbYkCML4t234YxkqgPRnKk55hVJ5kGrJ54rC2UOzNg4GxaSaRyScAbtI7EnbzPQUgcS4TfTQsLmJbeOWUTXsglDyrHkfq194IiqBjc4T51w1FTyVk29vkDqcsyc3d/HocI0WpdsbbH50+dU0dzXZjxWl4lMCwlLR2wk3Oj4WkboXYAKW5nS2c6q1SysY4UCRRpGg5KihVH0AxWbL35cKt4ljgEzqihESOLGAAAo98j5VQcc7wuIcRBjgjNhbH45GP2zD05aM+n+rpXogyCzYoXyuwxtv3Kf3z9rxMhsLYh8OntTDkDrASEHq5b3iOgT54hyyBRknAG39hVE3DUie1t4x7odpWPMt4a/Ex6ksy/lV/Qut2dS/wAcOB1yv36/lcZI843Iwc7HGfQ+YrlRXCKPAxkncnc559PlSLUU/sfNEl49rcIj296MhXUMomjG4wdsun84/Wuvt33a+wRSXvDGZFjGua2Ylo2UfEy5OVIG+PIHBGMGr4taNJH9mdMqESQt1V0OpD+e31pu4h3ix3HA3mwPHnRrbwfveMw0MuOeBnX+7ilXJbShdT1G8jyxZi3Pj86pN4bxNbmJHQsuQG5csHBXOMHcEVV9rLN4il7bnRPbkNkfeUHr54/oSKtOz/C/Z7eOLOSoyx9Scn6dPpUbtRcLDZS9AVKqPMvt/cn6ULfnZvKUibXDn0Nv2td4T28tpoIpWcKZI0crudJZQxHLpnFfayrgfdtdvbQOBgNFGwB57qDXylXDreqKK6L++SGN5ZWCRoCzseQA5mkSrsmmVFLMQqqCWJOAANySTyArEO2HapuLyaEythG2w5G4ZT8R/wDDHQdf6Q+0vbqbjMhijDQ8PU+90ecg5AY9ByOkcuu+Mc44woAAwAMADpjlVCqqcHYbr6LotkbM3x30o7PAc/b1XC4nWNCzbKo6fkAB59AKj8PtmyZZB9o/T8C9EH9Sep+Qrpibx5dX6qI4Xydxzb1C8h65PQVZ1lnsi3FdUz+o7FwGn7/A+/JFdL2SFWXSMPnWAMZzzzjr613YoxTQbKctB1VLxWzEVtOQzMzqFLO2T+FR8hqP51dcW4F/h117OARDMglt/QgATR79Q3vY8nqq7QSDw0BOxmiDfLWCf6VsHeZ2UN9ZHw9riE+LAeupRuvyYbfPHlWnTxb2FwPErldoVX8SsYWaBuY5gk3+c1iVhwUifWdWI5nCaicCN0ZvcB2A1vnbzNMfCOzf+I3sVuRmCEia5PQgfo4/mxzkeQqkt+06G3aV/dZNnj5MG5acHzP/AHsa2Xuw7PPbWStMMTznxpttwW+FP4VwMdN6II3vkxP/ALckm0KiGCm3UB+vPw+ZfdNoGNhX2iitJcuiiiihCKKK4u4AJJwBuSelCEkd63H3jt0tLY/5m9bwY8c1U/pH9AAcZ6Zz0qq7M8JRNIj/AENupgtz+Ig/5ib5u4K/JDjZqooOKPfXk18p3kc2XDz+BQCZ5x6hNRB6k6etN17cpaWxYL7sSAIg64wsaD1J0r8zXEbfqzLKIGcMvE6/+R/2CvUrP7yljtjOsk4k8Z4UsVZ3kTGrxJFGEGoEZCenOVfWufAuEGz4bdXU4bxp45JZNZLMq6W8OMs25IB39WPlXTwbsz7XPFZze+i5ur8gkB3cnSmRvgvqP7sa0w9tO6q2NjOLWCQzBD4SrPLudvus+k9diK19l0bhTjtZcO4HXxNz3WSzyhr7Wz49/skTs/Zr7HDgaSY1yygBuQPPFTL3iMccbNKcKDpww3Y+QH3s12cH7H8WaGONbWKDSqrqmkBOwAzoTOPkadex3dattILm7l9quR8LEYji/cXof2v6V0C137WiiiDYhc27gsx4FLLLdTvNG0RiCxJGwwyBvfOfJjhSR02HSmGq7hlz4015P0mupSp/ZU6F/kKnQy6hnBHoRg7ULToS4wNc7U5nxXOiuEUWkYBJ+Zyfzr7JKFGTnmBsCefypFcXVC8kzultGHMf6V2bRFHtnDNgktjfSoOOuKh8I7GLLLNcWt3DLcIffREY2+XG6iQk4ZtO7LnHUYNUXEODFPDgnvWS2muCT91VDZdy342OAoJ2Gc01cL7SRT3CWlrm2sLZDO8gJQzLGQBg7ERljlm5sAc4ziqszpG6fPnJcxVVExltJlY3A5cvnkumDiQL+FKrQzDnFJs3zU8nX9pc1V8M4UeL8US3G9rbHXORyJHMZ9T7g/irQrTsNDxeI3N8r4cYtFDFTFHnIfbbxHxqOc4GkY2pp7GdjIOG2/gwZOSWd2xrcnkSR5DAHyqyy5aC7VVqraT5o919zzV6q4GBsByor7RTllKk4h21soJvBmuoY5fws4BGfPoPrSx3x8Vgfhpg8QtJc7W4j97WyFWOSNgg2ySetKvb2a3t+Iyz2bJdXEoC3Nn4TS506RlXVT4bYxlTtty6V1W/ZuG+AdLe44dPFuAYyIyWGNlOEcdDjS3nUUkmBWIYhIRc8c+7pwuqHgfFIyoh0iORPdMe2Pd2OkjZhny386lX6ySfYQECV0ds/gSNSzvt6DA9SK6rvsrI91DayQkPMwjidQDEq51yyxnmHA94ht8gcxzZu2thHwt4LayAia7SRZrh8yTFVAGkM590nJ5fQVQZTtJ3jtBwXRz7TeGCmisXGwB0tfLMc/mWiVuzEeLSH93P5kn+9WldNnaLFGsa50qMDJya7JZQqlmOABkk9AOZqg84nEjmujhbu4mtPADyCoeD8Ej+1UhspIy5EkikjZlzpYb4bH0qcezsBPvIW/ekkb/mY0cFlBRpCQPFcvgkZAOAmfXSFP1qRPxSJPilQehYZ/LOakc9+I2JVWGKnEQLmtt1A04eSouN8G0gxwDSJQSqDkJIsMCPLUuR8wK2ju17yoeIxLEToukQeJG22dOxZfMenMdfOsoW6E1xHoDFI1di2lguWwoAJAzsWO1W3d5wUHtAsiDZIXlkxsAWzGPz1A4+Zq/SyG+B3K/zwXP7XpWlu/j0Bt0trl43+BaFe90NlJxFb4qQQdbRDHhu43DkYzz3I5Ejfrl3oorQXNoooooQiiiihCKzjvj7XyW8K2cMeZL0GJJNYGnLKjDT8W4bY8t/StHrJ+8jhAvOMW0B5JaTSfIsWRG9CH0keoFNcbAlK0YjZSOy3DVQ6U/RWq+yxH8TAhrmT+KTC/8ApnzqP2o4mvjBWOIrZPaJz+1uIV+Y998eYSuPZ3iErWsUNrEdaIFmlmDLGkn6zn700mvUSF233boV7gkT3k8FpLvNNcPLfjGNIgI+zwDsp0xqPT51wkGzZ5J8cgsCbDnxu4jhlc/8iFqh7WM7s/b7rT+7fgzRWvjSrie6bxpB1UMMRR/wJpGPMtTZQBRXdtaGgNboFlEkm5RVV2r4r7NZXE+cGOJ2HzCnT/PFWtI3fTI44POsasxcopCgk41gnl02pyRZz2Uh02cI801H+Mlv71ZshyDqwBnIwN/L1GKX7PtRFFHDGyTA6VUAwt91QCR5gemedSx2qh6iZfnDJ/ZTQu2irKZjGs3jcgOI5K4rqYsNR+IfdUDf13zvmo3COJm4hEsdvcspzutvK42JHxIhU8uhNReIdpRDjVb3O7Bd4HTc8h74GT6UKQ11OBfGPurK5tEkAEiKwBBAYA4I+fWoHE+zMFw6vIpJVdOxwMdMgc8E5FQ7rtHPpJjs32BOZHRcYH4c5PyzVzwHslxW/ginWS1t4pVDA4Z3weuCCAfTNFlQl2nQvuLh3cLpi7l+0h0ScNnb7a1J8PP34juCPlkfQitPrP8Asf3QxWdwLua4lubkcmPuKMjSfdBJOxI3OOW1aBQuWfhxHDpwRRRRQmrMeC93t7YmVLc20qSSNJ4srSLIdWMBwqnVjzz1O1V/CuIXEtzM7XUfstsSjlIgiSOozINTszeGmRlsjJ5bVrrDO1Z9wXuZggYqbm4lt9Zf2dmAjJyD72N3Gw2OxxvmonxB2mqnjnc219BwU3sTwwzyniEoIDL4dorDBWInLSEHk0hAPmFCjzo71Ox9vd2U00qnxLeGV4WDFdJCF9+hGVHOnQDHKlTvW4l4HCLts4LRmMf+qRH/AEY1I0ACwULnFxuViFlZSIi+FcOAQDhwJBuM9cEfnXc89zgh0hlU7Ee8mR9dQqTwvs6xhjKXMm6IcFUcDKgkDYHA+ddrdn5xyuU+sH+z1nuawnOyWLaVVFk2Q25HP1VP9mvxcOH8Ijb/AL/Ku+PiIQZSy0ep8JBzwNwc86kcKjdriSJ3VlVdQZU05IYow3Y8iCM+Yqbx7hyrazEZyqFhv+H3h/Smljb2PqVZbtqpbkMPfhH6Va0l1JzdIR+wC7fm235CtH7hbRRZzuRmf2h45nOSzaApXOeQAY7Uu8PUaAQBnfJ+pq+7rL3w+IXtuTtKkVwg9R9nIfqdP5VPT2BIAVR1bPUu/quJ+clqVFFFXEIooooQiiiihCKzyZxJxu7brDbQQ/8A5GeYj/lrQ6waXvAjtOOcQWZSUlkVda7lfBjKqAoHvajheYxUcgJaQFLCQHglOXavtC8ASG3Xxbu4Oi3j/wCZ28kUbn/bOLTsL3fGwkeZ5zNLPGonZl3MgZmLK2dkwQunH3QfSvvYbsu6u99dj/NTjCpz8CLmsQ9erHqf5uVEbMA6pZpd4eiKKKKkUKKKK4TzBFZm2Cgk/IDJoQsk7UN7Zxac6iEtI0gTqNcn2kh58wNKn5VS9p7Uw2k8mvkhA2xu3ujr61L7HOZIGuG+K5mlnb+NyB9MAVD7yGzZhB+tljT+er+wp11hSWlqc+Y8lrHd9w7wOGWkflChPzYaj/WqLvet9cNmOntcefyfH9KebWHQiqOSqF/IAUn9621tbsfu3cB/Msv/AFUi2ZPoPcUqNwRCpBLHII5+e3lTh3R3OvhFr5orRn5o7L/al8V3dzt9pe/syd4bgyoP2Jtx/Nf/AHUpWbs82LgtKooopq1kUUUUIRRRRQhFUPbfhtrNZSC+z7On2jkFgRo3B93c/Kr6l/t/w9p+G3cUal3aFwqqMliBkADqcihC87cK4bbSPOYVfwvGbwWJdW8P7gyDk4pmh7OFSPtpgvXTPKP+ql7gHF1RRDNFOHhGmRRGSQQSMEZyPqKaBx/UPct7lvL7LSPzcgVSkxYiqj8V112VqI7vQmdKW4AyST70rHcnnyNTONx6racecT/8pqNYW8rzmeWMRfZ+GiB9Rxq1EsR7uegA9atWXIweR2NRE5ph1VTwS9GhVJ+IAj6gV2T3Nza3kN5aRLM6o8Tozacq246jrn+VVHHuCwW0aSxRqhSVNTZOdLZRgSTy3H5Vd8Gu9a5DahsQc5yDTgcJxtSg4TcLUe7/ALXniVmLhovCOtkK6tXw43zgeflTLWHdmO3knB7eSOazZ4fHdxKkq5AkO2UIz08x0Fbbbzh0V1OVYBlPmCMir4IIuFcBBXZRRRSpUUUUUIRWR9ke7d5ONXl9dxkRpO5tw4+NixxJg81UYx6keVa5RQhFFFFCEUUUUIRSv3ncS8DhV245mIovzkxGP+amis975rkezWsPPx7uJSPMKdR/oKEjjYXVPwu0EUMUY+4ir+QANUva2HxJuHxfjvI8/Tn/AFpkqi4nvxPhI/8AuGP5BMU5YNNnMFttJPfGccKlf/hvC4/hlQ07Cl7vBsPG4ZeRjcmFyPmo1D+lNW8Unhs7+dUPDeIexdoIJDtHeR+C/lqBAX65Ef8AqNSeyl/41nBJ1KAH5p7h/mufrVZ3i8OZ7USp+kt2Eqkc8D4v7N/DTlhU7t3NY9y3miqnspx1b2zhuEOfEQE+jcnH0YEVbU1byKKKKEIooooQik7vfuXj4PdNGzIwCYZSQRmSMHcb8tqcaX+3/BvauG3MOoLqjJDNyBQhwT6e7QhYP2c4cGCyZJklQM7MzNqOM5Oc786bLaIqoB3IrP8AgUNyIldI5/DGyuplCMBtkZidQPTb5CrB+LzcmNwOm0sS/TeAHNUnsJKhNNI7MC6daGOBk7DzpOF+2PeS5I82utI/9iCvrTqf/p4CfORpZ2/Ioc/nUWBK2imPD0HqUxScagBxrVz+FAZD+SA/zpT4LxeSFpY0iPuu4AMcjMAWLLlQABseRYUz8C7MXt/IkYkmgh5vIlu0MaqOYUyDU7nkMHA3J5YNz2j7so+H6p4riYW27TRhovGBwMujTKRJgDeM4J6EnYzNiJabef8ApTMpmMfhnOX+JB/Nki8Re5ubedvZ7qWOMYkKqscaHGdwupn07MRq22zitx7rjL/hVsJ9OpU0qVdXDKPgOpSR8OBz6VUdme3NnDaRR2sF9Mir7pW1di+SSzEgBCSSSTnGTUTu7juo7+5WO0mg4dL9oiThVMbnGoIoY4VjqOnptVprcIsm2aCcOi0yiiinJUUUUUIRRRRQhFFFFCEUUUGhCKTe8fsU1+sLx3It3tmMillDJ03OSMYx8qSuLd9FytxNDpt7Tw3KgTpKzkA4DbELv5fzqga/8U5biCXK6mdoZ21QFnOonw0dcAHkragPKg5KzFSSTC7bfcel1YcN4lxCQv4VvDdxo2gTxSeEkhHMr4uNQHIkDGeRNdPBBd33FLV/ZfCWym/zAaVMrq05JBweQ2IBznY1MbvBkjGkz2EYAwNKucDphfF2+VVU9hNxN/EginuJ8AR3AQW8UeCGUhsDUAcNg6zsN6hY6Uu7QFkh2XHF28gRzPoAT6L0LXGSMMCDuCMH67GqrspaXMVpGl5KJpwPfcDnvsOQyQNs43pd7X95Ps8pgtIxPOhHi6jpiiyMjU/4v2RmplC1rnnC0XKR7ns3d8HtdBltpMyFbWPEjSyF22QAFRtnJO+Mn0rlx/gF8saSTEXEOgm5ghcW5HniQ5LoNwd15eVVrccuFuGurm4szOwKrI5ZhEv4Io9ShR5ncnffc57457niDARxz32DnJAhtQeh3AVsc99Z9ahdvC4Ych6qy3ZsbLumAaep/GZ8k792nb+1uMWkFu1qqoDAjjHiADMhBAwSDvnOTnPnWh0idiu76SC49ru5FefSUjSPPhxBviwTuzH8W3+z3UyrvDQ4hhuEUUUUJiKKKKEIrrubdZEZHAZXBVgeRDDBH1BoooQvOXeFwCGxuAtoHhUg5Cyyf3eqHht7KWwZ58bn9NKN/PZqKKVInrgVsXALTXJOAf8A/VcD+klONn2YicHU9ycHb/OXX/7qKKELlJ2EtGI1CY79bq5P9Zas4O6bhYIY2isf25JX/k7kUUUITVbWyxoqRqERRhVUYAA5AAchXbRRSJUUUUUIRRRRQhFFFFCEUUUUIRRRRQhQ77g8E36aGKT99Fb+oqsl7vuHMctY2xP/AJSf7UUUqRd1l2NsoTmKzt0PmIkz+eKuFGOVFFCVfaW+K92/DrmVpZ7RHkb4myy56ZOlgCfWiihC7eH9gOHwEGKygUjkTGGP5tk1fKoAwBgeQoooSL7RRRSJUUUUUIX/2Q=="/>
          <p:cNvSpPr>
            <a:spLocks noChangeAspect="1" noChangeArrowheads="1"/>
          </p:cNvSpPr>
          <p:nvPr/>
        </p:nvSpPr>
        <p:spPr bwMode="auto">
          <a:xfrm>
            <a:off x="0" y="-900113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2" name="Picture 2" descr="C:\Users\Korisnik\Desktop\Su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28675" cy="7715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00298" y="228599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7459" name="Picture 3" descr="C:\Users\Korisnik\Desktop\Saznali na seminaru i primenili u praksi\Sudoku 1. ko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7436" y="2714620"/>
            <a:ext cx="3489076" cy="3600000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285720" y="1643050"/>
          <a:ext cx="8501122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C:\Users\Korisnik\Desktop\Saznali na seminaru i primenili u praksi\Zelena boj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86200"/>
            <a:ext cx="2971800" cy="2971800"/>
          </a:xfrm>
          <a:prstGeom prst="rect">
            <a:avLst/>
          </a:prstGeom>
          <a:noFill/>
          <a:scene3d>
            <a:camera prst="orthographicFront">
              <a:rot lat="10800000" lon="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24904" cy="990600"/>
          </a:xfrm>
        </p:spPr>
        <p:txBody>
          <a:bodyPr>
            <a:normAutofit/>
          </a:bodyPr>
          <a:lstStyle/>
          <a:p>
            <a:pPr algn="ctr"/>
            <a:r>
              <a:rPr lang="sr-Cyrl-RS" sz="3800" b="1" dirty="0" smtClean="0">
                <a:solidFill>
                  <a:schemeClr val="tx1"/>
                </a:solidFill>
                <a:cs typeface="Calibri" pitchFamily="34" charset="0"/>
              </a:rPr>
              <a:t>Решење задатка 1. кола судоку турнира</a:t>
            </a:r>
            <a:endParaRPr lang="en-US" sz="3800" dirty="0"/>
          </a:p>
        </p:txBody>
      </p:sp>
      <p:sp>
        <p:nvSpPr>
          <p:cNvPr id="45059" name="AutoShape 3" descr="data:image/jpeg;base64,/9j/4AAQSkZJRgABAQAAAQABAAD/2wCEAAkGBhQSERUUEhMWFRUWGRsYFRgYFxoaGhkgGBwYGBgbHx0ZHCceGhskIBsZHy8gJScpLC0sFx4xNTAqNSYsLCkBCQoKDgwOGg8PGiokHyUpKTQsKiosLCkyKiwtLCosLDAsLCwpLCwsKSwsLCwsKSosLCwvLCwsKSwpLDQsLCwsKf/AABEIAMMBAgMBIgACEQEDEQH/xAAcAAACAwADAQAAAAAAAAAAAAAABgQFBwIDCAH/xABHEAACAQMCAwUFBAgEBAUFAQABAgMABBESIQUxQQYHE1FhFCIycYEjQlKRM0NicoKhscEVJJLRU7LC8GNzg6LhRGST0/E0/8QAGwEAAQUBAQAAAAAAAAAAAAAAAAECAwQFBgf/xAA0EQABAwIDBQcEAQQDAAAAAAABAAIDBBESITEFE0FRYSJxgaGx4fAykcHRFCNCYvFygtL/2gAMAwEAAhEDEQA/ANwooopEqKKKKEIoqPf38cEbSyuEjQZZmOAAKy2/70Ly8JHDY1hg3AuJ11M/TKR8serZ+nKo5ZWRNxPNgpI43yOwsFytaql7Tdr7ewQNO/vNtHGo1SSHyVRufnyrO7XtDxWE6zeR3JA/RSQJGrfJ4yGU+ROR5iqvhNlK8jXd4dV1LufKJekaeQA8v/7my7Wp2xl7Dc8tPXgr8WzJ3SBrxYc9fhV3xPtlxG6/RFLGLpsJZyPXPuJ8hk1UPwh5N57y8mz0a4dV+ipgCrKiucl2pUyH6rd2Xut6LZtPGPpv35+yz3tH2ZfxgttaSaQQXm8Y6m6kKXcgeWSDuPzf+Cd4l3axJCnCX8NBgZuw77nJJLDLEknyrnRU8W2Z42htgepuT6qGTZML3F1yO6w/CtrXvqgU4u7W5tv2mTUn+pad+Ecdguk8S2mSVfNGBx6EcwfQ1mRFUs/ZvRJ49nI1rcDk8eyt6OnJgf8AvNaNPtxrjaVtuo/X+1Rn2O5ovEb9Ct2opD7Dd45nk9kvlEN4B7uP0c4H3kPn5r/8gPlb7XBwxNNwsNzS02OqKKKKckRRRRQhFFFfGYAZJwBzoQvtFZv2u78LS1JjtwbuYbYQ4jB9Xwc/wg/Ssx4x3t8WuSdMq2yfhiUA/wCo5bP1FLZJdelqK8g3d7dynMt5M5/akc/1auqJZlORcyg+YZh/1UWSYl7DorylZ9r+Jw/o+IT7cg7lx+T6hTx2a7+bmPC38AmX/ixYV/UlPhb6aaLJbrdaKXeH94fD5ohKt3EFPR3CsMcwVbcVZcK7Q29yWFvPHKUxr0MG05zjOOWcH8jSJVYUUUUIRRRRQhFFFFCEUUUo95Pbb/DrYeGuu5mbw7dOeWP3iOoG23UkCjRCgd681g8UcN7LMSW1JbwH7SU9PdHQb7nAzWeW73aOPBt3FvsNFxOjSAcgQUQadvunV9Km8F4X4bNJPJ4t3JvLIxy37q+Sjlt/sBb1ye0NqNlO7a0FvM/jSy6ai2cYxjc4g8h+eaKKK+MwAyTgDck1grbXG4nCIzscKoLE+gGTVFH2vjmgmaA4ljRm8OQYYYGdxncfI1aTQe0Sx243VsSTeXhoQcfxthflq8qt+IcJteICVJExJEzRlx7sqHGQQw30srBhnIIO4rYo6FskeN/PLu696zKmpe1+FltPPoeioOz/AB1bmPOkpIu0sZ5ofr0PQ1aV0douypi0XNopMsKKkidZ41AGD5yADIPXGPKuVrdLIiuhyrAFT6Gq9dSiF+Jn0nTp0/SmpJzI3C/6h59f2u2vjLkEef0/mOVL112q8O/Fu64iYKofB2kbJAJ5YIwMfWrFePR+1G2ORIFDLnk2RkgeoHSqzqeVoBtqL+CmFRG64vxt4qguOApbTLNcm5nt0YMGSZhNbYOdQByHXl5EY5+foLhfFIrmJZoHWSNxlWU7H/Y+YO4rLao7HjzcEuhKgJsZ2xPEOUbH76Dpt09CPLHRbL2ljIhk14Hn39fVYO0aDBeWPTiOS3iivitkAjka+10Kw0UUVE4vxWO2hknmbTHGpZj8v6k8gOpNCFG7SdpoLGBp7l9KDkObMeiqOpNed+2PeTd8UYrqNva9IlO7jzc/e+XL061G7a9sJOKXPjSe7Cu1vETyH4j5ueZ/+KphIMkZ3HMU4BMJXGKAKMKMV2VYcE7Pz3blYE1Y+NycIn7zf2GT6VWREkbkHc7jkRk4Iz0I3oDgTYJC02uVzoor7CjO4jjVnc8kQFmP0H9aUmyTVca+K+QDvgkgHBwSMZAPI4yM486e+Fd2yxR+0cVkEUK4JiDeZAHiOvr91fzp3ktLDiNobeF4mjUe4IiuYiPhZVG6keo3yfOqb6xrTkLjiVabTEjPI8lg9xACCRhT1bAJrS+6TvKt7SMWnskjMTlpbdWkLk8i6EahttsSPQUj8X4TJazPBMPfTqOTqfhdfQ/yOR0qy7GdtJeGTeJGNcLkePF+IfiXycfketWrhwuFXzBsV6foqHwfi8V1Ck8DB45BlSP6HyI5EVMpE9FFFFCEUUUUIRST297GW1xIl7eSyLFaROSiMVB+8TqB1DI2wME7b07Uld63Aru9tY7W0AxLKvjOzYVEUFt+pBIHIE7UIWcdm+Hxrm5MaQvcnKIMAIh3jjXzOkAk8yefKmCl/iPZ/wADjEcTTNM0Nt4js2AodyVARBsihSNtz1JNX0syqpZiFUDJJOAAOZJ6Vw20o3tn7Zu45npyA8F2Oz3tdD2RYDz6lcqr7uzN5J7IhITAa5cfdQ8kH7b+XRQT1FRLTtH7QTHbITKz6I9YwMBVZpWHMRgMDvu2VA57O/BeDpbRhFJYk6ndvidj8TN6ny6AADYVYoqJzX7yUWtoOvt6plRUte3Aw3vqfnP0S/2V4XNDqtrZFubkaPaZmbRDFhcRITgsSF30KM+8ScZqyuOyHEIbg3SS200hjCy2yK0RlVSSCrO7ZdckBiAMbHnTF3WwgcNif70pkllPVneRtRPrsB8lFefuJ8P4k/GZPcnN34xII1ZX3vdIYbCPTjBzp0+ldY2FoGi5h07ycitZue3VuisCJFnAOLZ43WZm6KF075O2oZHXNV97bezTKdOmK5OQudo5iNTpnlh92H7St+IU494kefYQMeN7UhUjmFVJGm9dJQEH5j0qFxvg0d1A8MudLY3U4YEEEEHGxBFZ9XTsc3dnj5LSpZ3u7fEeaWOG9mo72zuDJyuZC8bDmoiAihcf6S3qHPnUXs72Wa4S6W7UrKsiIkq/EHhjAEqE9DkHyOSKerW2WNFjQaURQqgdAowB+VQ+M31uEMVzNHGJVK4eQIWBGDjJB68xSNAADRwFh3ZfoKRzb9o+PU/Cly0mcM0M4Amjxqx8LqfhkX9lscuhBHSqjvAQHh82emgj/Wo/vUviolhQeKxlEQZ7S7HvBlVdTwTlfxKuNfIkKeYqu7V3gn4a7ID75RdJGGUmRQVI6MDsRWPJR7iqjez6S4eBvp+ldFSJad7Hahp9Fu3BHJtoSeZiQn/SKT+D96aT8Ym4eFUIgKxyZ3Z4/wBIPLHxYx+A+dPFtDoRV/CAv5ACvIhEiXUsiu0c8c7kOD7wYN/vXXrlCV6/JrBO9ftqeI3MdjaHXEsgU6TtNLnAAPLQvny6+VKvEe23ErmMxT3rtGdmVQqah5MUAJHpVv3R8GEt80uPctkwvlrkyB+S6v5UyR27YXJzBjcGqfJ3SuZLeLO2Gkubjov3ViiU/U5PPOTyArlB3b+0X8oVDb2cJWIHGHl8NRq0kjfUxYmQ557Z6P8Ad9rIEkMKa55hzigQyuv72n3U/iIqiur28guzdDh12IJIwtwp8NmHh50SKqSE5AJDLtsAazWPneLjkrjmRNNlI7aSCy4a0VpEQX+xjWJCdOvOtvdyc6QxydycVmvC+7++mxptzEv4piEx/Du/8q06PvOsGi8SObW3SJVbxWPRQmMkk7eXrTFw+dniR5IzE7KCyE5KE/dJHMio2TSQtItmTqU90TJTr9lnPC+5jcG6uSw/BCugfV2ycfQU+8G7PW9omm3hWMHmQPeb95j7zfU1Y1W33FWEggt4/GuGGoIDpVF5a5HwdCeWxLYwAekRklmNr3UgZHELqxIqq4t2VtrjBkiAcbrKn2ci+odMMP6Ul97CcUtIoXSeQh9Xim3j0Rx406V1DMm/ve8zYOOQ5V09zfBLq+FxJdy3Yj93wpRPKh176tIJ0uMYzkEZA9astopBneyhdUsOVled53ZoT2njIMy24Lg9WT9Yp89hqHqvrWOA1t/Bpbo3dxAzpcWcTmLxZAFmLBFLLhAEcKW0E4B5+WKxjiFgYJpYD+qkaP5hT7p+q4P1qzSEtvE46KvU2dZ44p37l+2Btbv2OQ/Y3J+yydkk8h6Nyx548636vHl2SAHU4ZCHUjmCpzn/AL8q9XdlONi8s4LgfrY1YjybGHH0YEVcKrgq1ooopE5FFFFCEUUUUIWNcR4ZLf8AEbi9t5EhCMbVVdC4m8E4d2ww0jVsMb4Wu/hXZiWRy9+IyqH7OFCWQkfrH1Aaj+FTsOfPlI7EgxpcW7n7SC5mDg88O5dGx5MDkGrDi3aa3tnRJpQrOdhzIH4mx8CD8R2rKlja6XGW5jitmAhsIF8uXBSLfhESTSTKgEsukSN1bSMD5fTngVIEvXK6cbHP/YxXYDmuHgrp04Gnyxt+VJdWAANFXcNubnh5YQR+02ruX8EMElhLks/hlsI8ZJJ0EggnY1aN3kAj3LC+Z/wtEqD6uz6MeoJrqYKrA4OW93bJG2/yHzrnq97GDyznG3lj51O2ocBZVH0bHG+igQrcTz+1XelGVSkMKHUsSsQXJfA1yNpUEgAALgdTVgrg5wRtz9K4DSrc8F+meeB0+lCfE3u45HO3vf32qFzi43KsMYGDCFA4/eOiIkJAlnlSCNiMhTId3x10qGbHmBUHtnxqx4DGiraC5uJwSzSkM7gYBaSRlYnJOygY58qndoIHKRyRLrkt5Y51QbF9B99RnqyFwPXFSeMTcG4xGouJYi0ecB5PBmjJ2YFWKsOW4IxsKuU1sPVZ1bixjklBJra+4XLfWcTWYjcLewIR4UqAo0uBjSDoJIcBTsQc5q87d9mj/iNr4SExXU8bTYGytCyuWPlqQYJ/YFF9LYmCPg/CyjCd9MrRtrVEGHnZpM4eQopXTknfoAK0+p3Ma7UcQfEKo17hoeHquEkoUZYgDYZJxz2HOvNXelwQ2nF5tsJc4nj8stnWP9Qb8xW4d5nB2uuF3MaAl9GtAOZKEOB/KvN952jubq1ihlcS+C2YnfPix7YZNX3kOxwfIU8JhXVWjd1nBWn4Y+JniEtwxlMezuiqo0BuaZP3hvjI61m4BK788b4rVe4+61WDp1jmbI/eVSP6H8qq1pIjuOampQC/NPHdi0cUEtoFCyWsrowwAWRmLQyHz1IQNR5lWq+7VcMkubO4hhfw5JI2RG6AsMb43APLI3GaW+LcCSchgzwzJsk0TaJFHUZ+8h6o2Qa6I7PiKjA4oxHm1rCW/Pb+lRx1jC3tZFSPpnA9lZr2V7kuIRT+NNKtmIQWWQOrnIBxsDgL+LURtnY1p3ZfjPtdpDOV0mRAWGMYIyGxnpkHHpio8vZbxiDeXM92Ac+HIVSHI5ZiiVVb+LNXLMsaZOlEQeiqoH8lAFVaqZktg0eKngjcy5K+XUjKjFF1uFJVchdRxsMnkCetVnYftFaW6eHcyeBeyHXc+0YjMjnb3HPuPGBgIFY4UDYHNSuFcUE4Z0U+FnEbn9YMbuAfuZ2B+9gnlgmVcW6yKVkVXU81YBgfodqjgm3JNwnyx70ZFMjXsenWXTT+LUMfnnFKXG+3Il1W/DGWac+60y+9Bb55szj3WcdI1ySeeBVeOwlhq1exQZ/8sY/Ll/KrmCBUUKiqqjkqgAD5AbCrT67LshQNpc+0VG4PwpbaFIkJIXOWY5Z2Ylndj1ZmJJ+dYn3iaU4ndZIGWQ/6okNbzUBOBQCd7gRL4zgK0hGTgAADf4dgOWM43qrBPu3lxzU8sWNoaF522I8wa3buDuy3CQhP6KWRB8iQ/wD1GsV4vOj3Vw8WBG00hTGw06jgjHQ8/rUrhHeDNacMmtLdSjSSszS53CsFXSn7Rwfe6DlvW5e4BWVoSF6oopa7M8ImWztlkmcOIYg4OCQQiht+u+aKEqZaKKKRKiiiihCXu0XYa2vGMjqUn0lVmido5BtgZKEagPI55ViPDIJ7WeSD2QzSQK/tpVdUrAvhJAWOXUqVOkdM+Vej6zzvV7eNwrw2gt0aa4BUzuDpUIRgNp95viJC5GNzvUM0DJ24X6KaGZ8Trs1SHwTt0LeR1VJHsUCF20Nm1LlgFIIz4eRy6dNsCtItbpJEV42DowyrKcgj0IrOZOMX1wrGS/yso3EUMSowPQ5Ulh86g9lleyLC1uPEUH7SGQgrn+HeNv2gD6g1QJiAs1xy5/lb0dJV6uaLHQAjyzWoJxSEsVE0ZYbFRIpIx0xnNSaXeFPZXyt/l49an7WOSJNaM2Tk7b53IYHBrld8CNujPY61cYIhD5ifcZXQ5KpkZ3XSf6EsFDdw1CYCKjcQs/FjKeJJHnGWjYK2AdwDg4zyyN/IipNLvbZW8OFvEkiiWZfHaNyjBGDKG1D7quUJ6Y58qGi5SvNm3UPtH2XgitZGgt9U5wsTgs0odiFR/EJL+6TqJzjANMM9hHIcSwxuwAwzopycdMgnpVUOITWWBdSeLbnAFxgB488hMF2KnYeKMb/EBnNQ+NdvItSw2Si8um/RpH7yqTtqZhsAPIH54G9Ps52QzUWJjLk5dFacGIk4xbxIFUWsEssoUDSDNojVduRxlvka0yk7u47FPYxSSXD+Jd3J13D9Bzwg9Bk/n5YpxrQY3C2yyJH43FyK84973Yo8PvDcxL/lbg5OBtG53ZfQHdh8yOlejqq+09tbPayreafZ9P2mrkB556Ec89KeoyvKytkZFWfY/tK3DrvxdzBJhZ1HQdHA81O/1I61A7R21tazEWV2t1CTsNLq6ehJUK3zB38hXUpyOXPoaHND24SkaSw3C9KW9wsiK6MGVgGVgcgg7gj0rsrD+xPbx+Hnw5AZLUnOBu0JPNl806lfqPV/492yWUQ23D5o3nutkcMMQp9+RvIgZwp3yOW2DiPpXtfhHHitRk7XNumf/E4dWjxo9fLT4i6vyzmlbiHCnhuZJriGS+gLaowCXa38wLcnQ6g7h1BceXWo3FO5zh6xBQJRIBvL4h1sfxEHK/QAVC7JcensbhLG8kMsMnu2s55gjlGxJ+g54OMEg7WX0bom4mm/NOs5zcThlz/a0aGUMqsM4YAjIIOCMjIO4PoeVRuL8UW3haVwSFwAqjLMzEKigebMQB86mUodpeMpcxeFaK9xKksbgRoxjBikVirSHEa7Bhz2OKoRtxOF9OKkcbBfJu0V7Gpmkit/DUFniUuZAo3bD/CzgdNIBO2etNsMwdQynKsAynzBGQfqKV24deTKy+HFAGBGXkMjAEY+CMac/wAf51UXXbUcLtvZ2kW8miCooiQokagKieK2pgDny3PkOdXKiKJxAg1SyOY09m9kxdtu1K2Nsz7GVvdgQ/ebzx+FeZ/LqKz3j/elNcW4hjj8FmXEz6gSdsMIwPhB/ETnBx60qcV4rLdTGa4fW52G2FQfhUfdH8z1qNVqGja0AuzKy5alzj2dF8AxsKZu7jsoeIX6KRmGAiWY9Dj4E+bHp5A0pxyB5VjZ/BQn35WR2CjqQqAk+n9udejO6aaw9kMfDi7qjfayOhVpHIyWJI3+Q5DAq4Sq4Cd8UUUU1PRRRRQhFFFFCEVh/Fe8G9vLi6tisEMUMhjKNEJXOCwBPiHTnbOcVrnaftAljay3MilljGSq8zkgAb+prAJOMtPcy8RlQRm50rHBHuW0gBT+0xC8/UnaoKh5azsnPgr+zoWyzgPF2jXh8zXZa2ItFdg0joTnQFBCkncqqgYHoNqD4V0PEgkAkX4XXZl9GB3KnyP0rmOGNL71wcjpED7i/vf8Q/Pb0rnd8IVsPFiORR7jqBy/CQNmX0/KsjEL3Jz58Pf5qu0Ebg3CxowcGnXvHLp+FfdnuKx2/DJZ1GqfURMD8RnJCInooyoX9nfqaX7LjXE4544TeRFZPdjedBoL9EZlXKknOCduXLpTR8WxdENqGwaSFRqzNHlEI8/dYkHljc8trbsp2bfi/ETBdMYYoFExiXdnGQPiG2feGW6ZwB1q9GCXgWFrZ+y5uobGyF7iTixWFvv2up4g53HenuHhHH+sfDz6lpR9fdqj/wAQvjePa30sdq5GIU8ASW9wCMNh3Ops5+EEdRz2rbJFOkhMZwdOeWcbVhHG4bkWrf4tbcRkWM6pXFwhhyDgOo2CjJ2Aq06JoGQWQyZ5OZVzwuwuIIbi3u1R7UROY3VyQq6SGiIf38AbrnOAMZO1OXddwGGDhts8cKRySQxvIwHvMWUEkk7/AE6Uo3+/DYoYzLqu/DhjEra5AJ8Fsnrpj1H6VrNvAERUGwUBR8gMCmwXzKfVWu0DkuyiiirCqIr4ygggjIOxB619ooQkTj3c1w+cl0jaBzvqhOM9fgOVP5V5/wCOqkVwYoHl0rs3tMSxODn8IP8AXBr13ULifBILgaZ4Y5R5Oit+WRtS3SELyaZABnNbH2K7nhFaCWaQpPMNbxtDBKiA5KIVljJyAd8Mu/yBpd7T9nrWW8lexgiht+H5M0oZk8SXoiEK+6EDACnJ26im6y7Z3kIRbuN2D4wH8PxMn7qyRYjlf/w2WNj90udqgFVCZN1iGLl5+iQtcGlwCqeN29xYAsMNEvMIW8Ej1RyzWzeTKzRZ2ITnSdxvtdbz3FuuJJLeNlmlMYGpmxlEGojGPvb53PlWjdo+1A9mU2xWSW5Jitx01HZ2YH4VjGS2obYwcVivZ3gU1xK8Noj3JDEKVXSuATh2ZtkB/aNXJAAMITqasm3TmHS61yDvctpDpjgunfBOkRpnbn+s9R+dfG7x5Xdo4bIqygMTPKqABs4OmMMW5HkaWeMd3N3wlY706Z1VG9pVCFWLOAoBY5cZPPHMcq6UW8klWdYYYjoKEPIzZUkMuQo5g56/eNZ4o4hwW3Rhs7buJuDmAOHfb88FJ4rxm+uraZpJ/DKax4MA0KfDO4L5LsGA23HMVT8ZEUKTwxrtPFG0KICSXyQcAb8grZ9Ktk4HOzOz3OgSY1rCgUHA0/E+og4wMjyFT+G8GigGIkAJ2LHdj82O/wBOVWGta0WaFqMozazW2ysSczxHmDzCzqWJ0GZIpU9WjYD88YqFDJqlVTMQjHconiMv8ORkfWtMTtJb5IMmghinvhkBK7MAWAUkbbZ6iu2bhEMhEmkBuayRnQ49Q6EH+dPus07GY/OGQH50/SldlO5G3ukWeS+knhbkqRmHOOYOvLD8q2Dg/BYbWFYbeNY415KP5k9ST5msr4d2pv7T4Zfa4x+rnwJP4ZQNz+8PrT32R7wbXiGViYpMv6SGQaZF89vvD1FCyp6WWnNpBZM1FFFIq6KKKKEIoorovb1IY2klYIiAszMcAAcyaEJd7zb6CPhlx7RnS6GNVHxM7fAF9c7/AErFeznCGjjRpjqkC6VB/Vr+EevmfkOlXXG+PtxS5FwwK20WRaRnr5zMPxHoOg/Mxb67K4VMGR9kB5erH9lRufoOtZdXNiO7b4/PVdbsei3LP5EvHQeh7zwXC5kLt4SnHWVh0B5KD+Jv5DfqK7rm4WGMsdlUbAbegA/kK+2tsI1xnPMsx5sTzY+p/wDilyS59slVXwkCr4uNQJYA4y2Ph6bHkCevKm1uI9AtmWUxD/N2g5ew481H4Hb6bmOR/jmBbPowf+pUH5NjpTf2C4ho4vbTE4WfxrYkciAWaL55KD+VLhvRJdO6/BBFqzjAJ0tjGenvH/TUyxjLWcLRH7RFSSI+UiYYf+4EH5mrYkwvDz087+yxzTiWB8DDf6iOpGHPxNwvSdYZ3pdv5LiS5sEiVrdJoFZ0Yl2x9o66R8W46YI0dc7OHbvtkG4Gs0JxJepHFEAdwZtnHnlV1j5isi4zwaK2g8WHMbxgAMp3bPukHPU5O/Sr0swYQ3iVgUdGZ2ukP0t19u5ap2II4hfvdLvbWgMVvtjVI4HiPg7+6uFGfOtLrP8Aus7DtaoLuSV/EuI0LQjaNAQCoIPvPIBgFic5zWgVKwYWgKpK7E8m90UUUU5RoooooQilHvK7UtaWoSDe6uGENuo56m2Lfw5z88U2k1jj8YN5fTX6gOsTGz4ap5NIf0k37oGpifwg9RVSsqRTQmTjw6nh4c+QuU5rcRspnA+ArH4doh1RWhDzt/xrlsNv5iPIb5mMfcNc+194smbYkCML4t234YxkqgPRnKk55hVJ5kGrJ54rC2UOzNg4GxaSaRyScAbtI7EnbzPQUgcS4TfTQsLmJbeOWUTXsglDyrHkfq194IiqBjc4T51w1FTyVk29vkDqcsyc3d/HocI0WpdsbbH50+dU0dzXZjxWl4lMCwlLR2wk3Oj4WkboXYAKW5nS2c6q1SysY4UCRRpGg5KihVH0AxWbL35cKt4ljgEzqihESOLGAAAo98j5VQcc7wuIcRBjgjNhbH45GP2zD05aM+n+rpXogyCzYoXyuwxtv3Kf3z9rxMhsLYh8OntTDkDrASEHq5b3iOgT54hyyBRknAG39hVE3DUie1t4x7odpWPMt4a/Ex6ksy/lV/Qut2dS/wAcOB1yv36/lcZI843Iwc7HGfQ+YrlRXCKPAxkncnc559PlSLUU/sfNEl49rcIj296MhXUMomjG4wdsun84/Wuvt33a+wRSXvDGZFjGua2Ylo2UfEy5OVIG+PIHBGMGr4taNJH9mdMqESQt1V0OpD+e31pu4h3ix3HA3mwPHnRrbwfveMw0MuOeBnX+7ilXJbShdT1G8jyxZi3Pj86pN4bxNbmJHQsuQG5csHBXOMHcEVV9rLN4il7bnRPbkNkfeUHr54/oSKtOz/C/Z7eOLOSoyx9Scn6dPpUbtRcLDZS9AVKqPMvt/cn6ULfnZvKUibXDn0Nv2td4T28tpoIpWcKZI0crudJZQxHLpnFfayrgfdtdvbQOBgNFGwB57qDXylXDreqKK6L++SGN5ZWCRoCzseQA5mkSrsmmVFLMQqqCWJOAANySTyArEO2HapuLyaEythG2w5G4ZT8R/wDDHQdf6Q+0vbqbjMhijDQ8PU+90ecg5AY9ByOkcuu+Mc44woAAwAMADpjlVCqqcHYbr6LotkbM3x30o7PAc/b1XC4nWNCzbKo6fkAB59AKj8PtmyZZB9o/T8C9EH9Sep+Qrpibx5dX6qI4Xydxzb1C8h65PQVZ1lnsi3FdUz+o7FwGn7/A+/JFdL2SFWXSMPnWAMZzzzjr613YoxTQbKctB1VLxWzEVtOQzMzqFLO2T+FR8hqP51dcW4F/h117OARDMglt/QgATR79Q3vY8nqq7QSDw0BOxmiDfLWCf6VsHeZ2UN9ZHw9riE+LAeupRuvyYbfPHlWnTxb2FwPErldoVX8SsYWaBuY5gk3+c1iVhwUifWdWI5nCaicCN0ZvcB2A1vnbzNMfCOzf+I3sVuRmCEia5PQgfo4/mxzkeQqkt+06G3aV/dZNnj5MG5acHzP/AHsa2Xuw7PPbWStMMTznxpttwW+FP4VwMdN6II3vkxP/ALckm0KiGCm3UB+vPw+ZfdNoGNhX2iitJcuiiiihCKKK4u4AJJwBuSelCEkd63H3jt0tLY/5m9bwY8c1U/pH9AAcZ6Zz0qq7M8JRNIj/AENupgtz+Ig/5ib5u4K/JDjZqooOKPfXk18p3kc2XDz+BQCZ5x6hNRB6k6etN17cpaWxYL7sSAIg64wsaD1J0r8zXEbfqzLKIGcMvE6/+R/2CvUrP7yljtjOsk4k8Z4UsVZ3kTGrxJFGEGoEZCenOVfWufAuEGz4bdXU4bxp45JZNZLMq6W8OMs25IB39WPlXTwbsz7XPFZze+i5ur8gkB3cnSmRvgvqP7sa0w9tO6q2NjOLWCQzBD4SrPLudvus+k9diK19l0bhTjtZcO4HXxNz3WSzyhr7Wz49/skTs/Zr7HDgaSY1yygBuQPPFTL3iMccbNKcKDpww3Y+QH3s12cH7H8WaGONbWKDSqrqmkBOwAzoTOPkadex3dattILm7l9quR8LEYji/cXof2v6V0C137WiiiDYhc27gsx4FLLLdTvNG0RiCxJGwwyBvfOfJjhSR02HSmGq7hlz4015P0mupSp/ZU6F/kKnQy6hnBHoRg7ULToS4wNc7U5nxXOiuEUWkYBJ+Zyfzr7JKFGTnmBsCefypFcXVC8kzultGHMf6V2bRFHtnDNgktjfSoOOuKh8I7GLLLNcWt3DLcIffREY2+XG6iQk4ZtO7LnHUYNUXEODFPDgnvWS2muCT91VDZdy342OAoJ2Gc01cL7SRT3CWlrm2sLZDO8gJQzLGQBg7ERljlm5sAc4ziqszpG6fPnJcxVVExltJlY3A5cvnkumDiQL+FKrQzDnFJs3zU8nX9pc1V8M4UeL8US3G9rbHXORyJHMZ9T7g/irQrTsNDxeI3N8r4cYtFDFTFHnIfbbxHxqOc4GkY2pp7GdjIOG2/gwZOSWd2xrcnkSR5DAHyqyy5aC7VVqraT5o919zzV6q4GBsByor7RTllKk4h21soJvBmuoY5fws4BGfPoPrSx3x8Vgfhpg8QtJc7W4j97WyFWOSNgg2ySetKvb2a3t+Iyz2bJdXEoC3Nn4TS506RlXVT4bYxlTtty6V1W/ZuG+AdLe44dPFuAYyIyWGNlOEcdDjS3nUUkmBWIYhIRc8c+7pwuqHgfFIyoh0iORPdMe2Pd2OkjZhny386lX6ySfYQECV0ds/gSNSzvt6DA9SK6rvsrI91DayQkPMwjidQDEq51yyxnmHA94ht8gcxzZu2thHwt4LayAia7SRZrh8yTFVAGkM590nJ5fQVQZTtJ3jtBwXRz7TeGCmisXGwB0tfLMc/mWiVuzEeLSH93P5kn+9WldNnaLFGsa50qMDJya7JZQqlmOABkk9AOZqg84nEjmujhbu4mtPADyCoeD8Ej+1UhspIy5EkikjZlzpYb4bH0qcezsBPvIW/ekkb/mY0cFlBRpCQPFcvgkZAOAmfXSFP1qRPxSJPilQehYZ/LOakc9+I2JVWGKnEQLmtt1A04eSouN8G0gxwDSJQSqDkJIsMCPLUuR8wK2ju17yoeIxLEToukQeJG22dOxZfMenMdfOsoW6E1xHoDFI1di2lguWwoAJAzsWO1W3d5wUHtAsiDZIXlkxsAWzGPz1A4+Zq/SyG+B3K/zwXP7XpWlu/j0Bt0trl43+BaFe90NlJxFb4qQQdbRDHhu43DkYzz3I5Ejfrl3oorQXNoooooQiiiihCKzjvj7XyW8K2cMeZL0GJJNYGnLKjDT8W4bY8t/StHrJ+8jhAvOMW0B5JaTSfIsWRG9CH0keoFNcbAlK0YjZSOy3DVQ6U/RWq+yxH8TAhrmT+KTC/8ApnzqP2o4mvjBWOIrZPaJz+1uIV+Y998eYSuPZ3iErWsUNrEdaIFmlmDLGkn6zn700mvUSF233boV7gkT3k8FpLvNNcPLfjGNIgI+zwDsp0xqPT51wkGzZ5J8cgsCbDnxu4jhlc/8iFqh7WM7s/b7rT+7fgzRWvjSrie6bxpB1UMMRR/wJpGPMtTZQBRXdtaGgNboFlEkm5RVV2r4r7NZXE+cGOJ2HzCnT/PFWtI3fTI44POsasxcopCgk41gnl02pyRZz2Uh02cI801H+Mlv71ZshyDqwBnIwN/L1GKX7PtRFFHDGyTA6VUAwt91QCR5gemedSx2qh6iZfnDJ/ZTQu2irKZjGs3jcgOI5K4rqYsNR+IfdUDf13zvmo3COJm4hEsdvcspzutvK42JHxIhU8uhNReIdpRDjVb3O7Bd4HTc8h74GT6UKQ11OBfGPurK5tEkAEiKwBBAYA4I+fWoHE+zMFw6vIpJVdOxwMdMgc8E5FQ7rtHPpJjs32BOZHRcYH4c5PyzVzwHslxW/ginWS1t4pVDA4Z3weuCCAfTNFlQl2nQvuLh3cLpi7l+0h0ScNnb7a1J8PP34juCPlkfQitPrP8Asf3QxWdwLua4lubkcmPuKMjSfdBJOxI3OOW1aBQuWfhxHDpwRRRRQmrMeC93t7YmVLc20qSSNJ4srSLIdWMBwqnVjzz1O1V/CuIXEtzM7XUfstsSjlIgiSOozINTszeGmRlsjJ5bVrrDO1Z9wXuZggYqbm4lt9Zf2dmAjJyD72N3Gw2OxxvmonxB2mqnjnc219BwU3sTwwzyniEoIDL4dorDBWInLSEHk0hAPmFCjzo71Ox9vd2U00qnxLeGV4WDFdJCF9+hGVHOnQDHKlTvW4l4HCLts4LRmMf+qRH/AEY1I0ACwULnFxuViFlZSIi+FcOAQDhwJBuM9cEfnXc89zgh0hlU7Ee8mR9dQqTwvs6xhjKXMm6IcFUcDKgkDYHA+ddrdn5xyuU+sH+z1nuawnOyWLaVVFk2Q25HP1VP9mvxcOH8Ijb/AL/Ku+PiIQZSy0ep8JBzwNwc86kcKjdriSJ3VlVdQZU05IYow3Y8iCM+Yqbx7hyrazEZyqFhv+H3h/Smljb2PqVZbtqpbkMPfhH6Va0l1JzdIR+wC7fm235CtH7hbRRZzuRmf2h45nOSzaApXOeQAY7Uu8PUaAQBnfJ+pq+7rL3w+IXtuTtKkVwg9R9nIfqdP5VPT2BIAVR1bPUu/quJ+clqVFFFXEIooooQiiiihCKzyZxJxu7brDbQQ/8A5GeYj/lrQ6waXvAjtOOcQWZSUlkVda7lfBjKqAoHvajheYxUcgJaQFLCQHglOXavtC8ASG3Xxbu4Oi3j/wCZ28kUbn/bOLTsL3fGwkeZ5zNLPGonZl3MgZmLK2dkwQunH3QfSvvYbsu6u99dj/NTjCpz8CLmsQ9erHqf5uVEbMA6pZpd4eiKKKKkUKKKK4TzBFZm2Cgk/IDJoQsk7UN7Zxac6iEtI0gTqNcn2kh58wNKn5VS9p7Uw2k8mvkhA2xu3ujr61L7HOZIGuG+K5mlnb+NyB9MAVD7yGzZhB+tljT+er+wp11hSWlqc+Y8lrHd9w7wOGWkflChPzYaj/WqLvet9cNmOntcefyfH9KebWHQiqOSqF/IAUn9621tbsfu3cB/Msv/AFUi2ZPoPcUqNwRCpBLHII5+e3lTh3R3OvhFr5orRn5o7L/al8V3dzt9pe/syd4bgyoP2Jtx/Nf/AHUpWbs82LgtKooopq1kUUUUIRRRRQhFUPbfhtrNZSC+z7On2jkFgRo3B93c/Kr6l/t/w9p+G3cUal3aFwqqMliBkADqcihC87cK4bbSPOYVfwvGbwWJdW8P7gyDk4pmh7OFSPtpgvXTPKP+ql7gHF1RRDNFOHhGmRRGSQQSMEZyPqKaBx/UPct7lvL7LSPzcgVSkxYiqj8V112VqI7vQmdKW4AyST70rHcnnyNTONx6racecT/8pqNYW8rzmeWMRfZ+GiB9Rxq1EsR7uegA9atWXIweR2NRE5ph1VTwS9GhVJ+IAj6gV2T3Nza3kN5aRLM6o8Tozacq246jrn+VVHHuCwW0aSxRqhSVNTZOdLZRgSTy3H5Vd8Gu9a5DahsQc5yDTgcJxtSg4TcLUe7/ALXniVmLhovCOtkK6tXw43zgeflTLWHdmO3knB7eSOazZ4fHdxKkq5AkO2UIz08x0Fbbbzh0V1OVYBlPmCMir4IIuFcBBXZRRRSpUUUUUIRWR9ke7d5ONXl9dxkRpO5tw4+NixxJg81UYx6keVa5RQhFFFFCEUUUUIRSv3ncS8DhV245mIovzkxGP+amis975rkezWsPPx7uJSPMKdR/oKEjjYXVPwu0EUMUY+4ir+QANUva2HxJuHxfjvI8/Tn/AFpkqi4nvxPhI/8AuGP5BMU5YNNnMFttJPfGccKlf/hvC4/hlQ07Cl7vBsPG4ZeRjcmFyPmo1D+lNW8Unhs7+dUPDeIexdoIJDtHeR+C/lqBAX65Ef8AqNSeyl/41nBJ1KAH5p7h/mufrVZ3i8OZ7USp+kt2Eqkc8D4v7N/DTlhU7t3NY9y3miqnspx1b2zhuEOfEQE+jcnH0YEVbU1byKKKKEIooooQik7vfuXj4PdNGzIwCYZSQRmSMHcb8tqcaX+3/BvauG3MOoLqjJDNyBQhwT6e7QhYP2c4cGCyZJklQM7MzNqOM5Oc786bLaIqoB3IrP8AgUNyIldI5/DGyuplCMBtkZidQPTb5CrB+LzcmNwOm0sS/TeAHNUnsJKhNNI7MC6daGOBk7DzpOF+2PeS5I82utI/9iCvrTqf/p4CfORpZ2/Ioc/nUWBK2imPD0HqUxScagBxrVz+FAZD+SA/zpT4LxeSFpY0iPuu4AMcjMAWLLlQABseRYUz8C7MXt/IkYkmgh5vIlu0MaqOYUyDU7nkMHA3J5YNz2j7so+H6p4riYW27TRhovGBwMujTKRJgDeM4J6EnYzNiJabef8ApTMpmMfhnOX+JB/Nki8Re5ubedvZ7qWOMYkKqscaHGdwupn07MRq22zitx7rjL/hVsJ9OpU0qVdXDKPgOpSR8OBz6VUdme3NnDaRR2sF9Mir7pW1di+SSzEgBCSSSTnGTUTu7juo7+5WO0mg4dL9oiThVMbnGoIoY4VjqOnptVprcIsm2aCcOi0yiiinJUUUUUIRRRRQhFFFFCEUUUGhCKTe8fsU1+sLx3It3tmMillDJ03OSMYx8qSuLd9FytxNDpt7Tw3KgTpKzkA4DbELv5fzqga/8U5biCXK6mdoZ21QFnOonw0dcAHkragPKg5KzFSSTC7bfcel1YcN4lxCQv4VvDdxo2gTxSeEkhHMr4uNQHIkDGeRNdPBBd33FLV/ZfCWym/zAaVMrq05JBweQ2IBznY1MbvBkjGkz2EYAwNKucDphfF2+VVU9hNxN/EginuJ8AR3AQW8UeCGUhsDUAcNg6zsN6hY6Uu7QFkh2XHF28gRzPoAT6L0LXGSMMCDuCMH67GqrspaXMVpGl5KJpwPfcDnvsOQyQNs43pd7X95Ps8pgtIxPOhHi6jpiiyMjU/4v2RmplC1rnnC0XKR7ns3d8HtdBltpMyFbWPEjSyF22QAFRtnJO+Mn0rlx/gF8saSTEXEOgm5ghcW5HniQ5LoNwd15eVVrccuFuGurm4szOwKrI5ZhEv4Io9ShR5ncnffc57457niDARxz32DnJAhtQeh3AVsc99Z9ahdvC4Ych6qy3ZsbLumAaep/GZ8k792nb+1uMWkFu1qqoDAjjHiADMhBAwSDvnOTnPnWh0idiu76SC49ru5FefSUjSPPhxBviwTuzH8W3+z3UyrvDQ4hhuEUUUUJiKKKKEIrrubdZEZHAZXBVgeRDDBH1BoooQvOXeFwCGxuAtoHhUg5Cyyf3eqHht7KWwZ58bn9NKN/PZqKKVInrgVsXALTXJOAf8A/VcD+klONn2YicHU9ycHb/OXX/7qKKELlJ2EtGI1CY79bq5P9Zas4O6bhYIY2isf25JX/k7kUUUITVbWyxoqRqERRhVUYAA5AAchXbRRSJUUUUUIRRRRQhFFFFCEUUUUIRRRRQhQ77g8E36aGKT99Fb+oqsl7vuHMctY2xP/AJSf7UUUqRd1l2NsoTmKzt0PmIkz+eKuFGOVFFCVfaW+K92/DrmVpZ7RHkb4myy56ZOlgCfWiihC7eH9gOHwEGKygUjkTGGP5tk1fKoAwBgeQoooSL7RRRSJUUUUUIX/2Q=="/>
          <p:cNvSpPr>
            <a:spLocks noChangeAspect="1" noChangeArrowheads="1"/>
          </p:cNvSpPr>
          <p:nvPr/>
        </p:nvSpPr>
        <p:spPr bwMode="auto">
          <a:xfrm>
            <a:off x="0" y="-900113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00298" y="228599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5891" name="Picture 3" descr="C:\Users\Korisnik\Desktop\Saznali na seminaru i primenili u praksi\Resenje 1. 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3116"/>
            <a:ext cx="348892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2. задатак – </a:t>
            </a:r>
            <a:r>
              <a:rPr lang="sr-Cyrl-RS" sz="4000" b="1" dirty="0" smtClean="0">
                <a:solidFill>
                  <a:schemeClr val="tx1"/>
                </a:solidFill>
              </a:rPr>
              <a:t>Како најбрже преко реке?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643050"/>
          <a:ext cx="8501122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4035" name="Picture 3" descr="C:\Users\Korisnik\Desktop\Saznali na seminaru i primenili u praksi\Most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572140"/>
            <a:ext cx="8784943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cs typeface="Calibri" pitchFamily="34" charset="0"/>
              </a:rPr>
              <a:t>Задатак 2. кола судоку турнира</a:t>
            </a:r>
            <a:endParaRPr lang="en-US" dirty="0"/>
          </a:p>
        </p:txBody>
      </p:sp>
      <p:sp>
        <p:nvSpPr>
          <p:cNvPr id="45059" name="AutoShape 3" descr="data:image/jpeg;base64,/9j/4AAQSkZJRgABAQAAAQABAAD/2wCEAAkGBhQSERUUEhMWFRUWGRsYFRgYFxoaGhkgGBwYGBgbHx0ZHCceGhskIBsZHy8gJScpLC0sFx4xNTAqNSYsLCkBCQoKDgwOGg8PGiokHyUpKTQsKiosLCkyKiwtLCosLDAsLCwpLCwsKSwsLCwsKSosLCwvLCwsKSwpLDQsLCwsKf/AABEIAMMBAgMBIgACEQEDEQH/xAAcAAACAwADAQAAAAAAAAAAAAAABgQFBwIDCAH/xABHEAACAQMCAwUFBAgEBAUFAQABAgMABBESIQUxQQYHE1FhFCIycYEjQlKRM0NicoKhscEVJJLRU7LC8GNzg6LhRGST0/E0/8QAGwEAAQUBAQAAAAAAAAAAAAAAAAECAwQFBgf/xAA0EQABAwIDBQcEAQQDAAAAAAABAAIDBBESITEFE0FRYSJxgaGx4fAykcHRFCNCYvFygtL/2gAMAwEAAhEDEQA/ANwooopEqKKKKEIoqPf38cEbSyuEjQZZmOAAKy2/70Ly8JHDY1hg3AuJ11M/TKR8serZ+nKo5ZWRNxPNgpI43yOwsFytaql7Tdr7ewQNO/vNtHGo1SSHyVRufnyrO7XtDxWE6zeR3JA/RSQJGrfJ4yGU+ROR5iqvhNlK8jXd4dV1LufKJekaeQA8v/7my7Wp2xl7Dc8tPXgr8WzJ3SBrxYc9fhV3xPtlxG6/RFLGLpsJZyPXPuJ8hk1UPwh5N57y8mz0a4dV+ipgCrKiucl2pUyH6rd2Xut6LZtPGPpv35+yz3tH2ZfxgttaSaQQXm8Y6m6kKXcgeWSDuPzf+Cd4l3axJCnCX8NBgZuw77nJJLDLEknyrnRU8W2Z42htgepuT6qGTZML3F1yO6w/CtrXvqgU4u7W5tv2mTUn+pad+Ecdguk8S2mSVfNGBx6EcwfQ1mRFUs/ZvRJ49nI1rcDk8eyt6OnJgf8AvNaNPtxrjaVtuo/X+1Rn2O5ovEb9Ct2opD7Dd45nk9kvlEN4B7uP0c4H3kPn5r/8gPlb7XBwxNNwsNzS02OqKKKKckRRRRQhFFFfGYAZJwBzoQvtFZv2u78LS1JjtwbuYbYQ4jB9Xwc/wg/Ssx4x3t8WuSdMq2yfhiUA/wCo5bP1FLZJdelqK8g3d7dynMt5M5/akc/1auqJZlORcyg+YZh/1UWSYl7DorylZ9r+Jw/o+IT7cg7lx+T6hTx2a7+bmPC38AmX/ixYV/UlPhb6aaLJbrdaKXeH94fD5ohKt3EFPR3CsMcwVbcVZcK7Q29yWFvPHKUxr0MG05zjOOWcH8jSJVYUUUUIRRRRQhFFFFCEUUUo95Pbb/DrYeGuu5mbw7dOeWP3iOoG23UkCjRCgd681g8UcN7LMSW1JbwH7SU9PdHQb7nAzWeW73aOPBt3FvsNFxOjSAcgQUQadvunV9Km8F4X4bNJPJ4t3JvLIxy37q+Sjlt/sBb1ye0NqNlO7a0FvM/jSy6ai2cYxjc4g8h+eaKKK+MwAyTgDck1grbXG4nCIzscKoLE+gGTVFH2vjmgmaA4ljRm8OQYYYGdxncfI1aTQe0Sx243VsSTeXhoQcfxthflq8qt+IcJteICVJExJEzRlx7sqHGQQw30srBhnIIO4rYo6FskeN/PLu696zKmpe1+FltPPoeioOz/AB1bmPOkpIu0sZ5ofr0PQ1aV0douypi0XNopMsKKkidZ41AGD5yADIPXGPKuVrdLIiuhyrAFT6Gq9dSiF+Jn0nTp0/SmpJzI3C/6h59f2u2vjLkEef0/mOVL112q8O/Fu64iYKofB2kbJAJ5YIwMfWrFePR+1G2ORIFDLnk2RkgeoHSqzqeVoBtqL+CmFRG64vxt4qguOApbTLNcm5nt0YMGSZhNbYOdQByHXl5EY5+foLhfFIrmJZoHWSNxlWU7H/Y+YO4rLao7HjzcEuhKgJsZ2xPEOUbH76Dpt09CPLHRbL2ljIhk14Hn39fVYO0aDBeWPTiOS3iivitkAjka+10Kw0UUVE4vxWO2hknmbTHGpZj8v6k8gOpNCFG7SdpoLGBp7l9KDkObMeiqOpNed+2PeTd8UYrqNva9IlO7jzc/e+XL061G7a9sJOKXPjSe7Cu1vETyH4j5ueZ/+KphIMkZ3HMU4BMJXGKAKMKMV2VYcE7Pz3blYE1Y+NycIn7zf2GT6VWREkbkHc7jkRk4Iz0I3oDgTYJC02uVzoor7CjO4jjVnc8kQFmP0H9aUmyTVca+K+QDvgkgHBwSMZAPI4yM486e+Fd2yxR+0cVkEUK4JiDeZAHiOvr91fzp3ktLDiNobeF4mjUe4IiuYiPhZVG6keo3yfOqb6xrTkLjiVabTEjPI8lg9xACCRhT1bAJrS+6TvKt7SMWnskjMTlpbdWkLk8i6EahttsSPQUj8X4TJazPBMPfTqOTqfhdfQ/yOR0qy7GdtJeGTeJGNcLkePF+IfiXycfketWrhwuFXzBsV6foqHwfi8V1Ck8DB45BlSP6HyI5EVMpE9FFFFCEUUUUIRST297GW1xIl7eSyLFaROSiMVB+8TqB1DI2wME7b07Uld63Aru9tY7W0AxLKvjOzYVEUFt+pBIHIE7UIWcdm+Hxrm5MaQvcnKIMAIh3jjXzOkAk8yefKmCl/iPZ/wADjEcTTNM0Nt4js2AodyVARBsihSNtz1JNX0syqpZiFUDJJOAAOZJ6Vw20o3tn7Zu45npyA8F2Oz3tdD2RYDz6lcqr7uzN5J7IhITAa5cfdQ8kH7b+XRQT1FRLTtH7QTHbITKz6I9YwMBVZpWHMRgMDvu2VA57O/BeDpbRhFJYk6ndvidj8TN6ny6AADYVYoqJzX7yUWtoOvt6plRUte3Aw3vqfnP0S/2V4XNDqtrZFubkaPaZmbRDFhcRITgsSF30KM+8ScZqyuOyHEIbg3SS200hjCy2yK0RlVSSCrO7ZdckBiAMbHnTF3WwgcNif70pkllPVneRtRPrsB8lFefuJ8P4k/GZPcnN34xII1ZX3vdIYbCPTjBzp0+ldY2FoGi5h07ycitZue3VuisCJFnAOLZ43WZm6KF075O2oZHXNV97bezTKdOmK5OQudo5iNTpnlh92H7St+IU494kefYQMeN7UhUjmFVJGm9dJQEH5j0qFxvg0d1A8MudLY3U4YEEEEHGxBFZ9XTsc3dnj5LSpZ3u7fEeaWOG9mo72zuDJyuZC8bDmoiAihcf6S3qHPnUXs72Wa4S6W7UrKsiIkq/EHhjAEqE9DkHyOSKerW2WNFjQaURQqgdAowB+VQ+M31uEMVzNHGJVK4eQIWBGDjJB68xSNAADRwFh3ZfoKRzb9o+PU/Cly0mcM0M4Amjxqx8LqfhkX9lscuhBHSqjvAQHh82emgj/Wo/vUviolhQeKxlEQZ7S7HvBlVdTwTlfxKuNfIkKeYqu7V3gn4a7ID75RdJGGUmRQVI6MDsRWPJR7iqjez6S4eBvp+ldFSJad7Hahp9Fu3BHJtoSeZiQn/SKT+D96aT8Ym4eFUIgKxyZ3Z4/wBIPLHxYx+A+dPFtDoRV/CAv5ACvIhEiXUsiu0c8c7kOD7wYN/vXXrlCV6/JrBO9ftqeI3MdjaHXEsgU6TtNLnAAPLQvny6+VKvEe23ErmMxT3rtGdmVQqah5MUAJHpVv3R8GEt80uPctkwvlrkyB+S6v5UyR27YXJzBjcGqfJ3SuZLeLO2Gkubjov3ViiU/U5PPOTyArlB3b+0X8oVDb2cJWIHGHl8NRq0kjfUxYmQ557Z6P8Ad9rIEkMKa55hzigQyuv72n3U/iIqiur28guzdDh12IJIwtwp8NmHh50SKqSE5AJDLtsAazWPneLjkrjmRNNlI7aSCy4a0VpEQX+xjWJCdOvOtvdyc6QxydycVmvC+7++mxptzEv4piEx/Du/8q06PvOsGi8SObW3SJVbxWPRQmMkk7eXrTFw+dniR5IzE7KCyE5KE/dJHMio2TSQtItmTqU90TJTr9lnPC+5jcG6uSw/BCugfV2ycfQU+8G7PW9omm3hWMHmQPeb95j7zfU1Y1W33FWEggt4/GuGGoIDpVF5a5HwdCeWxLYwAekRklmNr3UgZHELqxIqq4t2VtrjBkiAcbrKn2ci+odMMP6Ul97CcUtIoXSeQh9Xim3j0Rx406V1DMm/ve8zYOOQ5V09zfBLq+FxJdy3Yj93wpRPKh176tIJ0uMYzkEZA9astopBneyhdUsOVled53ZoT2njIMy24Lg9WT9Yp89hqHqvrWOA1t/Bpbo3dxAzpcWcTmLxZAFmLBFLLhAEcKW0E4B5+WKxjiFgYJpYD+qkaP5hT7p+q4P1qzSEtvE46KvU2dZ44p37l+2Btbv2OQ/Y3J+yydkk8h6Nyx548636vHl2SAHU4ZCHUjmCpzn/AL8q9XdlONi8s4LgfrY1YjybGHH0YEVcKrgq1ooopE5FFFFCEUUUUIWNcR4ZLf8AEbi9t5EhCMbVVdC4m8E4d2ww0jVsMb4Wu/hXZiWRy9+IyqH7OFCWQkfrH1Aaj+FTsOfPlI7EgxpcW7n7SC5mDg88O5dGx5MDkGrDi3aa3tnRJpQrOdhzIH4mx8CD8R2rKlja6XGW5jitmAhsIF8uXBSLfhESTSTKgEsukSN1bSMD5fTngVIEvXK6cbHP/YxXYDmuHgrp04Gnyxt+VJdWAANFXcNubnh5YQR+02ruX8EMElhLks/hlsI8ZJJ0EggnY1aN3kAj3LC+Z/wtEqD6uz6MeoJrqYKrA4OW93bJG2/yHzrnq97GDyznG3lj51O2ocBZVH0bHG+igQrcTz+1XelGVSkMKHUsSsQXJfA1yNpUEgAALgdTVgrg5wRtz9K4DSrc8F+meeB0+lCfE3u45HO3vf32qFzi43KsMYGDCFA4/eOiIkJAlnlSCNiMhTId3x10qGbHmBUHtnxqx4DGiraC5uJwSzSkM7gYBaSRlYnJOygY58qndoIHKRyRLrkt5Y51QbF9B99RnqyFwPXFSeMTcG4xGouJYi0ecB5PBmjJ2YFWKsOW4IxsKuU1sPVZ1bixjklBJra+4XLfWcTWYjcLewIR4UqAo0uBjSDoJIcBTsQc5q87d9mj/iNr4SExXU8bTYGytCyuWPlqQYJ/YFF9LYmCPg/CyjCd9MrRtrVEGHnZpM4eQopXTknfoAK0+p3Ma7UcQfEKo17hoeHquEkoUZYgDYZJxz2HOvNXelwQ2nF5tsJc4nj8stnWP9Qb8xW4d5nB2uuF3MaAl9GtAOZKEOB/KvN952jubq1ihlcS+C2YnfPix7YZNX3kOxwfIU8JhXVWjd1nBWn4Y+JniEtwxlMezuiqo0BuaZP3hvjI61m4BK788b4rVe4+61WDp1jmbI/eVSP6H8qq1pIjuOampQC/NPHdi0cUEtoFCyWsrowwAWRmLQyHz1IQNR5lWq+7VcMkubO4hhfw5JI2RG6AsMb43APLI3GaW+LcCSchgzwzJsk0TaJFHUZ+8h6o2Qa6I7PiKjA4oxHm1rCW/Pb+lRx1jC3tZFSPpnA9lZr2V7kuIRT+NNKtmIQWWQOrnIBxsDgL+LURtnY1p3ZfjPtdpDOV0mRAWGMYIyGxnpkHHpio8vZbxiDeXM92Ac+HIVSHI5ZiiVVb+LNXLMsaZOlEQeiqoH8lAFVaqZktg0eKngjcy5K+XUjKjFF1uFJVchdRxsMnkCetVnYftFaW6eHcyeBeyHXc+0YjMjnb3HPuPGBgIFY4UDYHNSuFcUE4Z0U+FnEbn9YMbuAfuZ2B+9gnlgmVcW6yKVkVXU81YBgfodqjgm3JNwnyx70ZFMjXsenWXTT+LUMfnnFKXG+3Il1W/DGWac+60y+9Bb55szj3WcdI1ySeeBVeOwlhq1exQZ/8sY/Ll/KrmCBUUKiqqjkqgAD5AbCrT67LshQNpc+0VG4PwpbaFIkJIXOWY5Z2Ylndj1ZmJJ+dYn3iaU4ndZIGWQ/6okNbzUBOBQCd7gRL4zgK0hGTgAADf4dgOWM43qrBPu3lxzU8sWNoaF522I8wa3buDuy3CQhP6KWRB8iQ/wD1GsV4vOj3Vw8WBG00hTGw06jgjHQ8/rUrhHeDNacMmtLdSjSSszS53CsFXSn7Rwfe6DlvW5e4BWVoSF6oopa7M8ImWztlkmcOIYg4OCQQiht+u+aKEqZaKKKRKiiiihCXu0XYa2vGMjqUn0lVmido5BtgZKEagPI55ViPDIJ7WeSD2QzSQK/tpVdUrAvhJAWOXUqVOkdM+Vej6zzvV7eNwrw2gt0aa4BUzuDpUIRgNp95viJC5GNzvUM0DJ24X6KaGZ8Trs1SHwTt0LeR1VJHsUCF20Nm1LlgFIIz4eRy6dNsCtItbpJEV42DowyrKcgj0IrOZOMX1wrGS/yso3EUMSowPQ5Ulh86g9lleyLC1uPEUH7SGQgrn+HeNv2gD6g1QJiAs1xy5/lb0dJV6uaLHQAjyzWoJxSEsVE0ZYbFRIpIx0xnNSaXeFPZXyt/l49an7WOSJNaM2Tk7b53IYHBrld8CNujPY61cYIhD5ifcZXQ5KpkZ3XSf6EsFDdw1CYCKjcQs/FjKeJJHnGWjYK2AdwDg4zyyN/IipNLvbZW8OFvEkiiWZfHaNyjBGDKG1D7quUJ6Y58qGi5SvNm3UPtH2XgitZGgt9U5wsTgs0odiFR/EJL+6TqJzjANMM9hHIcSwxuwAwzopycdMgnpVUOITWWBdSeLbnAFxgB488hMF2KnYeKMb/EBnNQ+NdvItSw2Si8um/RpH7yqTtqZhsAPIH54G9Ps52QzUWJjLk5dFacGIk4xbxIFUWsEssoUDSDNojVduRxlvka0yk7u47FPYxSSXD+Jd3J13D9Bzwg9Bk/n5YpxrQY3C2yyJH43FyK84973Yo8PvDcxL/lbg5OBtG53ZfQHdh8yOlejqq+09tbPayreafZ9P2mrkB556Ec89KeoyvKytkZFWfY/tK3DrvxdzBJhZ1HQdHA81O/1I61A7R21tazEWV2t1CTsNLq6ehJUK3zB38hXUpyOXPoaHND24SkaSw3C9KW9wsiK6MGVgGVgcgg7gj0rsrD+xPbx+Hnw5AZLUnOBu0JPNl806lfqPV/492yWUQ23D5o3nutkcMMQp9+RvIgZwp3yOW2DiPpXtfhHHitRk7XNumf/E4dWjxo9fLT4i6vyzmlbiHCnhuZJriGS+gLaowCXa38wLcnQ6g7h1BceXWo3FO5zh6xBQJRIBvL4h1sfxEHK/QAVC7JcensbhLG8kMsMnu2s55gjlGxJ+g54OMEg7WX0bom4mm/NOs5zcThlz/a0aGUMqsM4YAjIIOCMjIO4PoeVRuL8UW3haVwSFwAqjLMzEKigebMQB86mUodpeMpcxeFaK9xKksbgRoxjBikVirSHEa7Bhz2OKoRtxOF9OKkcbBfJu0V7Gpmkit/DUFniUuZAo3bD/CzgdNIBO2etNsMwdQynKsAynzBGQfqKV24deTKy+HFAGBGXkMjAEY+CMac/wAf51UXXbUcLtvZ2kW8miCooiQokagKieK2pgDny3PkOdXKiKJxAg1SyOY09m9kxdtu1K2Nsz7GVvdgQ/ebzx+FeZ/LqKz3j/elNcW4hjj8FmXEz6gSdsMIwPhB/ETnBx60qcV4rLdTGa4fW52G2FQfhUfdH8z1qNVqGja0AuzKy5alzj2dF8AxsKZu7jsoeIX6KRmGAiWY9Dj4E+bHp5A0pxyB5VjZ/BQn35WR2CjqQqAk+n9udejO6aaw9kMfDi7qjfayOhVpHIyWJI3+Q5DAq4Sq4Cd8UUUU1PRRRRQhFFFFCEVh/Fe8G9vLi6tisEMUMhjKNEJXOCwBPiHTnbOcVrnaftAljay3MilljGSq8zkgAb+prAJOMtPcy8RlQRm50rHBHuW0gBT+0xC8/UnaoKh5azsnPgr+zoWyzgPF2jXh8zXZa2ItFdg0joTnQFBCkncqqgYHoNqD4V0PEgkAkX4XXZl9GB3KnyP0rmOGNL71wcjpED7i/vf8Q/Pb0rnd8IVsPFiORR7jqBy/CQNmX0/KsjEL3Jz58Pf5qu0Ebg3CxowcGnXvHLp+FfdnuKx2/DJZ1GqfURMD8RnJCInooyoX9nfqaX7LjXE4544TeRFZPdjedBoL9EZlXKknOCduXLpTR8WxdENqGwaSFRqzNHlEI8/dYkHljc8trbsp2bfi/ETBdMYYoFExiXdnGQPiG2feGW6ZwB1q9GCXgWFrZ+y5uobGyF7iTixWFvv2up4g53HenuHhHH+sfDz6lpR9fdqj/wAQvjePa30sdq5GIU8ASW9wCMNh3Ops5+EEdRz2rbJFOkhMZwdOeWcbVhHG4bkWrf4tbcRkWM6pXFwhhyDgOo2CjJ2Aq06JoGQWQyZ5OZVzwuwuIIbi3u1R7UROY3VyQq6SGiIf38AbrnOAMZO1OXddwGGDhts8cKRySQxvIwHvMWUEkk7/AE6Uo3+/DYoYzLqu/DhjEra5AJ8Fsnrpj1H6VrNvAERUGwUBR8gMCmwXzKfVWu0DkuyiiirCqIr4ygggjIOxB619ooQkTj3c1w+cl0jaBzvqhOM9fgOVP5V5/wCOqkVwYoHl0rs3tMSxODn8IP8AXBr13ULifBILgaZ4Y5R5Oit+WRtS3SELyaZABnNbH2K7nhFaCWaQpPMNbxtDBKiA5KIVljJyAd8Mu/yBpd7T9nrWW8lexgiht+H5M0oZk8SXoiEK+6EDACnJ26im6y7Z3kIRbuN2D4wH8PxMn7qyRYjlf/w2WNj90udqgFVCZN1iGLl5+iQtcGlwCqeN29xYAsMNEvMIW8Ej1RyzWzeTKzRZ2ITnSdxvtdbz3FuuJJLeNlmlMYGpmxlEGojGPvb53PlWjdo+1A9mU2xWSW5Jitx01HZ2YH4VjGS2obYwcVivZ3gU1xK8Noj3JDEKVXSuATh2ZtkB/aNXJAAMITqasm3TmHS61yDvctpDpjgunfBOkRpnbn+s9R+dfG7x5Xdo4bIqygMTPKqABs4OmMMW5HkaWeMd3N3wlY706Z1VG9pVCFWLOAoBY5cZPPHMcq6UW8klWdYYYjoKEPIzZUkMuQo5g56/eNZ4o4hwW3Rhs7buJuDmAOHfb88FJ4rxm+uraZpJ/DKax4MA0KfDO4L5LsGA23HMVT8ZEUKTwxrtPFG0KICSXyQcAb8grZ9Ktk4HOzOz3OgSY1rCgUHA0/E+og4wMjyFT+G8GigGIkAJ2LHdj82O/wBOVWGta0WaFqMozazW2ysSczxHmDzCzqWJ0GZIpU9WjYD88YqFDJqlVTMQjHconiMv8ORkfWtMTtJb5IMmghinvhkBK7MAWAUkbbZ6iu2bhEMhEmkBuayRnQ49Q6EH+dPus07GY/OGQH50/SldlO5G3ukWeS+knhbkqRmHOOYOvLD8q2Dg/BYbWFYbeNY415KP5k9ST5msr4d2pv7T4Zfa4x+rnwJP4ZQNz+8PrT32R7wbXiGViYpMv6SGQaZF89vvD1FCyp6WWnNpBZM1FFFIq6KKKKEIoorovb1IY2klYIiAszMcAAcyaEJd7zb6CPhlx7RnS6GNVHxM7fAF9c7/AErFeznCGjjRpjqkC6VB/Vr+EevmfkOlXXG+PtxS5FwwK20WRaRnr5zMPxHoOg/Mxb67K4VMGR9kB5erH9lRufoOtZdXNiO7b4/PVdbsei3LP5EvHQeh7zwXC5kLt4SnHWVh0B5KD+Jv5DfqK7rm4WGMsdlUbAbegA/kK+2tsI1xnPMsx5sTzY+p/wDilyS59slVXwkCr4uNQJYA4y2Ph6bHkCevKm1uI9AtmWUxD/N2g5ew481H4Hb6bmOR/jmBbPowf+pUH5NjpTf2C4ho4vbTE4WfxrYkciAWaL55KD+VLhvRJdO6/BBFqzjAJ0tjGenvH/TUyxjLWcLRH7RFSSI+UiYYf+4EH5mrYkwvDz087+yxzTiWB8DDf6iOpGHPxNwvSdYZ3pdv5LiS5sEiVrdJoFZ0Yl2x9o66R8W46YI0dc7OHbvtkG4Gs0JxJepHFEAdwZtnHnlV1j5isi4zwaK2g8WHMbxgAMp3bPukHPU5O/Sr0swYQ3iVgUdGZ2ukP0t19u5ap2II4hfvdLvbWgMVvtjVI4HiPg7+6uFGfOtLrP8Aus7DtaoLuSV/EuI0LQjaNAQCoIPvPIBgFic5zWgVKwYWgKpK7E8m90UUUU5RoooooQilHvK7UtaWoSDe6uGENuo56m2Lfw5z88U2k1jj8YN5fTX6gOsTGz4ap5NIf0k37oGpifwg9RVSsqRTQmTjw6nh4c+QuU5rcRspnA+ArH4doh1RWhDzt/xrlsNv5iPIb5mMfcNc+194smbYkCML4t234YxkqgPRnKk55hVJ5kGrJ54rC2UOzNg4GxaSaRyScAbtI7EnbzPQUgcS4TfTQsLmJbeOWUTXsglDyrHkfq194IiqBjc4T51w1FTyVk29vkDqcsyc3d/HocI0WpdsbbH50+dU0dzXZjxWl4lMCwlLR2wk3Oj4WkboXYAKW5nS2c6q1SysY4UCRRpGg5KihVH0AxWbL35cKt4ljgEzqihESOLGAAAo98j5VQcc7wuIcRBjgjNhbH45GP2zD05aM+n+rpXogyCzYoXyuwxtv3Kf3z9rxMhsLYh8OntTDkDrASEHq5b3iOgT54hyyBRknAG39hVE3DUie1t4x7odpWPMt4a/Ex6ksy/lV/Qut2dS/wAcOB1yv36/lcZI843Iwc7HGfQ+YrlRXCKPAxkncnc559PlSLUU/sfNEl49rcIj296MhXUMomjG4wdsun84/Wuvt33a+wRSXvDGZFjGua2Ylo2UfEy5OVIG+PIHBGMGr4taNJH9mdMqESQt1V0OpD+e31pu4h3ix3HA3mwPHnRrbwfveMw0MuOeBnX+7ilXJbShdT1G8jyxZi3Pj86pN4bxNbmJHQsuQG5csHBXOMHcEVV9rLN4il7bnRPbkNkfeUHr54/oSKtOz/C/Z7eOLOSoyx9Scn6dPpUbtRcLDZS9AVKqPMvt/cn6ULfnZvKUibXDn0Nv2td4T28tpoIpWcKZI0crudJZQxHLpnFfayrgfdtdvbQOBgNFGwB57qDXylXDreqKK6L++SGN5ZWCRoCzseQA5mkSrsmmVFLMQqqCWJOAANySTyArEO2HapuLyaEythG2w5G4ZT8R/wDDHQdf6Q+0vbqbjMhijDQ8PU+90ecg5AY9ByOkcuu+Mc44woAAwAMADpjlVCqqcHYbr6LotkbM3x30o7PAc/b1XC4nWNCzbKo6fkAB59AKj8PtmyZZB9o/T8C9EH9Sep+Qrpibx5dX6qI4Xydxzb1C8h65PQVZ1lnsi3FdUz+o7FwGn7/A+/JFdL2SFWXSMPnWAMZzzzjr613YoxTQbKctB1VLxWzEVtOQzMzqFLO2T+FR8hqP51dcW4F/h117OARDMglt/QgATR79Q3vY8nqq7QSDw0BOxmiDfLWCf6VsHeZ2UN9ZHw9riE+LAeupRuvyYbfPHlWnTxb2FwPErldoVX8SsYWaBuY5gk3+c1iVhwUifWdWI5nCaicCN0ZvcB2A1vnbzNMfCOzf+I3sVuRmCEia5PQgfo4/mxzkeQqkt+06G3aV/dZNnj5MG5acHzP/AHsa2Xuw7PPbWStMMTznxpttwW+FP4VwMdN6II3vkxP/ALckm0KiGCm3UB+vPw+ZfdNoGNhX2iitJcuiiiihCKKK4u4AJJwBuSelCEkd63H3jt0tLY/5m9bwY8c1U/pH9AAcZ6Zz0qq7M8JRNIj/AENupgtz+Ig/5ib5u4K/JDjZqooOKPfXk18p3kc2XDz+BQCZ5x6hNRB6k6etN17cpaWxYL7sSAIg64wsaD1J0r8zXEbfqzLKIGcMvE6/+R/2CvUrP7yljtjOsk4k8Z4UsVZ3kTGrxJFGEGoEZCenOVfWufAuEGz4bdXU4bxp45JZNZLMq6W8OMs25IB39WPlXTwbsz7XPFZze+i5ur8gkB3cnSmRvgvqP7sa0w9tO6q2NjOLWCQzBD4SrPLudvus+k9diK19l0bhTjtZcO4HXxNz3WSzyhr7Wz49/skTs/Zr7HDgaSY1yygBuQPPFTL3iMccbNKcKDpww3Y+QH3s12cH7H8WaGONbWKDSqrqmkBOwAzoTOPkadex3dattILm7l9quR8LEYji/cXof2v6V0C137WiiiDYhc27gsx4FLLLdTvNG0RiCxJGwwyBvfOfJjhSR02HSmGq7hlz4015P0mupSp/ZU6F/kKnQy6hnBHoRg7ULToS4wNc7U5nxXOiuEUWkYBJ+Zyfzr7JKFGTnmBsCefypFcXVC8kzultGHMf6V2bRFHtnDNgktjfSoOOuKh8I7GLLLNcWt3DLcIffREY2+XG6iQk4ZtO7LnHUYNUXEODFPDgnvWS2muCT91VDZdy342OAoJ2Gc01cL7SRT3CWlrm2sLZDO8gJQzLGQBg7ERljlm5sAc4ziqszpG6fPnJcxVVExltJlY3A5cvnkumDiQL+FKrQzDnFJs3zU8nX9pc1V8M4UeL8US3G9rbHXORyJHMZ9T7g/irQrTsNDxeI3N8r4cYtFDFTFHnIfbbxHxqOc4GkY2pp7GdjIOG2/gwZOSWd2xrcnkSR5DAHyqyy5aC7VVqraT5o919zzV6q4GBsByor7RTllKk4h21soJvBmuoY5fws4BGfPoPrSx3x8Vgfhpg8QtJc7W4j97WyFWOSNgg2ySetKvb2a3t+Iyz2bJdXEoC3Nn4TS506RlXVT4bYxlTtty6V1W/ZuG+AdLe44dPFuAYyIyWGNlOEcdDjS3nUUkmBWIYhIRc8c+7pwuqHgfFIyoh0iORPdMe2Pd2OkjZhny386lX6ySfYQECV0ds/gSNSzvt6DA9SK6rvsrI91DayQkPMwjidQDEq51yyxnmHA94ht8gcxzZu2thHwt4LayAia7SRZrh8yTFVAGkM590nJ5fQVQZTtJ3jtBwXRz7TeGCmisXGwB0tfLMc/mWiVuzEeLSH93P5kn+9WldNnaLFGsa50qMDJya7JZQqlmOABkk9AOZqg84nEjmujhbu4mtPADyCoeD8Ej+1UhspIy5EkikjZlzpYb4bH0qcezsBPvIW/ekkb/mY0cFlBRpCQPFcvgkZAOAmfXSFP1qRPxSJPilQehYZ/LOakc9+I2JVWGKnEQLmtt1A04eSouN8G0gxwDSJQSqDkJIsMCPLUuR8wK2ju17yoeIxLEToukQeJG22dOxZfMenMdfOsoW6E1xHoDFI1di2lguWwoAJAzsWO1W3d5wUHtAsiDZIXlkxsAWzGPz1A4+Zq/SyG+B3K/zwXP7XpWlu/j0Bt0trl43+BaFe90NlJxFb4qQQdbRDHhu43DkYzz3I5Ejfrl3oorQXNoooooQiiiihCKzjvj7XyW8K2cMeZL0GJJNYGnLKjDT8W4bY8t/StHrJ+8jhAvOMW0B5JaTSfIsWRG9CH0keoFNcbAlK0YjZSOy3DVQ6U/RWq+yxH8TAhrmT+KTC/8ApnzqP2o4mvjBWOIrZPaJz+1uIV+Y998eYSuPZ3iErWsUNrEdaIFmlmDLGkn6zn700mvUSF233boV7gkT3k8FpLvNNcPLfjGNIgI+zwDsp0xqPT51wkGzZ5J8cgsCbDnxu4jhlc/8iFqh7WM7s/b7rT+7fgzRWvjSrie6bxpB1UMMRR/wJpGPMtTZQBRXdtaGgNboFlEkm5RVV2r4r7NZXE+cGOJ2HzCnT/PFWtI3fTI44POsasxcopCgk41gnl02pyRZz2Uh02cI801H+Mlv71ZshyDqwBnIwN/L1GKX7PtRFFHDGyTA6VUAwt91QCR5gemedSx2qh6iZfnDJ/ZTQu2irKZjGs3jcgOI5K4rqYsNR+IfdUDf13zvmo3COJm4hEsdvcspzutvK42JHxIhU8uhNReIdpRDjVb3O7Bd4HTc8h74GT6UKQ11OBfGPurK5tEkAEiKwBBAYA4I+fWoHE+zMFw6vIpJVdOxwMdMgc8E5FQ7rtHPpJjs32BOZHRcYH4c5PyzVzwHslxW/ginWS1t4pVDA4Z3weuCCAfTNFlQl2nQvuLh3cLpi7l+0h0ScNnb7a1J8PP34juCPlkfQitPrP8Asf3QxWdwLua4lubkcmPuKMjSfdBJOxI3OOW1aBQuWfhxHDpwRRRRQmrMeC93t7YmVLc20qSSNJ4srSLIdWMBwqnVjzz1O1V/CuIXEtzM7XUfstsSjlIgiSOozINTszeGmRlsjJ5bVrrDO1Z9wXuZggYqbm4lt9Zf2dmAjJyD72N3Gw2OxxvmonxB2mqnjnc219BwU3sTwwzyniEoIDL4dorDBWInLSEHk0hAPmFCjzo71Ox9vd2U00qnxLeGV4WDFdJCF9+hGVHOnQDHKlTvW4l4HCLts4LRmMf+qRH/AEY1I0ACwULnFxuViFlZSIi+FcOAQDhwJBuM9cEfnXc89zgh0hlU7Ee8mR9dQqTwvs6xhjKXMm6IcFUcDKgkDYHA+ddrdn5xyuU+sH+z1nuawnOyWLaVVFk2Q25HP1VP9mvxcOH8Ijb/AL/Ku+PiIQZSy0ep8JBzwNwc86kcKjdriSJ3VlVdQZU05IYow3Y8iCM+Yqbx7hyrazEZyqFhv+H3h/Smljb2PqVZbtqpbkMPfhH6Va0l1JzdIR+wC7fm235CtH7hbRRZzuRmf2h45nOSzaApXOeQAY7Uu8PUaAQBnfJ+pq+7rL3w+IXtuTtKkVwg9R9nIfqdP5VPT2BIAVR1bPUu/quJ+clqVFFFXEIooooQiiiihCKzyZxJxu7brDbQQ/8A5GeYj/lrQ6waXvAjtOOcQWZSUlkVda7lfBjKqAoHvajheYxUcgJaQFLCQHglOXavtC8ASG3Xxbu4Oi3j/wCZ28kUbn/bOLTsL3fGwkeZ5zNLPGonZl3MgZmLK2dkwQunH3QfSvvYbsu6u99dj/NTjCpz8CLmsQ9erHqf5uVEbMA6pZpd4eiKKKKkUKKKK4TzBFZm2Cgk/IDJoQsk7UN7Zxac6iEtI0gTqNcn2kh58wNKn5VS9p7Uw2k8mvkhA2xu3ujr61L7HOZIGuG+K5mlnb+NyB9MAVD7yGzZhB+tljT+er+wp11hSWlqc+Y8lrHd9w7wOGWkflChPzYaj/WqLvet9cNmOntcefyfH9KebWHQiqOSqF/IAUn9621tbsfu3cB/Msv/AFUi2ZPoPcUqNwRCpBLHII5+e3lTh3R3OvhFr5orRn5o7L/al8V3dzt9pe/syd4bgyoP2Jtx/Nf/AHUpWbs82LgtKooopq1kUUUUIRRRRQhFUPbfhtrNZSC+z7On2jkFgRo3B93c/Kr6l/t/w9p+G3cUal3aFwqqMliBkADqcihC87cK4bbSPOYVfwvGbwWJdW8P7gyDk4pmh7OFSPtpgvXTPKP+ql7gHF1RRDNFOHhGmRRGSQQSMEZyPqKaBx/UPct7lvL7LSPzcgVSkxYiqj8V112VqI7vQmdKW4AyST70rHcnnyNTONx6racecT/8pqNYW8rzmeWMRfZ+GiB9Rxq1EsR7uegA9atWXIweR2NRE5ph1VTwS9GhVJ+IAj6gV2T3Nza3kN5aRLM6o8Tozacq246jrn+VVHHuCwW0aSxRqhSVNTZOdLZRgSTy3H5Vd8Gu9a5DahsQc5yDTgcJxtSg4TcLUe7/ALXniVmLhovCOtkK6tXw43zgeflTLWHdmO3knB7eSOazZ4fHdxKkq5AkO2UIz08x0Fbbbzh0V1OVYBlPmCMir4IIuFcBBXZRRRSpUUUUUIRWR9ke7d5ONXl9dxkRpO5tw4+NixxJg81UYx6keVa5RQhFFFFCEUUUUIRSv3ncS8DhV245mIovzkxGP+amis975rkezWsPPx7uJSPMKdR/oKEjjYXVPwu0EUMUY+4ir+QANUva2HxJuHxfjvI8/Tn/AFpkqi4nvxPhI/8AuGP5BMU5YNNnMFttJPfGccKlf/hvC4/hlQ07Cl7vBsPG4ZeRjcmFyPmo1D+lNW8Unhs7+dUPDeIexdoIJDtHeR+C/lqBAX65Ef8AqNSeyl/41nBJ1KAH5p7h/mufrVZ3i8OZ7USp+kt2Eqkc8D4v7N/DTlhU7t3NY9y3miqnspx1b2zhuEOfEQE+jcnH0YEVbU1byKKKKEIooooQik7vfuXj4PdNGzIwCYZSQRmSMHcb8tqcaX+3/BvauG3MOoLqjJDNyBQhwT6e7QhYP2c4cGCyZJklQM7MzNqOM5Oc786bLaIqoB3IrP8AgUNyIldI5/DGyuplCMBtkZidQPTb5CrB+LzcmNwOm0sS/TeAHNUnsJKhNNI7MC6daGOBk7DzpOF+2PeS5I82utI/9iCvrTqf/p4CfORpZ2/Ioc/nUWBK2imPD0HqUxScagBxrVz+FAZD+SA/zpT4LxeSFpY0iPuu4AMcjMAWLLlQABseRYUz8C7MXt/IkYkmgh5vIlu0MaqOYUyDU7nkMHA3J5YNz2j7so+H6p4riYW27TRhovGBwMujTKRJgDeM4J6EnYzNiJabef8ApTMpmMfhnOX+JB/Nki8Re5ubedvZ7qWOMYkKqscaHGdwupn07MRq22zitx7rjL/hVsJ9OpU0qVdXDKPgOpSR8OBz6VUdme3NnDaRR2sF9Mir7pW1di+SSzEgBCSSSTnGTUTu7juo7+5WO0mg4dL9oiThVMbnGoIoY4VjqOnptVprcIsm2aCcOi0yiiinJUUUUUIRRRRQhFFFFCEUUUGhCKTe8fsU1+sLx3It3tmMillDJ03OSMYx8qSuLd9FytxNDpt7Tw3KgTpKzkA4DbELv5fzqga/8U5biCXK6mdoZ21QFnOonw0dcAHkragPKg5KzFSSTC7bfcel1YcN4lxCQv4VvDdxo2gTxSeEkhHMr4uNQHIkDGeRNdPBBd33FLV/ZfCWym/zAaVMrq05JBweQ2IBznY1MbvBkjGkz2EYAwNKucDphfF2+VVU9hNxN/EginuJ8AR3AQW8UeCGUhsDUAcNg6zsN6hY6Uu7QFkh2XHF28gRzPoAT6L0LXGSMMCDuCMH67GqrspaXMVpGl5KJpwPfcDnvsOQyQNs43pd7X95Ps8pgtIxPOhHi6jpiiyMjU/4v2RmplC1rnnC0XKR7ns3d8HtdBltpMyFbWPEjSyF22QAFRtnJO+Mn0rlx/gF8saSTEXEOgm5ghcW5HniQ5LoNwd15eVVrccuFuGurm4szOwKrI5ZhEv4Io9ShR5ncnffc57457niDARxz32DnJAhtQeh3AVsc99Z9ahdvC4Ych6qy3ZsbLumAaep/GZ8k792nb+1uMWkFu1qqoDAjjHiADMhBAwSDvnOTnPnWh0idiu76SC49ru5FefSUjSPPhxBviwTuzH8W3+z3UyrvDQ4hhuEUUUUJiKKKKEIrrubdZEZHAZXBVgeRDDBH1BoooQvOXeFwCGxuAtoHhUg5Cyyf3eqHht7KWwZ58bn9NKN/PZqKKVInrgVsXALTXJOAf8A/VcD+klONn2YicHU9ycHb/OXX/7qKKELlJ2EtGI1CY79bq5P9Zas4O6bhYIY2isf25JX/k7kUUUITVbWyxoqRqERRhVUYAA5AAchXbRRSJUUUUUIRRRRQhFFFFCEUUUUIRRRRQhQ77g8E36aGKT99Fb+oqsl7vuHMctY2xP/AJSf7UUUqRd1l2NsoTmKzt0PmIkz+eKuFGOVFFCVfaW+K92/DrmVpZ7RHkb4myy56ZOlgCfWiihC7eH9gOHwEGKygUjkTGGP5tk1fKoAwBgeQoooSL7RRRSJUUUUUIX/2Q=="/>
          <p:cNvSpPr>
            <a:spLocks noChangeAspect="1" noChangeArrowheads="1"/>
          </p:cNvSpPr>
          <p:nvPr/>
        </p:nvSpPr>
        <p:spPr bwMode="auto">
          <a:xfrm>
            <a:off x="0" y="-900113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2" name="Picture 2" descr="C:\Users\Korisnik\Desktop\Su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28675" cy="7715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00298" y="228599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85720" y="1643050"/>
          <a:ext cx="8501122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6914" name="Picture 2" descr="C:\Users\Korisnik\Desktop\Saznali na seminaru i primenili u praksi\Sudoku 2. kol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2571744"/>
            <a:ext cx="3494118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C:\Users\Korisnik\Desktop\Saznali na seminaru i primenili u praksi\Zelena boj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2971800" cy="2971800"/>
          </a:xfrm>
          <a:prstGeom prst="rect">
            <a:avLst/>
          </a:prstGeom>
          <a:noFill/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24904" cy="990600"/>
          </a:xfrm>
        </p:spPr>
        <p:txBody>
          <a:bodyPr>
            <a:normAutofit/>
          </a:bodyPr>
          <a:lstStyle/>
          <a:p>
            <a:pPr algn="ctr"/>
            <a:r>
              <a:rPr lang="sr-Cyrl-RS" sz="3800" b="1" dirty="0" smtClean="0">
                <a:solidFill>
                  <a:schemeClr val="tx1"/>
                </a:solidFill>
                <a:cs typeface="Calibri" pitchFamily="34" charset="0"/>
              </a:rPr>
              <a:t>Решење задатка 2. кола судоку турнира</a:t>
            </a:r>
            <a:endParaRPr lang="en-US" sz="3800" dirty="0"/>
          </a:p>
        </p:txBody>
      </p:sp>
      <p:sp>
        <p:nvSpPr>
          <p:cNvPr id="45059" name="AutoShape 3" descr="data:image/jpeg;base64,/9j/4AAQSkZJRgABAQAAAQABAAD/2wCEAAkGBhQSERUUEhMWFRUWGRsYFRgYFxoaGhkgGBwYGBgbHx0ZHCceGhskIBsZHy8gJScpLC0sFx4xNTAqNSYsLCkBCQoKDgwOGg8PGiokHyUpKTQsKiosLCkyKiwtLCosLDAsLCwpLCwsKSwsLCwsKSosLCwvLCwsKSwpLDQsLCwsKf/AABEIAMMBAgMBIgACEQEDEQH/xAAcAAACAwADAQAAAAAAAAAAAAAABgQFBwIDCAH/xABHEAACAQMCAwUFBAgEBAUFAQABAgMABBESIQUxQQYHE1FhFCIycYEjQlKRM0NicoKhscEVJJLRU7LC8GNzg6LhRGST0/E0/8QAGwEAAQUBAQAAAAAAAAAAAAAAAAECAwQFBgf/xAA0EQABAwIDBQcEAQQDAAAAAAABAAIDBBESITEFE0FRYSJxgaGx4fAykcHRFCNCYvFygtL/2gAMAwEAAhEDEQA/ANwooopEqKKKKEIoqPf38cEbSyuEjQZZmOAAKy2/70Ly8JHDY1hg3AuJ11M/TKR8serZ+nKo5ZWRNxPNgpI43yOwsFytaql7Tdr7ewQNO/vNtHGo1SSHyVRufnyrO7XtDxWE6zeR3JA/RSQJGrfJ4yGU+ROR5iqvhNlK8jXd4dV1LufKJekaeQA8v/7my7Wp2xl7Dc8tPXgr8WzJ3SBrxYc9fhV3xPtlxG6/RFLGLpsJZyPXPuJ8hk1UPwh5N57y8mz0a4dV+ipgCrKiucl2pUyH6rd2Xut6LZtPGPpv35+yz3tH2ZfxgttaSaQQXm8Y6m6kKXcgeWSDuPzf+Cd4l3axJCnCX8NBgZuw77nJJLDLEknyrnRU8W2Z42htgepuT6qGTZML3F1yO6w/CtrXvqgU4u7W5tv2mTUn+pad+Ecdguk8S2mSVfNGBx6EcwfQ1mRFUs/ZvRJ49nI1rcDk8eyt6OnJgf8AvNaNPtxrjaVtuo/X+1Rn2O5ovEb9Ct2opD7Dd45nk9kvlEN4B7uP0c4H3kPn5r/8gPlb7XBwxNNwsNzS02OqKKKKckRRRRQhFFFfGYAZJwBzoQvtFZv2u78LS1JjtwbuYbYQ4jB9Xwc/wg/Ssx4x3t8WuSdMq2yfhiUA/wCo5bP1FLZJdelqK8g3d7dynMt5M5/akc/1auqJZlORcyg+YZh/1UWSYl7DorylZ9r+Jw/o+IT7cg7lx+T6hTx2a7+bmPC38AmX/ixYV/UlPhb6aaLJbrdaKXeH94fD5ohKt3EFPR3CsMcwVbcVZcK7Q29yWFvPHKUxr0MG05zjOOWcH8jSJVYUUUUIRRRRQhFFFFCEUUUo95Pbb/DrYeGuu5mbw7dOeWP3iOoG23UkCjRCgd681g8UcN7LMSW1JbwH7SU9PdHQb7nAzWeW73aOPBt3FvsNFxOjSAcgQUQadvunV9Km8F4X4bNJPJ4t3JvLIxy37q+Sjlt/sBb1ye0NqNlO7a0FvM/jSy6ai2cYxjc4g8h+eaKKK+MwAyTgDck1grbXG4nCIzscKoLE+gGTVFH2vjmgmaA4ljRm8OQYYYGdxncfI1aTQe0Sx243VsSTeXhoQcfxthflq8qt+IcJteICVJExJEzRlx7sqHGQQw30srBhnIIO4rYo6FskeN/PLu696zKmpe1+FltPPoeioOz/AB1bmPOkpIu0sZ5ofr0PQ1aV0douypi0XNopMsKKkidZ41AGD5yADIPXGPKuVrdLIiuhyrAFT6Gq9dSiF+Jn0nTp0/SmpJzI3C/6h59f2u2vjLkEef0/mOVL112q8O/Fu64iYKofB2kbJAJ5YIwMfWrFePR+1G2ORIFDLnk2RkgeoHSqzqeVoBtqL+CmFRG64vxt4qguOApbTLNcm5nt0YMGSZhNbYOdQByHXl5EY5+foLhfFIrmJZoHWSNxlWU7H/Y+YO4rLao7HjzcEuhKgJsZ2xPEOUbH76Dpt09CPLHRbL2ljIhk14Hn39fVYO0aDBeWPTiOS3iivitkAjka+10Kw0UUVE4vxWO2hknmbTHGpZj8v6k8gOpNCFG7SdpoLGBp7l9KDkObMeiqOpNed+2PeTd8UYrqNva9IlO7jzc/e+XL061G7a9sJOKXPjSe7Cu1vETyH4j5ueZ/+KphIMkZ3HMU4BMJXGKAKMKMV2VYcE7Pz3blYE1Y+NycIn7zf2GT6VWREkbkHc7jkRk4Iz0I3oDgTYJC02uVzoor7CjO4jjVnc8kQFmP0H9aUmyTVca+K+QDvgkgHBwSMZAPI4yM486e+Fd2yxR+0cVkEUK4JiDeZAHiOvr91fzp3ktLDiNobeF4mjUe4IiuYiPhZVG6keo3yfOqb6xrTkLjiVabTEjPI8lg9xACCRhT1bAJrS+6TvKt7SMWnskjMTlpbdWkLk8i6EahttsSPQUj8X4TJazPBMPfTqOTqfhdfQ/yOR0qy7GdtJeGTeJGNcLkePF+IfiXycfketWrhwuFXzBsV6foqHwfi8V1Ck8DB45BlSP6HyI5EVMpE9FFFFCEUUUUIRST297GW1xIl7eSyLFaROSiMVB+8TqB1DI2wME7b07Uld63Aru9tY7W0AxLKvjOzYVEUFt+pBIHIE7UIWcdm+Hxrm5MaQvcnKIMAIh3jjXzOkAk8yefKmCl/iPZ/wADjEcTTNM0Nt4js2AodyVARBsihSNtz1JNX0syqpZiFUDJJOAAOZJ6Vw20o3tn7Zu45npyA8F2Oz3tdD2RYDz6lcqr7uzN5J7IhITAa5cfdQ8kH7b+XRQT1FRLTtH7QTHbITKz6I9YwMBVZpWHMRgMDvu2VA57O/BeDpbRhFJYk6ndvidj8TN6ny6AADYVYoqJzX7yUWtoOvt6plRUte3Aw3vqfnP0S/2V4XNDqtrZFubkaPaZmbRDFhcRITgsSF30KM+8ScZqyuOyHEIbg3SS200hjCy2yK0RlVSSCrO7ZdckBiAMbHnTF3WwgcNif70pkllPVneRtRPrsB8lFefuJ8P4k/GZPcnN34xII1ZX3vdIYbCPTjBzp0+ldY2FoGi5h07ycitZue3VuisCJFnAOLZ43WZm6KF075O2oZHXNV97bezTKdOmK5OQudo5iNTpnlh92H7St+IU494kefYQMeN7UhUjmFVJGm9dJQEH5j0qFxvg0d1A8MudLY3U4YEEEEHGxBFZ9XTsc3dnj5LSpZ3u7fEeaWOG9mo72zuDJyuZC8bDmoiAihcf6S3qHPnUXs72Wa4S6W7UrKsiIkq/EHhjAEqE9DkHyOSKerW2WNFjQaURQqgdAowB+VQ+M31uEMVzNHGJVK4eQIWBGDjJB68xSNAADRwFh3ZfoKRzb9o+PU/Cly0mcM0M4Amjxqx8LqfhkX9lscuhBHSqjvAQHh82emgj/Wo/vUviolhQeKxlEQZ7S7HvBlVdTwTlfxKuNfIkKeYqu7V3gn4a7ID75RdJGGUmRQVI6MDsRWPJR7iqjez6S4eBvp+ldFSJad7Hahp9Fu3BHJtoSeZiQn/SKT+D96aT8Ym4eFUIgKxyZ3Z4/wBIPLHxYx+A+dPFtDoRV/CAv5ACvIhEiXUsiu0c8c7kOD7wYN/vXXrlCV6/JrBO9ftqeI3MdjaHXEsgU6TtNLnAAPLQvny6+VKvEe23ErmMxT3rtGdmVQqah5MUAJHpVv3R8GEt80uPctkwvlrkyB+S6v5UyR27YXJzBjcGqfJ3SuZLeLO2Gkubjov3ViiU/U5PPOTyArlB3b+0X8oVDb2cJWIHGHl8NRq0kjfUxYmQ557Z6P8Ad9rIEkMKa55hzigQyuv72n3U/iIqiur28guzdDh12IJIwtwp8NmHh50SKqSE5AJDLtsAazWPneLjkrjmRNNlI7aSCy4a0VpEQX+xjWJCdOvOtvdyc6QxydycVmvC+7++mxptzEv4piEx/Du/8q06PvOsGi8SObW3SJVbxWPRQmMkk7eXrTFw+dniR5IzE7KCyE5KE/dJHMio2TSQtItmTqU90TJTr9lnPC+5jcG6uSw/BCugfV2ycfQU+8G7PW9omm3hWMHmQPeb95j7zfU1Y1W33FWEggt4/GuGGoIDpVF5a5HwdCeWxLYwAekRklmNr3UgZHELqxIqq4t2VtrjBkiAcbrKn2ci+odMMP6Ul97CcUtIoXSeQh9Xim3j0Rx406V1DMm/ve8zYOOQ5V09zfBLq+FxJdy3Yj93wpRPKh176tIJ0uMYzkEZA9astopBneyhdUsOVled53ZoT2njIMy24Lg9WT9Yp89hqHqvrWOA1t/Bpbo3dxAzpcWcTmLxZAFmLBFLLhAEcKW0E4B5+WKxjiFgYJpYD+qkaP5hT7p+q4P1qzSEtvE46KvU2dZ44p37l+2Btbv2OQ/Y3J+yydkk8h6Nyx548636vHl2SAHU4ZCHUjmCpzn/AL8q9XdlONi8s4LgfrY1YjybGHH0YEVcKrgq1ooopE5FFFFCEUUUUIWNcR4ZLf8AEbi9t5EhCMbVVdC4m8E4d2ww0jVsMb4Wu/hXZiWRy9+IyqH7OFCWQkfrH1Aaj+FTsOfPlI7EgxpcW7n7SC5mDg88O5dGx5MDkGrDi3aa3tnRJpQrOdhzIH4mx8CD8R2rKlja6XGW5jitmAhsIF8uXBSLfhESTSTKgEsukSN1bSMD5fTngVIEvXK6cbHP/YxXYDmuHgrp04Gnyxt+VJdWAANFXcNubnh5YQR+02ruX8EMElhLks/hlsI8ZJJ0EggnY1aN3kAj3LC+Z/wtEqD6uz6MeoJrqYKrA4OW93bJG2/yHzrnq97GDyznG3lj51O2ocBZVH0bHG+igQrcTz+1XelGVSkMKHUsSsQXJfA1yNpUEgAALgdTVgrg5wRtz9K4DSrc8F+meeB0+lCfE3u45HO3vf32qFzi43KsMYGDCFA4/eOiIkJAlnlSCNiMhTId3x10qGbHmBUHtnxqx4DGiraC5uJwSzSkM7gYBaSRlYnJOygY58qndoIHKRyRLrkt5Y51QbF9B99RnqyFwPXFSeMTcG4xGouJYi0ecB5PBmjJ2YFWKsOW4IxsKuU1sPVZ1bixjklBJra+4XLfWcTWYjcLewIR4UqAo0uBjSDoJIcBTsQc5q87d9mj/iNr4SExXU8bTYGytCyuWPlqQYJ/YFF9LYmCPg/CyjCd9MrRtrVEGHnZpM4eQopXTknfoAK0+p3Ma7UcQfEKo17hoeHquEkoUZYgDYZJxz2HOvNXelwQ2nF5tsJc4nj8stnWP9Qb8xW4d5nB2uuF3MaAl9GtAOZKEOB/KvN952jubq1ihlcS+C2YnfPix7YZNX3kOxwfIU8JhXVWjd1nBWn4Y+JniEtwxlMezuiqo0BuaZP3hvjI61m4BK788b4rVe4+61WDp1jmbI/eVSP6H8qq1pIjuOampQC/NPHdi0cUEtoFCyWsrowwAWRmLQyHz1IQNR5lWq+7VcMkubO4hhfw5JI2RG6AsMb43APLI3GaW+LcCSchgzwzJsk0TaJFHUZ+8h6o2Qa6I7PiKjA4oxHm1rCW/Pb+lRx1jC3tZFSPpnA9lZr2V7kuIRT+NNKtmIQWWQOrnIBxsDgL+LURtnY1p3ZfjPtdpDOV0mRAWGMYIyGxnpkHHpio8vZbxiDeXM92Ac+HIVSHI5ZiiVVb+LNXLMsaZOlEQeiqoH8lAFVaqZktg0eKngjcy5K+XUjKjFF1uFJVchdRxsMnkCetVnYftFaW6eHcyeBeyHXc+0YjMjnb3HPuPGBgIFY4UDYHNSuFcUE4Z0U+FnEbn9YMbuAfuZ2B+9gnlgmVcW6yKVkVXU81YBgfodqjgm3JNwnyx70ZFMjXsenWXTT+LUMfnnFKXG+3Il1W/DGWac+60y+9Bb55szj3WcdI1ySeeBVeOwlhq1exQZ/8sY/Ll/KrmCBUUKiqqjkqgAD5AbCrT67LshQNpc+0VG4PwpbaFIkJIXOWY5Z2Ylndj1ZmJJ+dYn3iaU4ndZIGWQ/6okNbzUBOBQCd7gRL4zgK0hGTgAADf4dgOWM43qrBPu3lxzU8sWNoaF522I8wa3buDuy3CQhP6KWRB8iQ/wD1GsV4vOj3Vw8WBG00hTGw06jgjHQ8/rUrhHeDNacMmtLdSjSSszS53CsFXSn7Rwfe6DlvW5e4BWVoSF6oopa7M8ImWztlkmcOIYg4OCQQiht+u+aKEqZaKKKRKiiiihCXu0XYa2vGMjqUn0lVmido5BtgZKEagPI55ViPDIJ7WeSD2QzSQK/tpVdUrAvhJAWOXUqVOkdM+Vej6zzvV7eNwrw2gt0aa4BUzuDpUIRgNp95viJC5GNzvUM0DJ24X6KaGZ8Trs1SHwTt0LeR1VJHsUCF20Nm1LlgFIIz4eRy6dNsCtItbpJEV42DowyrKcgj0IrOZOMX1wrGS/yso3EUMSowPQ5Ulh86g9lleyLC1uPEUH7SGQgrn+HeNv2gD6g1QJiAs1xy5/lb0dJV6uaLHQAjyzWoJxSEsVE0ZYbFRIpIx0xnNSaXeFPZXyt/l49an7WOSJNaM2Tk7b53IYHBrld8CNujPY61cYIhD5ifcZXQ5KpkZ3XSf6EsFDdw1CYCKjcQs/FjKeJJHnGWjYK2AdwDg4zyyN/IipNLvbZW8OFvEkiiWZfHaNyjBGDKG1D7quUJ6Y58qGi5SvNm3UPtH2XgitZGgt9U5wsTgs0odiFR/EJL+6TqJzjANMM9hHIcSwxuwAwzopycdMgnpVUOITWWBdSeLbnAFxgB488hMF2KnYeKMb/EBnNQ+NdvItSw2Si8um/RpH7yqTtqZhsAPIH54G9Ps52QzUWJjLk5dFacGIk4xbxIFUWsEssoUDSDNojVduRxlvka0yk7u47FPYxSSXD+Jd3J13D9Bzwg9Bk/n5YpxrQY3C2yyJH43FyK84973Yo8PvDcxL/lbg5OBtG53ZfQHdh8yOlejqq+09tbPayreafZ9P2mrkB556Ec89KeoyvKytkZFWfY/tK3DrvxdzBJhZ1HQdHA81O/1I61A7R21tazEWV2t1CTsNLq6ehJUK3zB38hXUpyOXPoaHND24SkaSw3C9KW9wsiK6MGVgGVgcgg7gj0rsrD+xPbx+Hnw5AZLUnOBu0JPNl806lfqPV/492yWUQ23D5o3nutkcMMQp9+RvIgZwp3yOW2DiPpXtfhHHitRk7XNumf/E4dWjxo9fLT4i6vyzmlbiHCnhuZJriGS+gLaowCXa38wLcnQ6g7h1BceXWo3FO5zh6xBQJRIBvL4h1sfxEHK/QAVC7JcensbhLG8kMsMnu2s55gjlGxJ+g54OMEg7WX0bom4mm/NOs5zcThlz/a0aGUMqsM4YAjIIOCMjIO4PoeVRuL8UW3haVwSFwAqjLMzEKigebMQB86mUodpeMpcxeFaK9xKksbgRoxjBikVirSHEa7Bhz2OKoRtxOF9OKkcbBfJu0V7Gpmkit/DUFniUuZAo3bD/CzgdNIBO2etNsMwdQynKsAynzBGQfqKV24deTKy+HFAGBGXkMjAEY+CMac/wAf51UXXbUcLtvZ2kW8miCooiQokagKieK2pgDny3PkOdXKiKJxAg1SyOY09m9kxdtu1K2Nsz7GVvdgQ/ebzx+FeZ/LqKz3j/elNcW4hjj8FmXEz6gSdsMIwPhB/ETnBx60qcV4rLdTGa4fW52G2FQfhUfdH8z1qNVqGja0AuzKy5alzj2dF8AxsKZu7jsoeIX6KRmGAiWY9Dj4E+bHp5A0pxyB5VjZ/BQn35WR2CjqQqAk+n9udejO6aaw9kMfDi7qjfayOhVpHIyWJI3+Q5DAq4Sq4Cd8UUUU1PRRRRQhFFFFCEVh/Fe8G9vLi6tisEMUMhjKNEJXOCwBPiHTnbOcVrnaftAljay3MilljGSq8zkgAb+prAJOMtPcy8RlQRm50rHBHuW0gBT+0xC8/UnaoKh5azsnPgr+zoWyzgPF2jXh8zXZa2ItFdg0joTnQFBCkncqqgYHoNqD4V0PEgkAkX4XXZl9GB3KnyP0rmOGNL71wcjpED7i/vf8Q/Pb0rnd8IVsPFiORR7jqBy/CQNmX0/KsjEL3Jz58Pf5qu0Ebg3CxowcGnXvHLp+FfdnuKx2/DJZ1GqfURMD8RnJCInooyoX9nfqaX7LjXE4544TeRFZPdjedBoL9EZlXKknOCduXLpTR8WxdENqGwaSFRqzNHlEI8/dYkHljc8trbsp2bfi/ETBdMYYoFExiXdnGQPiG2feGW6ZwB1q9GCXgWFrZ+y5uobGyF7iTixWFvv2up4g53HenuHhHH+sfDz6lpR9fdqj/wAQvjePa30sdq5GIU8ASW9wCMNh3Ops5+EEdRz2rbJFOkhMZwdOeWcbVhHG4bkWrf4tbcRkWM6pXFwhhyDgOo2CjJ2Aq06JoGQWQyZ5OZVzwuwuIIbi3u1R7UROY3VyQq6SGiIf38AbrnOAMZO1OXddwGGDhts8cKRySQxvIwHvMWUEkk7/AE6Uo3+/DYoYzLqu/DhjEra5AJ8Fsnrpj1H6VrNvAERUGwUBR8gMCmwXzKfVWu0DkuyiiirCqIr4ygggjIOxB619ooQkTj3c1w+cl0jaBzvqhOM9fgOVP5V5/wCOqkVwYoHl0rs3tMSxODn8IP8AXBr13ULifBILgaZ4Y5R5Oit+WRtS3SELyaZABnNbH2K7nhFaCWaQpPMNbxtDBKiA5KIVljJyAd8Mu/yBpd7T9nrWW8lexgiht+H5M0oZk8SXoiEK+6EDACnJ26im6y7Z3kIRbuN2D4wH8PxMn7qyRYjlf/w2WNj90udqgFVCZN1iGLl5+iQtcGlwCqeN29xYAsMNEvMIW8Ej1RyzWzeTKzRZ2ITnSdxvtdbz3FuuJJLeNlmlMYGpmxlEGojGPvb53PlWjdo+1A9mU2xWSW5Jitx01HZ2YH4VjGS2obYwcVivZ3gU1xK8Noj3JDEKVXSuATh2ZtkB/aNXJAAMITqasm3TmHS61yDvctpDpjgunfBOkRpnbn+s9R+dfG7x5Xdo4bIqygMTPKqABs4OmMMW5HkaWeMd3N3wlY706Z1VG9pVCFWLOAoBY5cZPPHMcq6UW8klWdYYYjoKEPIzZUkMuQo5g56/eNZ4o4hwW3Rhs7buJuDmAOHfb88FJ4rxm+uraZpJ/DKax4MA0KfDO4L5LsGA23HMVT8ZEUKTwxrtPFG0KICSXyQcAb8grZ9Ktk4HOzOz3OgSY1rCgUHA0/E+og4wMjyFT+G8GigGIkAJ2LHdj82O/wBOVWGta0WaFqMozazW2ysSczxHmDzCzqWJ0GZIpU9WjYD88YqFDJqlVTMQjHconiMv8ORkfWtMTtJb5IMmghinvhkBK7MAWAUkbbZ6iu2bhEMhEmkBuayRnQ49Q6EH+dPus07GY/OGQH50/SldlO5G3ukWeS+knhbkqRmHOOYOvLD8q2Dg/BYbWFYbeNY415KP5k9ST5msr4d2pv7T4Zfa4x+rnwJP4ZQNz+8PrT32R7wbXiGViYpMv6SGQaZF89vvD1FCyp6WWnNpBZM1FFFIq6KKKKEIoorovb1IY2klYIiAszMcAAcyaEJd7zb6CPhlx7RnS6GNVHxM7fAF9c7/AErFeznCGjjRpjqkC6VB/Vr+EevmfkOlXXG+PtxS5FwwK20WRaRnr5zMPxHoOg/Mxb67K4VMGR9kB5erH9lRufoOtZdXNiO7b4/PVdbsei3LP5EvHQeh7zwXC5kLt4SnHWVh0B5KD+Jv5DfqK7rm4WGMsdlUbAbegA/kK+2tsI1xnPMsx5sTzY+p/wDilyS59slVXwkCr4uNQJYA4y2Ph6bHkCevKm1uI9AtmWUxD/N2g5ew481H4Hb6bmOR/jmBbPowf+pUH5NjpTf2C4ho4vbTE4WfxrYkciAWaL55KD+VLhvRJdO6/BBFqzjAJ0tjGenvH/TUyxjLWcLRH7RFSSI+UiYYf+4EH5mrYkwvDz087+yxzTiWB8DDf6iOpGHPxNwvSdYZ3pdv5LiS5sEiVrdJoFZ0Yl2x9o66R8W46YI0dc7OHbvtkG4Gs0JxJepHFEAdwZtnHnlV1j5isi4zwaK2g8WHMbxgAMp3bPukHPU5O/Sr0swYQ3iVgUdGZ2ukP0t19u5ap2II4hfvdLvbWgMVvtjVI4HiPg7+6uFGfOtLrP8Aus7DtaoLuSV/EuI0LQjaNAQCoIPvPIBgFic5zWgVKwYWgKpK7E8m90UUUU5RoooooQilHvK7UtaWoSDe6uGENuo56m2Lfw5z88U2k1jj8YN5fTX6gOsTGz4ap5NIf0k37oGpifwg9RVSsqRTQmTjw6nh4c+QuU5rcRspnA+ArH4doh1RWhDzt/xrlsNv5iPIb5mMfcNc+194smbYkCML4t234YxkqgPRnKk55hVJ5kGrJ54rC2UOzNg4GxaSaRyScAbtI7EnbzPQUgcS4TfTQsLmJbeOWUTXsglDyrHkfq194IiqBjc4T51w1FTyVk29vkDqcsyc3d/HocI0WpdsbbH50+dU0dzXZjxWl4lMCwlLR2wk3Oj4WkboXYAKW5nS2c6q1SysY4UCRRpGg5KihVH0AxWbL35cKt4ljgEzqihESOLGAAAo98j5VQcc7wuIcRBjgjNhbH45GP2zD05aM+n+rpXogyCzYoXyuwxtv3Kf3z9rxMhsLYh8OntTDkDrASEHq5b3iOgT54hyyBRknAG39hVE3DUie1t4x7odpWPMt4a/Ex6ksy/lV/Qut2dS/wAcOB1yv36/lcZI843Iwc7HGfQ+YrlRXCKPAxkncnc559PlSLUU/sfNEl49rcIj296MhXUMomjG4wdsun84/Wuvt33a+wRSXvDGZFjGua2Ylo2UfEy5OVIG+PIHBGMGr4taNJH9mdMqESQt1V0OpD+e31pu4h3ix3HA3mwPHnRrbwfveMw0MuOeBnX+7ilXJbShdT1G8jyxZi3Pj86pN4bxNbmJHQsuQG5csHBXOMHcEVV9rLN4il7bnRPbkNkfeUHr54/oSKtOz/C/Z7eOLOSoyx9Scn6dPpUbtRcLDZS9AVKqPMvt/cn6ULfnZvKUibXDn0Nv2td4T28tpoIpWcKZI0crudJZQxHLpnFfayrgfdtdvbQOBgNFGwB57qDXylXDreqKK6L++SGN5ZWCRoCzseQA5mkSrsmmVFLMQqqCWJOAANySTyArEO2HapuLyaEythG2w5G4ZT8R/wDDHQdf6Q+0vbqbjMhijDQ8PU+90ecg5AY9ByOkcuu+Mc44woAAwAMADpjlVCqqcHYbr6LotkbM3x30o7PAc/b1XC4nWNCzbKo6fkAB59AKj8PtmyZZB9o/T8C9EH9Sep+Qrpibx5dX6qI4Xydxzb1C8h65PQVZ1lnsi3FdUz+o7FwGn7/A+/JFdL2SFWXSMPnWAMZzzzjr613YoxTQbKctB1VLxWzEVtOQzMzqFLO2T+FR8hqP51dcW4F/h117OARDMglt/QgATR79Q3vY8nqq7QSDw0BOxmiDfLWCf6VsHeZ2UN9ZHw9riE+LAeupRuvyYbfPHlWnTxb2FwPErldoVX8SsYWaBuY5gk3+c1iVhwUifWdWI5nCaicCN0ZvcB2A1vnbzNMfCOzf+I3sVuRmCEia5PQgfo4/mxzkeQqkt+06G3aV/dZNnj5MG5acHzP/AHsa2Xuw7PPbWStMMTznxpttwW+FP4VwMdN6II3vkxP/ALckm0KiGCm3UB+vPw+ZfdNoGNhX2iitJcuiiiihCKKK4u4AJJwBuSelCEkd63H3jt0tLY/5m9bwY8c1U/pH9AAcZ6Zz0qq7M8JRNIj/AENupgtz+Ig/5ib5u4K/JDjZqooOKPfXk18p3kc2XDz+BQCZ5x6hNRB6k6etN17cpaWxYL7sSAIg64wsaD1J0r8zXEbfqzLKIGcMvE6/+R/2CvUrP7yljtjOsk4k8Z4UsVZ3kTGrxJFGEGoEZCenOVfWufAuEGz4bdXU4bxp45JZNZLMq6W8OMs25IB39WPlXTwbsz7XPFZze+i5ur8gkB3cnSmRvgvqP7sa0w9tO6q2NjOLWCQzBD4SrPLudvus+k9diK19l0bhTjtZcO4HXxNz3WSzyhr7Wz49/skTs/Zr7HDgaSY1yygBuQPPFTL3iMccbNKcKDpww3Y+QH3s12cH7H8WaGONbWKDSqrqmkBOwAzoTOPkadex3dattILm7l9quR8LEYji/cXof2v6V0C137WiiiDYhc27gsx4FLLLdTvNG0RiCxJGwwyBvfOfJjhSR02HSmGq7hlz4015P0mupSp/ZU6F/kKnQy6hnBHoRg7ULToS4wNc7U5nxXOiuEUWkYBJ+Zyfzr7JKFGTnmBsCefypFcXVC8kzultGHMf6V2bRFHtnDNgktjfSoOOuKh8I7GLLLNcWt3DLcIffREY2+XG6iQk4ZtO7LnHUYNUXEODFPDgnvWS2muCT91VDZdy342OAoJ2Gc01cL7SRT3CWlrm2sLZDO8gJQzLGQBg7ERljlm5sAc4ziqszpG6fPnJcxVVExltJlY3A5cvnkumDiQL+FKrQzDnFJs3zU8nX9pc1V8M4UeL8US3G9rbHXORyJHMZ9T7g/irQrTsNDxeI3N8r4cYtFDFTFHnIfbbxHxqOc4GkY2pp7GdjIOG2/gwZOSWd2xrcnkSR5DAHyqyy5aC7VVqraT5o919zzV6q4GBsByor7RTllKk4h21soJvBmuoY5fws4BGfPoPrSx3x8Vgfhpg8QtJc7W4j97WyFWOSNgg2ySetKvb2a3t+Iyz2bJdXEoC3Nn4TS506RlXVT4bYxlTtty6V1W/ZuG+AdLe44dPFuAYyIyWGNlOEcdDjS3nUUkmBWIYhIRc8c+7pwuqHgfFIyoh0iORPdMe2Pd2OkjZhny386lX6ySfYQECV0ds/gSNSzvt6DA9SK6rvsrI91DayQkPMwjidQDEq51yyxnmHA94ht8gcxzZu2thHwt4LayAia7SRZrh8yTFVAGkM590nJ5fQVQZTtJ3jtBwXRz7TeGCmisXGwB0tfLMc/mWiVuzEeLSH93P5kn+9WldNnaLFGsa50qMDJya7JZQqlmOABkk9AOZqg84nEjmujhbu4mtPADyCoeD8Ej+1UhspIy5EkikjZlzpYb4bH0qcezsBPvIW/ekkb/mY0cFlBRpCQPFcvgkZAOAmfXSFP1qRPxSJPilQehYZ/LOakc9+I2JVWGKnEQLmtt1A04eSouN8G0gxwDSJQSqDkJIsMCPLUuR8wK2ju17yoeIxLEToukQeJG22dOxZfMenMdfOsoW6E1xHoDFI1di2lguWwoAJAzsWO1W3d5wUHtAsiDZIXlkxsAWzGPz1A4+Zq/SyG+B3K/zwXP7XpWlu/j0Bt0trl43+BaFe90NlJxFb4qQQdbRDHhu43DkYzz3I5Ejfrl3oorQXNoooooQiiiihCKzjvj7XyW8K2cMeZL0GJJNYGnLKjDT8W4bY8t/StHrJ+8jhAvOMW0B5JaTSfIsWRG9CH0keoFNcbAlK0YjZSOy3DVQ6U/RWq+yxH8TAhrmT+KTC/8ApnzqP2o4mvjBWOIrZPaJz+1uIV+Y998eYSuPZ3iErWsUNrEdaIFmlmDLGkn6zn700mvUSF233boV7gkT3k8FpLvNNcPLfjGNIgI+zwDsp0xqPT51wkGzZ5J8cgsCbDnxu4jhlc/8iFqh7WM7s/b7rT+7fgzRWvjSrie6bxpB1UMMRR/wJpGPMtTZQBRXdtaGgNboFlEkm5RVV2r4r7NZXE+cGOJ2HzCnT/PFWtI3fTI44POsasxcopCgk41gnl02pyRZz2Uh02cI801H+Mlv71ZshyDqwBnIwN/L1GKX7PtRFFHDGyTA6VUAwt91QCR5gemedSx2qh6iZfnDJ/ZTQu2irKZjGs3jcgOI5K4rqYsNR+IfdUDf13zvmo3COJm4hEsdvcspzutvK42JHxIhU8uhNReIdpRDjVb3O7Bd4HTc8h74GT6UKQ11OBfGPurK5tEkAEiKwBBAYA4I+fWoHE+zMFw6vIpJVdOxwMdMgc8E5FQ7rtHPpJjs32BOZHRcYH4c5PyzVzwHslxW/ginWS1t4pVDA4Z3weuCCAfTNFlQl2nQvuLh3cLpi7l+0h0ScNnb7a1J8PP34juCPlkfQitPrP8Asf3QxWdwLua4lubkcmPuKMjSfdBJOxI3OOW1aBQuWfhxHDpwRRRRQmrMeC93t7YmVLc20qSSNJ4srSLIdWMBwqnVjzz1O1V/CuIXEtzM7XUfstsSjlIgiSOozINTszeGmRlsjJ5bVrrDO1Z9wXuZggYqbm4lt9Zf2dmAjJyD72N3Gw2OxxvmonxB2mqnjnc219BwU3sTwwzyniEoIDL4dorDBWInLSEHk0hAPmFCjzo71Ox9vd2U00qnxLeGV4WDFdJCF9+hGVHOnQDHKlTvW4l4HCLts4LRmMf+qRH/AEY1I0ACwULnFxuViFlZSIi+FcOAQDhwJBuM9cEfnXc89zgh0hlU7Ee8mR9dQqTwvs6xhjKXMm6IcFUcDKgkDYHA+ddrdn5xyuU+sH+z1nuawnOyWLaVVFk2Q25HP1VP9mvxcOH8Ijb/AL/Ku+PiIQZSy0ep8JBzwNwc86kcKjdriSJ3VlVdQZU05IYow3Y8iCM+Yqbx7hyrazEZyqFhv+H3h/Smljb2PqVZbtqpbkMPfhH6Va0l1JzdIR+wC7fm235CtH7hbRRZzuRmf2h45nOSzaApXOeQAY7Uu8PUaAQBnfJ+pq+7rL3w+IXtuTtKkVwg9R9nIfqdP5VPT2BIAVR1bPUu/quJ+clqVFFFXEIooooQiiiihCKzyZxJxu7brDbQQ/8A5GeYj/lrQ6waXvAjtOOcQWZSUlkVda7lfBjKqAoHvajheYxUcgJaQFLCQHglOXavtC8ASG3Xxbu4Oi3j/wCZ28kUbn/bOLTsL3fGwkeZ5zNLPGonZl3MgZmLK2dkwQunH3QfSvvYbsu6u99dj/NTjCpz8CLmsQ9erHqf5uVEbMA6pZpd4eiKKKKkUKKKK4TzBFZm2Cgk/IDJoQsk7UN7Zxac6iEtI0gTqNcn2kh58wNKn5VS9p7Uw2k8mvkhA2xu3ujr61L7HOZIGuG+K5mlnb+NyB9MAVD7yGzZhB+tljT+er+wp11hSWlqc+Y8lrHd9w7wOGWkflChPzYaj/WqLvet9cNmOntcefyfH9KebWHQiqOSqF/IAUn9621tbsfu3cB/Msv/AFUi2ZPoPcUqNwRCpBLHII5+e3lTh3R3OvhFr5orRn5o7L/al8V3dzt9pe/syd4bgyoP2Jtx/Nf/AHUpWbs82LgtKooopq1kUUUUIRRRRQhFUPbfhtrNZSC+z7On2jkFgRo3B93c/Kr6l/t/w9p+G3cUal3aFwqqMliBkADqcihC87cK4bbSPOYVfwvGbwWJdW8P7gyDk4pmh7OFSPtpgvXTPKP+ql7gHF1RRDNFOHhGmRRGSQQSMEZyPqKaBx/UPct7lvL7LSPzcgVSkxYiqj8V112VqI7vQmdKW4AyST70rHcnnyNTONx6racecT/8pqNYW8rzmeWMRfZ+GiB9Rxq1EsR7uegA9atWXIweR2NRE5ph1VTwS9GhVJ+IAj6gV2T3Nza3kN5aRLM6o8Tozacq246jrn+VVHHuCwW0aSxRqhSVNTZOdLZRgSTy3H5Vd8Gu9a5DahsQc5yDTgcJxtSg4TcLUe7/ALXniVmLhovCOtkK6tXw43zgeflTLWHdmO3knB7eSOazZ4fHdxKkq5AkO2UIz08x0Fbbbzh0V1OVYBlPmCMir4IIuFcBBXZRRRSpUUUUUIRWR9ke7d5ONXl9dxkRpO5tw4+NixxJg81UYx6keVa5RQhFFFFCEUUUUIRSv3ncS8DhV245mIovzkxGP+amis975rkezWsPPx7uJSPMKdR/oKEjjYXVPwu0EUMUY+4ir+QANUva2HxJuHxfjvI8/Tn/AFpkqi4nvxPhI/8AuGP5BMU5YNNnMFttJPfGccKlf/hvC4/hlQ07Cl7vBsPG4ZeRjcmFyPmo1D+lNW8Unhs7+dUPDeIexdoIJDtHeR+C/lqBAX65Ef8AqNSeyl/41nBJ1KAH5p7h/mufrVZ3i8OZ7USp+kt2Eqkc8D4v7N/DTlhU7t3NY9y3miqnspx1b2zhuEOfEQE+jcnH0YEVbU1byKKKKEIooooQik7vfuXj4PdNGzIwCYZSQRmSMHcb8tqcaX+3/BvauG3MOoLqjJDNyBQhwT6e7QhYP2c4cGCyZJklQM7MzNqOM5Oc786bLaIqoB3IrP8AgUNyIldI5/DGyuplCMBtkZidQPTb5CrB+LzcmNwOm0sS/TeAHNUnsJKhNNI7MC6daGOBk7DzpOF+2PeS5I82utI/9iCvrTqf/p4CfORpZ2/Ioc/nUWBK2imPD0HqUxScagBxrVz+FAZD+SA/zpT4LxeSFpY0iPuu4AMcjMAWLLlQABseRYUz8C7MXt/IkYkmgh5vIlu0MaqOYUyDU7nkMHA3J5YNz2j7so+H6p4riYW27TRhovGBwMujTKRJgDeM4J6EnYzNiJabef8ApTMpmMfhnOX+JB/Nki8Re5ubedvZ7qWOMYkKqscaHGdwupn07MRq22zitx7rjL/hVsJ9OpU0qVdXDKPgOpSR8OBz6VUdme3NnDaRR2sF9Mir7pW1di+SSzEgBCSSSTnGTUTu7juo7+5WO0mg4dL9oiThVMbnGoIoY4VjqOnptVprcIsm2aCcOi0yiiinJUUUUUIRRRRQhFFFFCEUUUGhCKTe8fsU1+sLx3It3tmMillDJ03OSMYx8qSuLd9FytxNDpt7Tw3KgTpKzkA4DbELv5fzqga/8U5biCXK6mdoZ21QFnOonw0dcAHkragPKg5KzFSSTC7bfcel1YcN4lxCQv4VvDdxo2gTxSeEkhHMr4uNQHIkDGeRNdPBBd33FLV/ZfCWym/zAaVMrq05JBweQ2IBznY1MbvBkjGkz2EYAwNKucDphfF2+VVU9hNxN/EginuJ8AR3AQW8UeCGUhsDUAcNg6zsN6hY6Uu7QFkh2XHF28gRzPoAT6L0LXGSMMCDuCMH67GqrspaXMVpGl5KJpwPfcDnvsOQyQNs43pd7X95Ps8pgtIxPOhHi6jpiiyMjU/4v2RmplC1rnnC0XKR7ns3d8HtdBltpMyFbWPEjSyF22QAFRtnJO+Mn0rlx/gF8saSTEXEOgm5ghcW5HniQ5LoNwd15eVVrccuFuGurm4szOwKrI5ZhEv4Io9ShR5ncnffc57457niDARxz32DnJAhtQeh3AVsc99Z9ahdvC4Ych6qy3ZsbLumAaep/GZ8k792nb+1uMWkFu1qqoDAjjHiADMhBAwSDvnOTnPnWh0idiu76SC49ru5FefSUjSPPhxBviwTuzH8W3+z3UyrvDQ4hhuEUUUUJiKKKKEIrrubdZEZHAZXBVgeRDDBH1BoooQvOXeFwCGxuAtoHhUg5Cyyf3eqHht7KWwZ58bn9NKN/PZqKKVInrgVsXALTXJOAf8A/VcD+klONn2YicHU9ycHb/OXX/7qKKELlJ2EtGI1CY79bq5P9Zas4O6bhYIY2isf25JX/k7kUUUITVbWyxoqRqERRhVUYAA5AAchXbRRSJUUUUUIRRRRQhFFFFCEUUUUIRRRRQhQ77g8E36aGKT99Fb+oqsl7vuHMctY2xP/AJSf7UUUqRd1l2NsoTmKzt0PmIkz+eKuFGOVFFCVfaW+K92/DrmVpZ7RHkb4myy56ZOlgCfWiihC7eH9gOHwEGKygUjkTGGP5tk1fKoAwBgeQoooSL7RRRSJUUUUUIX/2Q=="/>
          <p:cNvSpPr>
            <a:spLocks noChangeAspect="1" noChangeArrowheads="1"/>
          </p:cNvSpPr>
          <p:nvPr/>
        </p:nvSpPr>
        <p:spPr bwMode="auto">
          <a:xfrm>
            <a:off x="0" y="-900113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00298" y="228599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7938" name="Picture 2" descr="C:\Users\Korisnik\Desktop\Saznali na seminaru i primenili u praksi\Resenje 2. 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3116"/>
            <a:ext cx="3489076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cs typeface="Calibri" pitchFamily="34" charset="0"/>
              </a:rPr>
              <a:t>Задатак 3. кола судоку турнира</a:t>
            </a:r>
            <a:endParaRPr lang="en-US" dirty="0"/>
          </a:p>
        </p:txBody>
      </p:sp>
      <p:sp>
        <p:nvSpPr>
          <p:cNvPr id="45059" name="AutoShape 3" descr="data:image/jpeg;base64,/9j/4AAQSkZJRgABAQAAAQABAAD/2wCEAAkGBhQSERUUEhMWFRUWGRsYFRgYFxoaGhkgGBwYGBgbHx0ZHCceGhskIBsZHy8gJScpLC0sFx4xNTAqNSYsLCkBCQoKDgwOGg8PGiokHyUpKTQsKiosLCkyKiwtLCosLDAsLCwpLCwsKSwsLCwsKSosLCwvLCwsKSwpLDQsLCwsKf/AABEIAMMBAgMBIgACEQEDEQH/xAAcAAACAwADAQAAAAAAAAAAAAAABgQFBwIDCAH/xABHEAACAQMCAwUFBAgEBAUFAQABAgMABBESIQUxQQYHE1FhFCIycYEjQlKRM0NicoKhscEVJJLRU7LC8GNzg6LhRGST0/E0/8QAGwEAAQUBAQAAAAAAAAAAAAAAAAECAwQFBgf/xAA0EQABAwIDBQcEAQQDAAAAAAABAAIDBBESITEFE0FRYSJxgaGx4fAykcHRFCNCYvFygtL/2gAMAwEAAhEDEQA/ANwooopEqKKKKEIoqPf38cEbSyuEjQZZmOAAKy2/70Ly8JHDY1hg3AuJ11M/TKR8serZ+nKo5ZWRNxPNgpI43yOwsFytaql7Tdr7ewQNO/vNtHGo1SSHyVRufnyrO7XtDxWE6zeR3JA/RSQJGrfJ4yGU+ROR5iqvhNlK8jXd4dV1LufKJekaeQA8v/7my7Wp2xl7Dc8tPXgr8WzJ3SBrxYc9fhV3xPtlxG6/RFLGLpsJZyPXPuJ8hk1UPwh5N57y8mz0a4dV+ipgCrKiucl2pUyH6rd2Xut6LZtPGPpv35+yz3tH2ZfxgttaSaQQXm8Y6m6kKXcgeWSDuPzf+Cd4l3axJCnCX8NBgZuw77nJJLDLEknyrnRU8W2Z42htgepuT6qGTZML3F1yO6w/CtrXvqgU4u7W5tv2mTUn+pad+Ecdguk8S2mSVfNGBx6EcwfQ1mRFUs/ZvRJ49nI1rcDk8eyt6OnJgf8AvNaNPtxrjaVtuo/X+1Rn2O5ovEb9Ct2opD7Dd45nk9kvlEN4B7uP0c4H3kPn5r/8gPlb7XBwxNNwsNzS02OqKKKKckRRRRQhFFFfGYAZJwBzoQvtFZv2u78LS1JjtwbuYbYQ4jB9Xwc/wg/Ssx4x3t8WuSdMq2yfhiUA/wCo5bP1FLZJdelqK8g3d7dynMt5M5/akc/1auqJZlORcyg+YZh/1UWSYl7DorylZ9r+Jw/o+IT7cg7lx+T6hTx2a7+bmPC38AmX/ixYV/UlPhb6aaLJbrdaKXeH94fD5ohKt3EFPR3CsMcwVbcVZcK7Q29yWFvPHKUxr0MG05zjOOWcH8jSJVYUUUUIRRRRQhFFFFCEUUUo95Pbb/DrYeGuu5mbw7dOeWP3iOoG23UkCjRCgd681g8UcN7LMSW1JbwH7SU9PdHQb7nAzWeW73aOPBt3FvsNFxOjSAcgQUQadvunV9Km8F4X4bNJPJ4t3JvLIxy37q+Sjlt/sBb1ye0NqNlO7a0FvM/jSy6ai2cYxjc4g8h+eaKKK+MwAyTgDck1grbXG4nCIzscKoLE+gGTVFH2vjmgmaA4ljRm8OQYYYGdxncfI1aTQe0Sx243VsSTeXhoQcfxthflq8qt+IcJteICVJExJEzRlx7sqHGQQw30srBhnIIO4rYo6FskeN/PLu696zKmpe1+FltPPoeioOz/AB1bmPOkpIu0sZ5ofr0PQ1aV0douypi0XNopMsKKkidZ41AGD5yADIPXGPKuVrdLIiuhyrAFT6Gq9dSiF+Jn0nTp0/SmpJzI3C/6h59f2u2vjLkEef0/mOVL112q8O/Fu64iYKofB2kbJAJ5YIwMfWrFePR+1G2ORIFDLnk2RkgeoHSqzqeVoBtqL+CmFRG64vxt4qguOApbTLNcm5nt0YMGSZhNbYOdQByHXl5EY5+foLhfFIrmJZoHWSNxlWU7H/Y+YO4rLao7HjzcEuhKgJsZ2xPEOUbH76Dpt09CPLHRbL2ljIhk14Hn39fVYO0aDBeWPTiOS3iivitkAjka+10Kw0UUVE4vxWO2hknmbTHGpZj8v6k8gOpNCFG7SdpoLGBp7l9KDkObMeiqOpNed+2PeTd8UYrqNva9IlO7jzc/e+XL061G7a9sJOKXPjSe7Cu1vETyH4j5ueZ/+KphIMkZ3HMU4BMJXGKAKMKMV2VYcE7Pz3blYE1Y+NycIn7zf2GT6VWREkbkHc7jkRk4Iz0I3oDgTYJC02uVzoor7CjO4jjVnc8kQFmP0H9aUmyTVca+K+QDvgkgHBwSMZAPI4yM486e+Fd2yxR+0cVkEUK4JiDeZAHiOvr91fzp3ktLDiNobeF4mjUe4IiuYiPhZVG6keo3yfOqb6xrTkLjiVabTEjPI8lg9xACCRhT1bAJrS+6TvKt7SMWnskjMTlpbdWkLk8i6EahttsSPQUj8X4TJazPBMPfTqOTqfhdfQ/yOR0qy7GdtJeGTeJGNcLkePF+IfiXycfketWrhwuFXzBsV6foqHwfi8V1Ck8DB45BlSP6HyI5EVMpE9FFFFCEUUUUIRST297GW1xIl7eSyLFaROSiMVB+8TqB1DI2wME7b07Uld63Aru9tY7W0AxLKvjOzYVEUFt+pBIHIE7UIWcdm+Hxrm5MaQvcnKIMAIh3jjXzOkAk8yefKmCl/iPZ/wADjEcTTNM0Nt4js2AodyVARBsihSNtz1JNX0syqpZiFUDJJOAAOZJ6Vw20o3tn7Zu45npyA8F2Oz3tdD2RYDz6lcqr7uzN5J7IhITAa5cfdQ8kH7b+XRQT1FRLTtH7QTHbITKz6I9YwMBVZpWHMRgMDvu2VA57O/BeDpbRhFJYk6ndvidj8TN6ny6AADYVYoqJzX7yUWtoOvt6plRUte3Aw3vqfnP0S/2V4XNDqtrZFubkaPaZmbRDFhcRITgsSF30KM+8ScZqyuOyHEIbg3SS200hjCy2yK0RlVSSCrO7ZdckBiAMbHnTF3WwgcNif70pkllPVneRtRPrsB8lFefuJ8P4k/GZPcnN34xII1ZX3vdIYbCPTjBzp0+ldY2FoGi5h07ycitZue3VuisCJFnAOLZ43WZm6KF075O2oZHXNV97bezTKdOmK5OQudo5iNTpnlh92H7St+IU494kefYQMeN7UhUjmFVJGm9dJQEH5j0qFxvg0d1A8MudLY3U4YEEEEHGxBFZ9XTsc3dnj5LSpZ3u7fEeaWOG9mo72zuDJyuZC8bDmoiAihcf6S3qHPnUXs72Wa4S6W7UrKsiIkq/EHhjAEqE9DkHyOSKerW2WNFjQaURQqgdAowB+VQ+M31uEMVzNHGJVK4eQIWBGDjJB68xSNAADRwFh3ZfoKRzb9o+PU/Cly0mcM0M4Amjxqx8LqfhkX9lscuhBHSqjvAQHh82emgj/Wo/vUviolhQeKxlEQZ7S7HvBlVdTwTlfxKuNfIkKeYqu7V3gn4a7ID75RdJGGUmRQVI6MDsRWPJR7iqjez6S4eBvp+ldFSJad7Hahp9Fu3BHJtoSeZiQn/SKT+D96aT8Ym4eFUIgKxyZ3Z4/wBIPLHxYx+A+dPFtDoRV/CAv5ACvIhEiXUsiu0c8c7kOD7wYN/vXXrlCV6/JrBO9ftqeI3MdjaHXEsgU6TtNLnAAPLQvny6+VKvEe23ErmMxT3rtGdmVQqah5MUAJHpVv3R8GEt80uPctkwvlrkyB+S6v5UyR27YXJzBjcGqfJ3SuZLeLO2Gkubjov3ViiU/U5PPOTyArlB3b+0X8oVDb2cJWIHGHl8NRq0kjfUxYmQ557Z6P8Ad9rIEkMKa55hzigQyuv72n3U/iIqiur28guzdDh12IJIwtwp8NmHh50SKqSE5AJDLtsAazWPneLjkrjmRNNlI7aSCy4a0VpEQX+xjWJCdOvOtvdyc6QxydycVmvC+7++mxptzEv4piEx/Du/8q06PvOsGi8SObW3SJVbxWPRQmMkk7eXrTFw+dniR5IzE7KCyE5KE/dJHMio2TSQtItmTqU90TJTr9lnPC+5jcG6uSw/BCugfV2ycfQU+8G7PW9omm3hWMHmQPeb95j7zfU1Y1W33FWEggt4/GuGGoIDpVF5a5HwdCeWxLYwAekRklmNr3UgZHELqxIqq4t2VtrjBkiAcbrKn2ci+odMMP6Ul97CcUtIoXSeQh9Xim3j0Rx406V1DMm/ve8zYOOQ5V09zfBLq+FxJdy3Yj93wpRPKh176tIJ0uMYzkEZA9astopBneyhdUsOVled53ZoT2njIMy24Lg9WT9Yp89hqHqvrWOA1t/Bpbo3dxAzpcWcTmLxZAFmLBFLLhAEcKW0E4B5+WKxjiFgYJpYD+qkaP5hT7p+q4P1qzSEtvE46KvU2dZ44p37l+2Btbv2OQ/Y3J+yydkk8h6Nyx548636vHl2SAHU4ZCHUjmCpzn/AL8q9XdlONi8s4LgfrY1YjybGHH0YEVcKrgq1ooopE5FFFFCEUUUUIWNcR4ZLf8AEbi9t5EhCMbVVdC4m8E4d2ww0jVsMb4Wu/hXZiWRy9+IyqH7OFCWQkfrH1Aaj+FTsOfPlI7EgxpcW7n7SC5mDg88O5dGx5MDkGrDi3aa3tnRJpQrOdhzIH4mx8CD8R2rKlja6XGW5jitmAhsIF8uXBSLfhESTSTKgEsukSN1bSMD5fTngVIEvXK6cbHP/YxXYDmuHgrp04Gnyxt+VJdWAANFXcNubnh5YQR+02ruX8EMElhLks/hlsI8ZJJ0EggnY1aN3kAj3LC+Z/wtEqD6uz6MeoJrqYKrA4OW93bJG2/yHzrnq97GDyznG3lj51O2ocBZVH0bHG+igQrcTz+1XelGVSkMKHUsSsQXJfA1yNpUEgAALgdTVgrg5wRtz9K4DSrc8F+meeB0+lCfE3u45HO3vf32qFzi43KsMYGDCFA4/eOiIkJAlnlSCNiMhTId3x10qGbHmBUHtnxqx4DGiraC5uJwSzSkM7gYBaSRlYnJOygY58qndoIHKRyRLrkt5Y51QbF9B99RnqyFwPXFSeMTcG4xGouJYi0ecB5PBmjJ2YFWKsOW4IxsKuU1sPVZ1bixjklBJra+4XLfWcTWYjcLewIR4UqAo0uBjSDoJIcBTsQc5q87d9mj/iNr4SExXU8bTYGytCyuWPlqQYJ/YFF9LYmCPg/CyjCd9MrRtrVEGHnZpM4eQopXTknfoAK0+p3Ma7UcQfEKo17hoeHquEkoUZYgDYZJxz2HOvNXelwQ2nF5tsJc4nj8stnWP9Qb8xW4d5nB2uuF3MaAl9GtAOZKEOB/KvN952jubq1ihlcS+C2YnfPix7YZNX3kOxwfIU8JhXVWjd1nBWn4Y+JniEtwxlMezuiqo0BuaZP3hvjI61m4BK788b4rVe4+61WDp1jmbI/eVSP6H8qq1pIjuOampQC/NPHdi0cUEtoFCyWsrowwAWRmLQyHz1IQNR5lWq+7VcMkubO4hhfw5JI2RG6AsMb43APLI3GaW+LcCSchgzwzJsk0TaJFHUZ+8h6o2Qa6I7PiKjA4oxHm1rCW/Pb+lRx1jC3tZFSPpnA9lZr2V7kuIRT+NNKtmIQWWQOrnIBxsDgL+LURtnY1p3ZfjPtdpDOV0mRAWGMYIyGxnpkHHpio8vZbxiDeXM92Ac+HIVSHI5ZiiVVb+LNXLMsaZOlEQeiqoH8lAFVaqZktg0eKngjcy5K+XUjKjFF1uFJVchdRxsMnkCetVnYftFaW6eHcyeBeyHXc+0YjMjnb3HPuPGBgIFY4UDYHNSuFcUE4Z0U+FnEbn9YMbuAfuZ2B+9gnlgmVcW6yKVkVXU81YBgfodqjgm3JNwnyx70ZFMjXsenWXTT+LUMfnnFKXG+3Il1W/DGWac+60y+9Bb55szj3WcdI1ySeeBVeOwlhq1exQZ/8sY/Ll/KrmCBUUKiqqjkqgAD5AbCrT67LshQNpc+0VG4PwpbaFIkJIXOWY5Z2Ylndj1ZmJJ+dYn3iaU4ndZIGWQ/6okNbzUBOBQCd7gRL4zgK0hGTgAADf4dgOWM43qrBPu3lxzU8sWNoaF522I8wa3buDuy3CQhP6KWRB8iQ/wD1GsV4vOj3Vw8WBG00hTGw06jgjHQ8/rUrhHeDNacMmtLdSjSSszS53CsFXSn7Rwfe6DlvW5e4BWVoSF6oopa7M8ImWztlkmcOIYg4OCQQiht+u+aKEqZaKKKRKiiiihCXu0XYa2vGMjqUn0lVmido5BtgZKEagPI55ViPDIJ7WeSD2QzSQK/tpVdUrAvhJAWOXUqVOkdM+Vej6zzvV7eNwrw2gt0aa4BUzuDpUIRgNp95viJC5GNzvUM0DJ24X6KaGZ8Trs1SHwTt0LeR1VJHsUCF20Nm1LlgFIIz4eRy6dNsCtItbpJEV42DowyrKcgj0IrOZOMX1wrGS/yso3EUMSowPQ5Ulh86g9lleyLC1uPEUH7SGQgrn+HeNv2gD6g1QJiAs1xy5/lb0dJV6uaLHQAjyzWoJxSEsVE0ZYbFRIpIx0xnNSaXeFPZXyt/l49an7WOSJNaM2Tk7b53IYHBrld8CNujPY61cYIhD5ifcZXQ5KpkZ3XSf6EsFDdw1CYCKjcQs/FjKeJJHnGWjYK2AdwDg4zyyN/IipNLvbZW8OFvEkiiWZfHaNyjBGDKG1D7quUJ6Y58qGi5SvNm3UPtH2XgitZGgt9U5wsTgs0odiFR/EJL+6TqJzjANMM9hHIcSwxuwAwzopycdMgnpVUOITWWBdSeLbnAFxgB488hMF2KnYeKMb/EBnNQ+NdvItSw2Si8um/RpH7yqTtqZhsAPIH54G9Ps52QzUWJjLk5dFacGIk4xbxIFUWsEssoUDSDNojVduRxlvka0yk7u47FPYxSSXD+Jd3J13D9Bzwg9Bk/n5YpxrQY3C2yyJH43FyK84973Yo8PvDcxL/lbg5OBtG53ZfQHdh8yOlejqq+09tbPayreafZ9P2mrkB556Ec89KeoyvKytkZFWfY/tK3DrvxdzBJhZ1HQdHA81O/1I61A7R21tazEWV2t1CTsNLq6ehJUK3zB38hXUpyOXPoaHND24SkaSw3C9KW9wsiK6MGVgGVgcgg7gj0rsrD+xPbx+Hnw5AZLUnOBu0JPNl806lfqPV/492yWUQ23D5o3nutkcMMQp9+RvIgZwp3yOW2DiPpXtfhHHitRk7XNumf/E4dWjxo9fLT4i6vyzmlbiHCnhuZJriGS+gLaowCXa38wLcnQ6g7h1BceXWo3FO5zh6xBQJRIBvL4h1sfxEHK/QAVC7JcensbhLG8kMsMnu2s55gjlGxJ+g54OMEg7WX0bom4mm/NOs5zcThlz/a0aGUMqsM4YAjIIOCMjIO4PoeVRuL8UW3haVwSFwAqjLMzEKigebMQB86mUodpeMpcxeFaK9xKksbgRoxjBikVirSHEa7Bhz2OKoRtxOF9OKkcbBfJu0V7Gpmkit/DUFniUuZAo3bD/CzgdNIBO2etNsMwdQynKsAynzBGQfqKV24deTKy+HFAGBGXkMjAEY+CMac/wAf51UXXbUcLtvZ2kW8miCooiQokagKieK2pgDny3PkOdXKiKJxAg1SyOY09m9kxdtu1K2Nsz7GVvdgQ/ebzx+FeZ/LqKz3j/elNcW4hjj8FmXEz6gSdsMIwPhB/ETnBx60qcV4rLdTGa4fW52G2FQfhUfdH8z1qNVqGja0AuzKy5alzj2dF8AxsKZu7jsoeIX6KRmGAiWY9Dj4E+bHp5A0pxyB5VjZ/BQn35WR2CjqQqAk+n9udejO6aaw9kMfDi7qjfayOhVpHIyWJI3+Q5DAq4Sq4Cd8UUUU1PRRRRQhFFFFCEVh/Fe8G9vLi6tisEMUMhjKNEJXOCwBPiHTnbOcVrnaftAljay3MilljGSq8zkgAb+prAJOMtPcy8RlQRm50rHBHuW0gBT+0xC8/UnaoKh5azsnPgr+zoWyzgPF2jXh8zXZa2ItFdg0joTnQFBCkncqqgYHoNqD4V0PEgkAkX4XXZl9GB3KnyP0rmOGNL71wcjpED7i/vf8Q/Pb0rnd8IVsPFiORR7jqBy/CQNmX0/KsjEL3Jz58Pf5qu0Ebg3CxowcGnXvHLp+FfdnuKx2/DJZ1GqfURMD8RnJCInooyoX9nfqaX7LjXE4544TeRFZPdjedBoL9EZlXKknOCduXLpTR8WxdENqGwaSFRqzNHlEI8/dYkHljc8trbsp2bfi/ETBdMYYoFExiXdnGQPiG2feGW6ZwB1q9GCXgWFrZ+y5uobGyF7iTixWFvv2up4g53HenuHhHH+sfDz6lpR9fdqj/wAQvjePa30sdq5GIU8ASW9wCMNh3Ops5+EEdRz2rbJFOkhMZwdOeWcbVhHG4bkWrf4tbcRkWM6pXFwhhyDgOo2CjJ2Aq06JoGQWQyZ5OZVzwuwuIIbi3u1R7UROY3VyQq6SGiIf38AbrnOAMZO1OXddwGGDhts8cKRySQxvIwHvMWUEkk7/AE6Uo3+/DYoYzLqu/DhjEra5AJ8Fsnrpj1H6VrNvAERUGwUBR8gMCmwXzKfVWu0DkuyiiirCqIr4ygggjIOxB619ooQkTj3c1w+cl0jaBzvqhOM9fgOVP5V5/wCOqkVwYoHl0rs3tMSxODn8IP8AXBr13ULifBILgaZ4Y5R5Oit+WRtS3SELyaZABnNbH2K7nhFaCWaQpPMNbxtDBKiA5KIVljJyAd8Mu/yBpd7T9nrWW8lexgiht+H5M0oZk8SXoiEK+6EDACnJ26im6y7Z3kIRbuN2D4wH8PxMn7qyRYjlf/w2WNj90udqgFVCZN1iGLl5+iQtcGlwCqeN29xYAsMNEvMIW8Ej1RyzWzeTKzRZ2ITnSdxvtdbz3FuuJJLeNlmlMYGpmxlEGojGPvb53PlWjdo+1A9mU2xWSW5Jitx01HZ2YH4VjGS2obYwcVivZ3gU1xK8Noj3JDEKVXSuATh2ZtkB/aNXJAAMITqasm3TmHS61yDvctpDpjgunfBOkRpnbn+s9R+dfG7x5Xdo4bIqygMTPKqABs4OmMMW5HkaWeMd3N3wlY706Z1VG9pVCFWLOAoBY5cZPPHMcq6UW8klWdYYYjoKEPIzZUkMuQo5g56/eNZ4o4hwW3Rhs7buJuDmAOHfb88FJ4rxm+uraZpJ/DKax4MA0KfDO4L5LsGA23HMVT8ZEUKTwxrtPFG0KICSXyQcAb8grZ9Ktk4HOzOz3OgSY1rCgUHA0/E+og4wMjyFT+G8GigGIkAJ2LHdj82O/wBOVWGta0WaFqMozazW2ysSczxHmDzCzqWJ0GZIpU9WjYD88YqFDJqlVTMQjHconiMv8ORkfWtMTtJb5IMmghinvhkBK7MAWAUkbbZ6iu2bhEMhEmkBuayRnQ49Q6EH+dPus07GY/OGQH50/SldlO5G3ukWeS+knhbkqRmHOOYOvLD8q2Dg/BYbWFYbeNY415KP5k9ST5msr4d2pv7T4Zfa4x+rnwJP4ZQNz+8PrT32R7wbXiGViYpMv6SGQaZF89vvD1FCyp6WWnNpBZM1FFFIq6KKKKEIoorovb1IY2klYIiAszMcAAcyaEJd7zb6CPhlx7RnS6GNVHxM7fAF9c7/AErFeznCGjjRpjqkC6VB/Vr+EevmfkOlXXG+PtxS5FwwK20WRaRnr5zMPxHoOg/Mxb67K4VMGR9kB5erH9lRufoOtZdXNiO7b4/PVdbsei3LP5EvHQeh7zwXC5kLt4SnHWVh0B5KD+Jv5DfqK7rm4WGMsdlUbAbegA/kK+2tsI1xnPMsx5sTzY+p/wDilyS59slVXwkCr4uNQJYA4y2Ph6bHkCevKm1uI9AtmWUxD/N2g5ew481H4Hb6bmOR/jmBbPowf+pUH5NjpTf2C4ho4vbTE4WfxrYkciAWaL55KD+VLhvRJdO6/BBFqzjAJ0tjGenvH/TUyxjLWcLRH7RFSSI+UiYYf+4EH5mrYkwvDz087+yxzTiWB8DDf6iOpGHPxNwvSdYZ3pdv5LiS5sEiVrdJoFZ0Yl2x9o66R8W46YI0dc7OHbvtkG4Gs0JxJepHFEAdwZtnHnlV1j5isi4zwaK2g8WHMbxgAMp3bPukHPU5O/Sr0swYQ3iVgUdGZ2ukP0t19u5ap2II4hfvdLvbWgMVvtjVI4HiPg7+6uFGfOtLrP8Aus7DtaoLuSV/EuI0LQjaNAQCoIPvPIBgFic5zWgVKwYWgKpK7E8m90UUUU5RoooooQilHvK7UtaWoSDe6uGENuo56m2Lfw5z88U2k1jj8YN5fTX6gOsTGz4ap5NIf0k37oGpifwg9RVSsqRTQmTjw6nh4c+QuU5rcRspnA+ArH4doh1RWhDzt/xrlsNv5iPIb5mMfcNc+194smbYkCML4t234YxkqgPRnKk55hVJ5kGrJ54rC2UOzNg4GxaSaRyScAbtI7EnbzPQUgcS4TfTQsLmJbeOWUTXsglDyrHkfq194IiqBjc4T51w1FTyVk29vkDqcsyc3d/HocI0WpdsbbH50+dU0dzXZjxWl4lMCwlLR2wk3Oj4WkboXYAKW5nS2c6q1SysY4UCRRpGg5KihVH0AxWbL35cKt4ljgEzqihESOLGAAAo98j5VQcc7wuIcRBjgjNhbH45GP2zD05aM+n+rpXogyCzYoXyuwxtv3Kf3z9rxMhsLYh8OntTDkDrASEHq5b3iOgT54hyyBRknAG39hVE3DUie1t4x7odpWPMt4a/Ex6ksy/lV/Qut2dS/wAcOB1yv36/lcZI843Iwc7HGfQ+YrlRXCKPAxkncnc559PlSLUU/sfNEl49rcIj296MhXUMomjG4wdsun84/Wuvt33a+wRSXvDGZFjGua2Ylo2UfEy5OVIG+PIHBGMGr4taNJH9mdMqESQt1V0OpD+e31pu4h3ix3HA3mwPHnRrbwfveMw0MuOeBnX+7ilXJbShdT1G8jyxZi3Pj86pN4bxNbmJHQsuQG5csHBXOMHcEVV9rLN4il7bnRPbkNkfeUHr54/oSKtOz/C/Z7eOLOSoyx9Scn6dPpUbtRcLDZS9AVKqPMvt/cn6ULfnZvKUibXDn0Nv2td4T28tpoIpWcKZI0crudJZQxHLpnFfayrgfdtdvbQOBgNFGwB57qDXylXDreqKK6L++SGN5ZWCRoCzseQA5mkSrsmmVFLMQqqCWJOAANySTyArEO2HapuLyaEythG2w5G4ZT8R/wDDHQdf6Q+0vbqbjMhijDQ8PU+90ecg5AY9ByOkcuu+Mc44woAAwAMADpjlVCqqcHYbr6LotkbM3x30o7PAc/b1XC4nWNCzbKo6fkAB59AKj8PtmyZZB9o/T8C9EH9Sep+Qrpibx5dX6qI4Xydxzb1C8h65PQVZ1lnsi3FdUz+o7FwGn7/A+/JFdL2SFWXSMPnWAMZzzzjr613YoxTQbKctB1VLxWzEVtOQzMzqFLO2T+FR8hqP51dcW4F/h117OARDMglt/QgATR79Q3vY8nqq7QSDw0BOxmiDfLWCf6VsHeZ2UN9ZHw9riE+LAeupRuvyYbfPHlWnTxb2FwPErldoVX8SsYWaBuY5gk3+c1iVhwUifWdWI5nCaicCN0ZvcB2A1vnbzNMfCOzf+I3sVuRmCEia5PQgfo4/mxzkeQqkt+06G3aV/dZNnj5MG5acHzP/AHsa2Xuw7PPbWStMMTznxpttwW+FP4VwMdN6II3vkxP/ALckm0KiGCm3UB+vPw+ZfdNoGNhX2iitJcuiiiihCKKK4u4AJJwBuSelCEkd63H3jt0tLY/5m9bwY8c1U/pH9AAcZ6Zz0qq7M8JRNIj/AENupgtz+Ig/5ib5u4K/JDjZqooOKPfXk18p3kc2XDz+BQCZ5x6hNRB6k6etN17cpaWxYL7sSAIg64wsaD1J0r8zXEbfqzLKIGcMvE6/+R/2CvUrP7yljtjOsk4k8Z4UsVZ3kTGrxJFGEGoEZCenOVfWufAuEGz4bdXU4bxp45JZNZLMq6W8OMs25IB39WPlXTwbsz7XPFZze+i5ur8gkB3cnSmRvgvqP7sa0w9tO6q2NjOLWCQzBD4SrPLudvus+k9diK19l0bhTjtZcO4HXxNz3WSzyhr7Wz49/skTs/Zr7HDgaSY1yygBuQPPFTL3iMccbNKcKDpww3Y+QH3s12cH7H8WaGONbWKDSqrqmkBOwAzoTOPkadex3dattILm7l9quR8LEYji/cXof2v6V0C137WiiiDYhc27gsx4FLLLdTvNG0RiCxJGwwyBvfOfJjhSR02HSmGq7hlz4015P0mupSp/ZU6F/kKnQy6hnBHoRg7ULToS4wNc7U5nxXOiuEUWkYBJ+Zyfzr7JKFGTnmBsCefypFcXVC8kzultGHMf6V2bRFHtnDNgktjfSoOOuKh8I7GLLLNcWt3DLcIffREY2+XG6iQk4ZtO7LnHUYNUXEODFPDgnvWS2muCT91VDZdy342OAoJ2Gc01cL7SRT3CWlrm2sLZDO8gJQzLGQBg7ERljlm5sAc4ziqszpG6fPnJcxVVExltJlY3A5cvnkumDiQL+FKrQzDnFJs3zU8nX9pc1V8M4UeL8US3G9rbHXORyJHMZ9T7g/irQrTsNDxeI3N8r4cYtFDFTFHnIfbbxHxqOc4GkY2pp7GdjIOG2/gwZOSWd2xrcnkSR5DAHyqyy5aC7VVqraT5o919zzV6q4GBsByor7RTllKk4h21soJvBmuoY5fws4BGfPoPrSx3x8Vgfhpg8QtJc7W4j97WyFWOSNgg2ySetKvb2a3t+Iyz2bJdXEoC3Nn4TS506RlXVT4bYxlTtty6V1W/ZuG+AdLe44dPFuAYyIyWGNlOEcdDjS3nUUkmBWIYhIRc8c+7pwuqHgfFIyoh0iORPdMe2Pd2OkjZhny386lX6ySfYQECV0ds/gSNSzvt6DA9SK6rvsrI91DayQkPMwjidQDEq51yyxnmHA94ht8gcxzZu2thHwt4LayAia7SRZrh8yTFVAGkM590nJ5fQVQZTtJ3jtBwXRz7TeGCmisXGwB0tfLMc/mWiVuzEeLSH93P5kn+9WldNnaLFGsa50qMDJya7JZQqlmOABkk9AOZqg84nEjmujhbu4mtPADyCoeD8Ej+1UhspIy5EkikjZlzpYb4bH0qcezsBPvIW/ekkb/mY0cFlBRpCQPFcvgkZAOAmfXSFP1qRPxSJPilQehYZ/LOakc9+I2JVWGKnEQLmtt1A04eSouN8G0gxwDSJQSqDkJIsMCPLUuR8wK2ju17yoeIxLEToukQeJG22dOxZfMenMdfOsoW6E1xHoDFI1di2lguWwoAJAzsWO1W3d5wUHtAsiDZIXlkxsAWzGPz1A4+Zq/SyG+B3K/zwXP7XpWlu/j0Bt0trl43+BaFe90NlJxFb4qQQdbRDHhu43DkYzz3I5Ejfrl3oorQXNoooooQiiiihCKzjvj7XyW8K2cMeZL0GJJNYGnLKjDT8W4bY8t/StHrJ+8jhAvOMW0B5JaTSfIsWRG9CH0keoFNcbAlK0YjZSOy3DVQ6U/RWq+yxH8TAhrmT+KTC/8ApnzqP2o4mvjBWOIrZPaJz+1uIV+Y998eYSuPZ3iErWsUNrEdaIFmlmDLGkn6zn700mvUSF233boV7gkT3k8FpLvNNcPLfjGNIgI+zwDsp0xqPT51wkGzZ5J8cgsCbDnxu4jhlc/8iFqh7WM7s/b7rT+7fgzRWvjSrie6bxpB1UMMRR/wJpGPMtTZQBRXdtaGgNboFlEkm5RVV2r4r7NZXE+cGOJ2HzCnT/PFWtI3fTI44POsasxcopCgk41gnl02pyRZz2Uh02cI801H+Mlv71ZshyDqwBnIwN/L1GKX7PtRFFHDGyTA6VUAwt91QCR5gemedSx2qh6iZfnDJ/ZTQu2irKZjGs3jcgOI5K4rqYsNR+IfdUDf13zvmo3COJm4hEsdvcspzutvK42JHxIhU8uhNReIdpRDjVb3O7Bd4HTc8h74GT6UKQ11OBfGPurK5tEkAEiKwBBAYA4I+fWoHE+zMFw6vIpJVdOxwMdMgc8E5FQ7rtHPpJjs32BOZHRcYH4c5PyzVzwHslxW/ginWS1t4pVDA4Z3weuCCAfTNFlQl2nQvuLh3cLpi7l+0h0ScNnb7a1J8PP34juCPlkfQitPrP8Asf3QxWdwLua4lubkcmPuKMjSfdBJOxI3OOW1aBQuWfhxHDpwRRRRQmrMeC93t7YmVLc20qSSNJ4srSLIdWMBwqnVjzz1O1V/CuIXEtzM7XUfstsSjlIgiSOozINTszeGmRlsjJ5bVrrDO1Z9wXuZggYqbm4lt9Zf2dmAjJyD72N3Gw2OxxvmonxB2mqnjnc219BwU3sTwwzyniEoIDL4dorDBWInLSEHk0hAPmFCjzo71Ox9vd2U00qnxLeGV4WDFdJCF9+hGVHOnQDHKlTvW4l4HCLts4LRmMf+qRH/AEY1I0ACwULnFxuViFlZSIi+FcOAQDhwJBuM9cEfnXc89zgh0hlU7Ee8mR9dQqTwvs6xhjKXMm6IcFUcDKgkDYHA+ddrdn5xyuU+sH+z1nuawnOyWLaVVFk2Q25HP1VP9mvxcOH8Ijb/AL/Ku+PiIQZSy0ep8JBzwNwc86kcKjdriSJ3VlVdQZU05IYow3Y8iCM+Yqbx7hyrazEZyqFhv+H3h/Smljb2PqVZbtqpbkMPfhH6Va0l1JzdIR+wC7fm235CtH7hbRRZzuRmf2h45nOSzaApXOeQAY7Uu8PUaAQBnfJ+pq+7rL3w+IXtuTtKkVwg9R9nIfqdP5VPT2BIAVR1bPUu/quJ+clqVFFFXEIooooQiiiihCKzyZxJxu7brDbQQ/8A5GeYj/lrQ6waXvAjtOOcQWZSUlkVda7lfBjKqAoHvajheYxUcgJaQFLCQHglOXavtC8ASG3Xxbu4Oi3j/wCZ28kUbn/bOLTsL3fGwkeZ5zNLPGonZl3MgZmLK2dkwQunH3QfSvvYbsu6u99dj/NTjCpz8CLmsQ9erHqf5uVEbMA6pZpd4eiKKKKkUKKKK4TzBFZm2Cgk/IDJoQsk7UN7Zxac6iEtI0gTqNcn2kh58wNKn5VS9p7Uw2k8mvkhA2xu3ujr61L7HOZIGuG+K5mlnb+NyB9MAVD7yGzZhB+tljT+er+wp11hSWlqc+Y8lrHd9w7wOGWkflChPzYaj/WqLvet9cNmOntcefyfH9KebWHQiqOSqF/IAUn9621tbsfu3cB/Msv/AFUi2ZPoPcUqNwRCpBLHII5+e3lTh3R3OvhFr5orRn5o7L/al8V3dzt9pe/syd4bgyoP2Jtx/Nf/AHUpWbs82LgtKooopq1kUUUUIRRRRQhFUPbfhtrNZSC+z7On2jkFgRo3B93c/Kr6l/t/w9p+G3cUal3aFwqqMliBkADqcihC87cK4bbSPOYVfwvGbwWJdW8P7gyDk4pmh7OFSPtpgvXTPKP+ql7gHF1RRDNFOHhGmRRGSQQSMEZyPqKaBx/UPct7lvL7LSPzcgVSkxYiqj8V112VqI7vQmdKW4AyST70rHcnnyNTONx6racecT/8pqNYW8rzmeWMRfZ+GiB9Rxq1EsR7uegA9atWXIweR2NRE5ph1VTwS9GhVJ+IAj6gV2T3Nza3kN5aRLM6o8Tozacq246jrn+VVHHuCwW0aSxRqhSVNTZOdLZRgSTy3H5Vd8Gu9a5DahsQc5yDTgcJxtSg4TcLUe7/ALXniVmLhovCOtkK6tXw43zgeflTLWHdmO3knB7eSOazZ4fHdxKkq5AkO2UIz08x0Fbbbzh0V1OVYBlPmCMir4IIuFcBBXZRRRSpUUUUUIRWR9ke7d5ONXl9dxkRpO5tw4+NixxJg81UYx6keVa5RQhFFFFCEUUUUIRSv3ncS8DhV245mIovzkxGP+amis975rkezWsPPx7uJSPMKdR/oKEjjYXVPwu0EUMUY+4ir+QANUva2HxJuHxfjvI8/Tn/AFpkqi4nvxPhI/8AuGP5BMU5YNNnMFttJPfGccKlf/hvC4/hlQ07Cl7vBsPG4ZeRjcmFyPmo1D+lNW8Unhs7+dUPDeIexdoIJDtHeR+C/lqBAX65Ef8AqNSeyl/41nBJ1KAH5p7h/mufrVZ3i8OZ7USp+kt2Eqkc8D4v7N/DTlhU7t3NY9y3miqnspx1b2zhuEOfEQE+jcnH0YEVbU1byKKKKEIooooQik7vfuXj4PdNGzIwCYZSQRmSMHcb8tqcaX+3/BvauG3MOoLqjJDNyBQhwT6e7QhYP2c4cGCyZJklQM7MzNqOM5Oc786bLaIqoB3IrP8AgUNyIldI5/DGyuplCMBtkZidQPTb5CrB+LzcmNwOm0sS/TeAHNUnsJKhNNI7MC6daGOBk7DzpOF+2PeS5I82utI/9iCvrTqf/p4CfORpZ2/Ioc/nUWBK2imPD0HqUxScagBxrVz+FAZD+SA/zpT4LxeSFpY0iPuu4AMcjMAWLLlQABseRYUz8C7MXt/IkYkmgh5vIlu0MaqOYUyDU7nkMHA3J5YNz2j7so+H6p4riYW27TRhovGBwMujTKRJgDeM4J6EnYzNiJabef8ApTMpmMfhnOX+JB/Nki8Re5ubedvZ7qWOMYkKqscaHGdwupn07MRq22zitx7rjL/hVsJ9OpU0qVdXDKPgOpSR8OBz6VUdme3NnDaRR2sF9Mir7pW1di+SSzEgBCSSSTnGTUTu7juo7+5WO0mg4dL9oiThVMbnGoIoY4VjqOnptVprcIsm2aCcOi0yiiinJUUUUUIRRRRQhFFFFCEUUUGhCKTe8fsU1+sLx3It3tmMillDJ03OSMYx8qSuLd9FytxNDpt7Tw3KgTpKzkA4DbELv5fzqga/8U5biCXK6mdoZ21QFnOonw0dcAHkragPKg5KzFSSTC7bfcel1YcN4lxCQv4VvDdxo2gTxSeEkhHMr4uNQHIkDGeRNdPBBd33FLV/ZfCWym/zAaVMrq05JBweQ2IBznY1MbvBkjGkz2EYAwNKucDphfF2+VVU9hNxN/EginuJ8AR3AQW8UeCGUhsDUAcNg6zsN6hY6Uu7QFkh2XHF28gRzPoAT6L0LXGSMMCDuCMH67GqrspaXMVpGl5KJpwPfcDnvsOQyQNs43pd7X95Ps8pgtIxPOhHi6jpiiyMjU/4v2RmplC1rnnC0XKR7ns3d8HtdBltpMyFbWPEjSyF22QAFRtnJO+Mn0rlx/gF8saSTEXEOgm5ghcW5HniQ5LoNwd15eVVrccuFuGurm4szOwKrI5ZhEv4Io9ShR5ncnffc57457niDARxz32DnJAhtQeh3AVsc99Z9ahdvC4Ych6qy3ZsbLumAaep/GZ8k792nb+1uMWkFu1qqoDAjjHiADMhBAwSDvnOTnPnWh0idiu76SC49ru5FefSUjSPPhxBviwTuzH8W3+z3UyrvDQ4hhuEUUUUJiKKKKEIrrubdZEZHAZXBVgeRDDBH1BoooQvOXeFwCGxuAtoHhUg5Cyyf3eqHht7KWwZ58bn9NKN/PZqKKVInrgVsXALTXJOAf8A/VcD+klONn2YicHU9ycHb/OXX/7qKKELlJ2EtGI1CY79bq5P9Zas4O6bhYIY2isf25JX/k7kUUUITVbWyxoqRqERRhVUYAA5AAchXbRRSJUUUUUIRRRRQhFFFFCEUUUUIRRRRQhQ77g8E36aGKT99Fb+oqsl7vuHMctY2xP/AJSf7UUUqRd1l2NsoTmKzt0PmIkz+eKuFGOVFFCVfaW+K92/DrmVpZ7RHkb4myy56ZOlgCfWiihC7eH9gOHwEGKygUjkTGGP5tk1fKoAwBgeQoooSL7RRRSJUUUUUIX/2Q=="/>
          <p:cNvSpPr>
            <a:spLocks noChangeAspect="1" noChangeArrowheads="1"/>
          </p:cNvSpPr>
          <p:nvPr/>
        </p:nvSpPr>
        <p:spPr bwMode="auto">
          <a:xfrm>
            <a:off x="0" y="-900113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2" name="Picture 2" descr="C:\Users\Korisnik\Desktop\Su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28675" cy="7715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00298" y="228599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85720" y="1643050"/>
          <a:ext cx="8501122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8962" name="Picture 2" descr="C:\Users\Korisnik\Desktop\Saznali na seminaru i primenili u praksi\Sudoku 3. kol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2643182"/>
            <a:ext cx="3484034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C:\Users\Korisnik\Desktop\Saznali na seminaru i primenili u praksi\Zelena boj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71612"/>
            <a:ext cx="2971800" cy="29718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24904" cy="990600"/>
          </a:xfrm>
        </p:spPr>
        <p:txBody>
          <a:bodyPr>
            <a:normAutofit/>
          </a:bodyPr>
          <a:lstStyle/>
          <a:p>
            <a:pPr algn="ctr"/>
            <a:r>
              <a:rPr lang="sr-Cyrl-RS" sz="3800" b="1" dirty="0" smtClean="0">
                <a:solidFill>
                  <a:schemeClr val="tx1"/>
                </a:solidFill>
                <a:cs typeface="Calibri" pitchFamily="34" charset="0"/>
              </a:rPr>
              <a:t>Решење задатка 3. кола судоку турнира</a:t>
            </a:r>
            <a:endParaRPr lang="en-US" sz="3800" dirty="0"/>
          </a:p>
        </p:txBody>
      </p:sp>
      <p:sp>
        <p:nvSpPr>
          <p:cNvPr id="45059" name="AutoShape 3" descr="data:image/jpeg;base64,/9j/4AAQSkZJRgABAQAAAQABAAD/2wCEAAkGBhQSERUUEhMWFRUWGRsYFRgYFxoaGhkgGBwYGBgbHx0ZHCceGhskIBsZHy8gJScpLC0sFx4xNTAqNSYsLCkBCQoKDgwOGg8PGiokHyUpKTQsKiosLCkyKiwtLCosLDAsLCwpLCwsKSwsLCwsKSosLCwvLCwsKSwpLDQsLCwsKf/AABEIAMMBAgMBIgACEQEDEQH/xAAcAAACAwADAQAAAAAAAAAAAAAABgQFBwIDCAH/xABHEAACAQMCAwUFBAgEBAUFAQABAgMABBESIQUxQQYHE1FhFCIycYEjQlKRM0NicoKhscEVJJLRU7LC8GNzg6LhRGST0/E0/8QAGwEAAQUBAQAAAAAAAAAAAAAAAAECAwQFBgf/xAA0EQABAwIDBQcEAQQDAAAAAAABAAIDBBESITEFE0FRYSJxgaGx4fAykcHRFCNCYvFygtL/2gAMAwEAAhEDEQA/ANwooopEqKKKKEIoqPf38cEbSyuEjQZZmOAAKy2/70Ly8JHDY1hg3AuJ11M/TKR8serZ+nKo5ZWRNxPNgpI43yOwsFytaql7Tdr7ewQNO/vNtHGo1SSHyVRufnyrO7XtDxWE6zeR3JA/RSQJGrfJ4yGU+ROR5iqvhNlK8jXd4dV1LufKJekaeQA8v/7my7Wp2xl7Dc8tPXgr8WzJ3SBrxYc9fhV3xPtlxG6/RFLGLpsJZyPXPuJ8hk1UPwh5N57y8mz0a4dV+ipgCrKiucl2pUyH6rd2Xut6LZtPGPpv35+yz3tH2ZfxgttaSaQQXm8Y6m6kKXcgeWSDuPzf+Cd4l3axJCnCX8NBgZuw77nJJLDLEknyrnRU8W2Z42htgepuT6qGTZML3F1yO6w/CtrXvqgU4u7W5tv2mTUn+pad+Ecdguk8S2mSVfNGBx6EcwfQ1mRFUs/ZvRJ49nI1rcDk8eyt6OnJgf8AvNaNPtxrjaVtuo/X+1Rn2O5ovEb9Ct2opD7Dd45nk9kvlEN4B7uP0c4H3kPn5r/8gPlb7XBwxNNwsNzS02OqKKKKckRRRRQhFFFfGYAZJwBzoQvtFZv2u78LS1JjtwbuYbYQ4jB9Xwc/wg/Ssx4x3t8WuSdMq2yfhiUA/wCo5bP1FLZJdelqK8g3d7dynMt5M5/akc/1auqJZlORcyg+YZh/1UWSYl7DorylZ9r+Jw/o+IT7cg7lx+T6hTx2a7+bmPC38AmX/ixYV/UlPhb6aaLJbrdaKXeH94fD5ohKt3EFPR3CsMcwVbcVZcK7Q29yWFvPHKUxr0MG05zjOOWcH8jSJVYUUUUIRRRRQhFFFFCEUUUo95Pbb/DrYeGuu5mbw7dOeWP3iOoG23UkCjRCgd681g8UcN7LMSW1JbwH7SU9PdHQb7nAzWeW73aOPBt3FvsNFxOjSAcgQUQadvunV9Km8F4X4bNJPJ4t3JvLIxy37q+Sjlt/sBb1ye0NqNlO7a0FvM/jSy6ai2cYxjc4g8h+eaKKK+MwAyTgDck1grbXG4nCIzscKoLE+gGTVFH2vjmgmaA4ljRm8OQYYYGdxncfI1aTQe0Sx243VsSTeXhoQcfxthflq8qt+IcJteICVJExJEzRlx7sqHGQQw30srBhnIIO4rYo6FskeN/PLu696zKmpe1+FltPPoeioOz/AB1bmPOkpIu0sZ5ofr0PQ1aV0douypi0XNopMsKKkidZ41AGD5yADIPXGPKuVrdLIiuhyrAFT6Gq9dSiF+Jn0nTp0/SmpJzI3C/6h59f2u2vjLkEef0/mOVL112q8O/Fu64iYKofB2kbJAJ5YIwMfWrFePR+1G2ORIFDLnk2RkgeoHSqzqeVoBtqL+CmFRG64vxt4qguOApbTLNcm5nt0YMGSZhNbYOdQByHXl5EY5+foLhfFIrmJZoHWSNxlWU7H/Y+YO4rLao7HjzcEuhKgJsZ2xPEOUbH76Dpt09CPLHRbL2ljIhk14Hn39fVYO0aDBeWPTiOS3iivitkAjka+10Kw0UUVE4vxWO2hknmbTHGpZj8v6k8gOpNCFG7SdpoLGBp7l9KDkObMeiqOpNed+2PeTd8UYrqNva9IlO7jzc/e+XL061G7a9sJOKXPjSe7Cu1vETyH4j5ueZ/+KphIMkZ3HMU4BMJXGKAKMKMV2VYcE7Pz3blYE1Y+NycIn7zf2GT6VWREkbkHc7jkRk4Iz0I3oDgTYJC02uVzoor7CjO4jjVnc8kQFmP0H9aUmyTVca+K+QDvgkgHBwSMZAPI4yM486e+Fd2yxR+0cVkEUK4JiDeZAHiOvr91fzp3ktLDiNobeF4mjUe4IiuYiPhZVG6keo3yfOqb6xrTkLjiVabTEjPI8lg9xACCRhT1bAJrS+6TvKt7SMWnskjMTlpbdWkLk8i6EahttsSPQUj8X4TJazPBMPfTqOTqfhdfQ/yOR0qy7GdtJeGTeJGNcLkePF+IfiXycfketWrhwuFXzBsV6foqHwfi8V1Ck8DB45BlSP6HyI5EVMpE9FFFFCEUUUUIRST297GW1xIl7eSyLFaROSiMVB+8TqB1DI2wME7b07Uld63Aru9tY7W0AxLKvjOzYVEUFt+pBIHIE7UIWcdm+Hxrm5MaQvcnKIMAIh3jjXzOkAk8yefKmCl/iPZ/wADjEcTTNM0Nt4js2AodyVARBsihSNtz1JNX0syqpZiFUDJJOAAOZJ6Vw20o3tn7Zu45npyA8F2Oz3tdD2RYDz6lcqr7uzN5J7IhITAa5cfdQ8kH7b+XRQT1FRLTtH7QTHbITKz6I9YwMBVZpWHMRgMDvu2VA57O/BeDpbRhFJYk6ndvidj8TN6ny6AADYVYoqJzX7yUWtoOvt6plRUte3Aw3vqfnP0S/2V4XNDqtrZFubkaPaZmbRDFhcRITgsSF30KM+8ScZqyuOyHEIbg3SS200hjCy2yK0RlVSSCrO7ZdckBiAMbHnTF3WwgcNif70pkllPVneRtRPrsB8lFefuJ8P4k/GZPcnN34xII1ZX3vdIYbCPTjBzp0+ldY2FoGi5h07ycitZue3VuisCJFnAOLZ43WZm6KF075O2oZHXNV97bezTKdOmK5OQudo5iNTpnlh92H7St+IU494kefYQMeN7UhUjmFVJGm9dJQEH5j0qFxvg0d1A8MudLY3U4YEEEEHGxBFZ9XTsc3dnj5LSpZ3u7fEeaWOG9mo72zuDJyuZC8bDmoiAihcf6S3qHPnUXs72Wa4S6W7UrKsiIkq/EHhjAEqE9DkHyOSKerW2WNFjQaURQqgdAowB+VQ+M31uEMVzNHGJVK4eQIWBGDjJB68xSNAADRwFh3ZfoKRzb9o+PU/Cly0mcM0M4Amjxqx8LqfhkX9lscuhBHSqjvAQHh82emgj/Wo/vUviolhQeKxlEQZ7S7HvBlVdTwTlfxKuNfIkKeYqu7V3gn4a7ID75RdJGGUmRQVI6MDsRWPJR7iqjez6S4eBvp+ldFSJad7Hahp9Fu3BHJtoSeZiQn/SKT+D96aT8Ym4eFUIgKxyZ3Z4/wBIPLHxYx+A+dPFtDoRV/CAv5ACvIhEiXUsiu0c8c7kOD7wYN/vXXrlCV6/JrBO9ftqeI3MdjaHXEsgU6TtNLnAAPLQvny6+VKvEe23ErmMxT3rtGdmVQqah5MUAJHpVv3R8GEt80uPctkwvlrkyB+S6v5UyR27YXJzBjcGqfJ3SuZLeLO2Gkubjov3ViiU/U5PPOTyArlB3b+0X8oVDb2cJWIHGHl8NRq0kjfUxYmQ557Z6P8Ad9rIEkMKa55hzigQyuv72n3U/iIqiur28guzdDh12IJIwtwp8NmHh50SKqSE5AJDLtsAazWPneLjkrjmRNNlI7aSCy4a0VpEQX+xjWJCdOvOtvdyc6QxydycVmvC+7++mxptzEv4piEx/Du/8q06PvOsGi8SObW3SJVbxWPRQmMkk7eXrTFw+dniR5IzE7KCyE5KE/dJHMio2TSQtItmTqU90TJTr9lnPC+5jcG6uSw/BCugfV2ycfQU+8G7PW9omm3hWMHmQPeb95j7zfU1Y1W33FWEggt4/GuGGoIDpVF5a5HwdCeWxLYwAekRklmNr3UgZHELqxIqq4t2VtrjBkiAcbrKn2ci+odMMP6Ul97CcUtIoXSeQh9Xim3j0Rx406V1DMm/ve8zYOOQ5V09zfBLq+FxJdy3Yj93wpRPKh176tIJ0uMYzkEZA9astopBneyhdUsOVled53ZoT2njIMy24Lg9WT9Yp89hqHqvrWOA1t/Bpbo3dxAzpcWcTmLxZAFmLBFLLhAEcKW0E4B5+WKxjiFgYJpYD+qkaP5hT7p+q4P1qzSEtvE46KvU2dZ44p37l+2Btbv2OQ/Y3J+yydkk8h6Nyx548636vHl2SAHU4ZCHUjmCpzn/AL8q9XdlONi8s4LgfrY1YjybGHH0YEVcKrgq1ooopE5FFFFCEUUUUIWNcR4ZLf8AEbi9t5EhCMbVVdC4m8E4d2ww0jVsMb4Wu/hXZiWRy9+IyqH7OFCWQkfrH1Aaj+FTsOfPlI7EgxpcW7n7SC5mDg88O5dGx5MDkGrDi3aa3tnRJpQrOdhzIH4mx8CD8R2rKlja6XGW5jitmAhsIF8uXBSLfhESTSTKgEsukSN1bSMD5fTngVIEvXK6cbHP/YxXYDmuHgrp04Gnyxt+VJdWAANFXcNubnh5YQR+02ruX8EMElhLks/hlsI8ZJJ0EggnY1aN3kAj3LC+Z/wtEqD6uz6MeoJrqYKrA4OW93bJG2/yHzrnq97GDyznG3lj51O2ocBZVH0bHG+igQrcTz+1XelGVSkMKHUsSsQXJfA1yNpUEgAALgdTVgrg5wRtz9K4DSrc8F+meeB0+lCfE3u45HO3vf32qFzi43KsMYGDCFA4/eOiIkJAlnlSCNiMhTId3x10qGbHmBUHtnxqx4DGiraC5uJwSzSkM7gYBaSRlYnJOygY58qndoIHKRyRLrkt5Y51QbF9B99RnqyFwPXFSeMTcG4xGouJYi0ecB5PBmjJ2YFWKsOW4IxsKuU1sPVZ1bixjklBJra+4XLfWcTWYjcLewIR4UqAo0uBjSDoJIcBTsQc5q87d9mj/iNr4SExXU8bTYGytCyuWPlqQYJ/YFF9LYmCPg/CyjCd9MrRtrVEGHnZpM4eQopXTknfoAK0+p3Ma7UcQfEKo17hoeHquEkoUZYgDYZJxz2HOvNXelwQ2nF5tsJc4nj8stnWP9Qb8xW4d5nB2uuF3MaAl9GtAOZKEOB/KvN952jubq1ihlcS+C2YnfPix7YZNX3kOxwfIU8JhXVWjd1nBWn4Y+JniEtwxlMezuiqo0BuaZP3hvjI61m4BK788b4rVe4+61WDp1jmbI/eVSP6H8qq1pIjuOampQC/NPHdi0cUEtoFCyWsrowwAWRmLQyHz1IQNR5lWq+7VcMkubO4hhfw5JI2RG6AsMb43APLI3GaW+LcCSchgzwzJsk0TaJFHUZ+8h6o2Qa6I7PiKjA4oxHm1rCW/Pb+lRx1jC3tZFSPpnA9lZr2V7kuIRT+NNKtmIQWWQOrnIBxsDgL+LURtnY1p3ZfjPtdpDOV0mRAWGMYIyGxnpkHHpio8vZbxiDeXM92Ac+HIVSHI5ZiiVVb+LNXLMsaZOlEQeiqoH8lAFVaqZktg0eKngjcy5K+XUjKjFF1uFJVchdRxsMnkCetVnYftFaW6eHcyeBeyHXc+0YjMjnb3HPuPGBgIFY4UDYHNSuFcUE4Z0U+FnEbn9YMbuAfuZ2B+9gnlgmVcW6yKVkVXU81YBgfodqjgm3JNwnyx70ZFMjXsenWXTT+LUMfnnFKXG+3Il1W/DGWac+60y+9Bb55szj3WcdI1ySeeBVeOwlhq1exQZ/8sY/Ll/KrmCBUUKiqqjkqgAD5AbCrT67LshQNpc+0VG4PwpbaFIkJIXOWY5Z2Ylndj1ZmJJ+dYn3iaU4ndZIGWQ/6okNbzUBOBQCd7gRL4zgK0hGTgAADf4dgOWM43qrBPu3lxzU8sWNoaF522I8wa3buDuy3CQhP6KWRB8iQ/wD1GsV4vOj3Vw8WBG00hTGw06jgjHQ8/rUrhHeDNacMmtLdSjSSszS53CsFXSn7Rwfe6DlvW5e4BWVoSF6oopa7M8ImWztlkmcOIYg4OCQQiht+u+aKEqZaKKKRKiiiihCXu0XYa2vGMjqUn0lVmido5BtgZKEagPI55ViPDIJ7WeSD2QzSQK/tpVdUrAvhJAWOXUqVOkdM+Vej6zzvV7eNwrw2gt0aa4BUzuDpUIRgNp95viJC5GNzvUM0DJ24X6KaGZ8Trs1SHwTt0LeR1VJHsUCF20Nm1LlgFIIz4eRy6dNsCtItbpJEV42DowyrKcgj0IrOZOMX1wrGS/yso3EUMSowPQ5Ulh86g9lleyLC1uPEUH7SGQgrn+HeNv2gD6g1QJiAs1xy5/lb0dJV6uaLHQAjyzWoJxSEsVE0ZYbFRIpIx0xnNSaXeFPZXyt/l49an7WOSJNaM2Tk7b53IYHBrld8CNujPY61cYIhD5ifcZXQ5KpkZ3XSf6EsFDdw1CYCKjcQs/FjKeJJHnGWjYK2AdwDg4zyyN/IipNLvbZW8OFvEkiiWZfHaNyjBGDKG1D7quUJ6Y58qGi5SvNm3UPtH2XgitZGgt9U5wsTgs0odiFR/EJL+6TqJzjANMM9hHIcSwxuwAwzopycdMgnpVUOITWWBdSeLbnAFxgB488hMF2KnYeKMb/EBnNQ+NdvItSw2Si8um/RpH7yqTtqZhsAPIH54G9Ps52QzUWJjLk5dFacGIk4xbxIFUWsEssoUDSDNojVduRxlvka0yk7u47FPYxSSXD+Jd3J13D9Bzwg9Bk/n5YpxrQY3C2yyJH43FyK84973Yo8PvDcxL/lbg5OBtG53ZfQHdh8yOlejqq+09tbPayreafZ9P2mrkB556Ec89KeoyvKytkZFWfY/tK3DrvxdzBJhZ1HQdHA81O/1I61A7R21tazEWV2t1CTsNLq6ehJUK3zB38hXUpyOXPoaHND24SkaSw3C9KW9wsiK6MGVgGVgcgg7gj0rsrD+xPbx+Hnw5AZLUnOBu0JPNl806lfqPV/492yWUQ23D5o3nutkcMMQp9+RvIgZwp3yOW2DiPpXtfhHHitRk7XNumf/E4dWjxo9fLT4i6vyzmlbiHCnhuZJriGS+gLaowCXa38wLcnQ6g7h1BceXWo3FO5zh6xBQJRIBvL4h1sfxEHK/QAVC7JcensbhLG8kMsMnu2s55gjlGxJ+g54OMEg7WX0bom4mm/NOs5zcThlz/a0aGUMqsM4YAjIIOCMjIO4PoeVRuL8UW3haVwSFwAqjLMzEKigebMQB86mUodpeMpcxeFaK9xKksbgRoxjBikVirSHEa7Bhz2OKoRtxOF9OKkcbBfJu0V7Gpmkit/DUFniUuZAo3bD/CzgdNIBO2etNsMwdQynKsAynzBGQfqKV24deTKy+HFAGBGXkMjAEY+CMac/wAf51UXXbUcLtvZ2kW8miCooiQokagKieK2pgDny3PkOdXKiKJxAg1SyOY09m9kxdtu1K2Nsz7GVvdgQ/ebzx+FeZ/LqKz3j/elNcW4hjj8FmXEz6gSdsMIwPhB/ETnBx60qcV4rLdTGa4fW52G2FQfhUfdH8z1qNVqGja0AuzKy5alzj2dF8AxsKZu7jsoeIX6KRmGAiWY9Dj4E+bHp5A0pxyB5VjZ/BQn35WR2CjqQqAk+n9udejO6aaw9kMfDi7qjfayOhVpHIyWJI3+Q5DAq4Sq4Cd8UUUU1PRRRRQhFFFFCEVh/Fe8G9vLi6tisEMUMhjKNEJXOCwBPiHTnbOcVrnaftAljay3MilljGSq8zkgAb+prAJOMtPcy8RlQRm50rHBHuW0gBT+0xC8/UnaoKh5azsnPgr+zoWyzgPF2jXh8zXZa2ItFdg0joTnQFBCkncqqgYHoNqD4V0PEgkAkX4XXZl9GB3KnyP0rmOGNL71wcjpED7i/vf8Q/Pb0rnd8IVsPFiORR7jqBy/CQNmX0/KsjEL3Jz58Pf5qu0Ebg3CxowcGnXvHLp+FfdnuKx2/DJZ1GqfURMD8RnJCInooyoX9nfqaX7LjXE4544TeRFZPdjedBoL9EZlXKknOCduXLpTR8WxdENqGwaSFRqzNHlEI8/dYkHljc8trbsp2bfi/ETBdMYYoFExiXdnGQPiG2feGW6ZwB1q9GCXgWFrZ+y5uobGyF7iTixWFvv2up4g53HenuHhHH+sfDz6lpR9fdqj/wAQvjePa30sdq5GIU8ASW9wCMNh3Ops5+EEdRz2rbJFOkhMZwdOeWcbVhHG4bkWrf4tbcRkWM6pXFwhhyDgOo2CjJ2Aq06JoGQWQyZ5OZVzwuwuIIbi3u1R7UROY3VyQq6SGiIf38AbrnOAMZO1OXddwGGDhts8cKRySQxvIwHvMWUEkk7/AE6Uo3+/DYoYzLqu/DhjEra5AJ8Fsnrpj1H6VrNvAERUGwUBR8gMCmwXzKfVWu0DkuyiiirCqIr4ygggjIOxB619ooQkTj3c1w+cl0jaBzvqhOM9fgOVP5V5/wCOqkVwYoHl0rs3tMSxODn8IP8AXBr13ULifBILgaZ4Y5R5Oit+WRtS3SELyaZABnNbH2K7nhFaCWaQpPMNbxtDBKiA5KIVljJyAd8Mu/yBpd7T9nrWW8lexgiht+H5M0oZk8SXoiEK+6EDACnJ26im6y7Z3kIRbuN2D4wH8PxMn7qyRYjlf/w2WNj90udqgFVCZN1iGLl5+iQtcGlwCqeN29xYAsMNEvMIW8Ej1RyzWzeTKzRZ2ITnSdxvtdbz3FuuJJLeNlmlMYGpmxlEGojGPvb53PlWjdo+1A9mU2xWSW5Jitx01HZ2YH4VjGS2obYwcVivZ3gU1xK8Noj3JDEKVXSuATh2ZtkB/aNXJAAMITqasm3TmHS61yDvctpDpjgunfBOkRpnbn+s9R+dfG7x5Xdo4bIqygMTPKqABs4OmMMW5HkaWeMd3N3wlY706Z1VG9pVCFWLOAoBY5cZPPHMcq6UW8klWdYYYjoKEPIzZUkMuQo5g56/eNZ4o4hwW3Rhs7buJuDmAOHfb88FJ4rxm+uraZpJ/DKax4MA0KfDO4L5LsGA23HMVT8ZEUKTwxrtPFG0KICSXyQcAb8grZ9Ktk4HOzOz3OgSY1rCgUHA0/E+og4wMjyFT+G8GigGIkAJ2LHdj82O/wBOVWGta0WaFqMozazW2ysSczxHmDzCzqWJ0GZIpU9WjYD88YqFDJqlVTMQjHconiMv8ORkfWtMTtJb5IMmghinvhkBK7MAWAUkbbZ6iu2bhEMhEmkBuayRnQ49Q6EH+dPus07GY/OGQH50/SldlO5G3ukWeS+knhbkqRmHOOYOvLD8q2Dg/BYbWFYbeNY415KP5k9ST5msr4d2pv7T4Zfa4x+rnwJP4ZQNz+8PrT32R7wbXiGViYpMv6SGQaZF89vvD1FCyp6WWnNpBZM1FFFIq6KKKKEIoorovb1IY2klYIiAszMcAAcyaEJd7zb6CPhlx7RnS6GNVHxM7fAF9c7/AErFeznCGjjRpjqkC6VB/Vr+EevmfkOlXXG+PtxS5FwwK20WRaRnr5zMPxHoOg/Mxb67K4VMGR9kB5erH9lRufoOtZdXNiO7b4/PVdbsei3LP5EvHQeh7zwXC5kLt4SnHWVh0B5KD+Jv5DfqK7rm4WGMsdlUbAbegA/kK+2tsI1xnPMsx5sTzY+p/wDilyS59slVXwkCr4uNQJYA4y2Ph6bHkCevKm1uI9AtmWUxD/N2g5ew481H4Hb6bmOR/jmBbPowf+pUH5NjpTf2C4ho4vbTE4WfxrYkciAWaL55KD+VLhvRJdO6/BBFqzjAJ0tjGenvH/TUyxjLWcLRH7RFSSI+UiYYf+4EH5mrYkwvDz087+yxzTiWB8DDf6iOpGHPxNwvSdYZ3pdv5LiS5sEiVrdJoFZ0Yl2x9o66R8W46YI0dc7OHbvtkG4Gs0JxJepHFEAdwZtnHnlV1j5isi4zwaK2g8WHMbxgAMp3bPukHPU5O/Sr0swYQ3iVgUdGZ2ukP0t19u5ap2II4hfvdLvbWgMVvtjVI4HiPg7+6uFGfOtLrP8Aus7DtaoLuSV/EuI0LQjaNAQCoIPvPIBgFic5zWgVKwYWgKpK7E8m90UUUU5RoooooQilHvK7UtaWoSDe6uGENuo56m2Lfw5z88U2k1jj8YN5fTX6gOsTGz4ap5NIf0k37oGpifwg9RVSsqRTQmTjw6nh4c+QuU5rcRspnA+ArH4doh1RWhDzt/xrlsNv5iPIb5mMfcNc+194smbYkCML4t234YxkqgPRnKk55hVJ5kGrJ54rC2UOzNg4GxaSaRyScAbtI7EnbzPQUgcS4TfTQsLmJbeOWUTXsglDyrHkfq194IiqBjc4T51w1FTyVk29vkDqcsyc3d/HocI0WpdsbbH50+dU0dzXZjxWl4lMCwlLR2wk3Oj4WkboXYAKW5nS2c6q1SysY4UCRRpGg5KihVH0AxWbL35cKt4ljgEzqihESOLGAAAo98j5VQcc7wuIcRBjgjNhbH45GP2zD05aM+n+rpXogyCzYoXyuwxtv3Kf3z9rxMhsLYh8OntTDkDrASEHq5b3iOgT54hyyBRknAG39hVE3DUie1t4x7odpWPMt4a/Ex6ksy/lV/Qut2dS/wAcOB1yv36/lcZI843Iwc7HGfQ+YrlRXCKPAxkncnc559PlSLUU/sfNEl49rcIj296MhXUMomjG4wdsun84/Wuvt33a+wRSXvDGZFjGua2Ylo2UfEy5OVIG+PIHBGMGr4taNJH9mdMqESQt1V0OpD+e31pu4h3ix3HA3mwPHnRrbwfveMw0MuOeBnX+7ilXJbShdT1G8jyxZi3Pj86pN4bxNbmJHQsuQG5csHBXOMHcEVV9rLN4il7bnRPbkNkfeUHr54/oSKtOz/C/Z7eOLOSoyx9Scn6dPpUbtRcLDZS9AVKqPMvt/cn6ULfnZvKUibXDn0Nv2td4T28tpoIpWcKZI0crudJZQxHLpnFfayrgfdtdvbQOBgNFGwB57qDXylXDreqKK6L++SGN5ZWCRoCzseQA5mkSrsmmVFLMQqqCWJOAANySTyArEO2HapuLyaEythG2w5G4ZT8R/wDDHQdf6Q+0vbqbjMhijDQ8PU+90ecg5AY9ByOkcuu+Mc44woAAwAMADpjlVCqqcHYbr6LotkbM3x30o7PAc/b1XC4nWNCzbKo6fkAB59AKj8PtmyZZB9o/T8C9EH9Sep+Qrpibx5dX6qI4Xydxzb1C8h65PQVZ1lnsi3FdUz+o7FwGn7/A+/JFdL2SFWXSMPnWAMZzzzjr613YoxTQbKctB1VLxWzEVtOQzMzqFLO2T+FR8hqP51dcW4F/h117OARDMglt/QgATR79Q3vY8nqq7QSDw0BOxmiDfLWCf6VsHeZ2UN9ZHw9riE+LAeupRuvyYbfPHlWnTxb2FwPErldoVX8SsYWaBuY5gk3+c1iVhwUifWdWI5nCaicCN0ZvcB2A1vnbzNMfCOzf+I3sVuRmCEia5PQgfo4/mxzkeQqkt+06G3aV/dZNnj5MG5acHzP/AHsa2Xuw7PPbWStMMTznxpttwW+FP4VwMdN6II3vkxP/ALckm0KiGCm3UB+vPw+ZfdNoGNhX2iitJcuiiiihCKKK4u4AJJwBuSelCEkd63H3jt0tLY/5m9bwY8c1U/pH9AAcZ6Zz0qq7M8JRNIj/AENupgtz+Ig/5ib5u4K/JDjZqooOKPfXk18p3kc2XDz+BQCZ5x6hNRB6k6etN17cpaWxYL7sSAIg64wsaD1J0r8zXEbfqzLKIGcMvE6/+R/2CvUrP7yljtjOsk4k8Z4UsVZ3kTGrxJFGEGoEZCenOVfWufAuEGz4bdXU4bxp45JZNZLMq6W8OMs25IB39WPlXTwbsz7XPFZze+i5ur8gkB3cnSmRvgvqP7sa0w9tO6q2NjOLWCQzBD4SrPLudvus+k9diK19l0bhTjtZcO4HXxNz3WSzyhr7Wz49/skTs/Zr7HDgaSY1yygBuQPPFTL3iMccbNKcKDpww3Y+QH3s12cH7H8WaGONbWKDSqrqmkBOwAzoTOPkadex3dattILm7l9quR8LEYji/cXof2v6V0C137WiiiDYhc27gsx4FLLLdTvNG0RiCxJGwwyBvfOfJjhSR02HSmGq7hlz4015P0mupSp/ZU6F/kKnQy6hnBHoRg7ULToS4wNc7U5nxXOiuEUWkYBJ+Zyfzr7JKFGTnmBsCefypFcXVC8kzultGHMf6V2bRFHtnDNgktjfSoOOuKh8I7GLLLNcWt3DLcIffREY2+XG6iQk4ZtO7LnHUYNUXEODFPDgnvWS2muCT91VDZdy342OAoJ2Gc01cL7SRT3CWlrm2sLZDO8gJQzLGQBg7ERljlm5sAc4ziqszpG6fPnJcxVVExltJlY3A5cvnkumDiQL+FKrQzDnFJs3zU8nX9pc1V8M4UeL8US3G9rbHXORyJHMZ9T7g/irQrTsNDxeI3N8r4cYtFDFTFHnIfbbxHxqOc4GkY2pp7GdjIOG2/gwZOSWd2xrcnkSR5DAHyqyy5aC7VVqraT5o919zzV6q4GBsByor7RTllKk4h21soJvBmuoY5fws4BGfPoPrSx3x8Vgfhpg8QtJc7W4j97WyFWOSNgg2ySetKvb2a3t+Iyz2bJdXEoC3Nn4TS506RlXVT4bYxlTtty6V1W/ZuG+AdLe44dPFuAYyIyWGNlOEcdDjS3nUUkmBWIYhIRc8c+7pwuqHgfFIyoh0iORPdMe2Pd2OkjZhny386lX6ySfYQECV0ds/gSNSzvt6DA9SK6rvsrI91DayQkPMwjidQDEq51yyxnmHA94ht8gcxzZu2thHwt4LayAia7SRZrh8yTFVAGkM590nJ5fQVQZTtJ3jtBwXRz7TeGCmisXGwB0tfLMc/mWiVuzEeLSH93P5kn+9WldNnaLFGsa50qMDJya7JZQqlmOABkk9AOZqg84nEjmujhbu4mtPADyCoeD8Ej+1UhspIy5EkikjZlzpYb4bH0qcezsBPvIW/ekkb/mY0cFlBRpCQPFcvgkZAOAmfXSFP1qRPxSJPilQehYZ/LOakc9+I2JVWGKnEQLmtt1A04eSouN8G0gxwDSJQSqDkJIsMCPLUuR8wK2ju17yoeIxLEToukQeJG22dOxZfMenMdfOsoW6E1xHoDFI1di2lguWwoAJAzsWO1W3d5wUHtAsiDZIXlkxsAWzGPz1A4+Zq/SyG+B3K/zwXP7XpWlu/j0Bt0trl43+BaFe90NlJxFb4qQQdbRDHhu43DkYzz3I5Ejfrl3oorQXNoooooQiiiihCKzjvj7XyW8K2cMeZL0GJJNYGnLKjDT8W4bY8t/StHrJ+8jhAvOMW0B5JaTSfIsWRG9CH0keoFNcbAlK0YjZSOy3DVQ6U/RWq+yxH8TAhrmT+KTC/8ApnzqP2o4mvjBWOIrZPaJz+1uIV+Y998eYSuPZ3iErWsUNrEdaIFmlmDLGkn6zn700mvUSF233boV7gkT3k8FpLvNNcPLfjGNIgI+zwDsp0xqPT51wkGzZ5J8cgsCbDnxu4jhlc/8iFqh7WM7s/b7rT+7fgzRWvjSrie6bxpB1UMMRR/wJpGPMtTZQBRXdtaGgNboFlEkm5RVV2r4r7NZXE+cGOJ2HzCnT/PFWtI3fTI44POsasxcopCgk41gnl02pyRZz2Uh02cI801H+Mlv71ZshyDqwBnIwN/L1GKX7PtRFFHDGyTA6VUAwt91QCR5gemedSx2qh6iZfnDJ/ZTQu2irKZjGs3jcgOI5K4rqYsNR+IfdUDf13zvmo3COJm4hEsdvcspzutvK42JHxIhU8uhNReIdpRDjVb3O7Bd4HTc8h74GT6UKQ11OBfGPurK5tEkAEiKwBBAYA4I+fWoHE+zMFw6vIpJVdOxwMdMgc8E5FQ7rtHPpJjs32BOZHRcYH4c5PyzVzwHslxW/ginWS1t4pVDA4Z3weuCCAfTNFlQl2nQvuLh3cLpi7l+0h0ScNnb7a1J8PP34juCPlkfQitPrP8Asf3QxWdwLua4lubkcmPuKMjSfdBJOxI3OOW1aBQuWfhxHDpwRRRRQmrMeC93t7YmVLc20qSSNJ4srSLIdWMBwqnVjzz1O1V/CuIXEtzM7XUfstsSjlIgiSOozINTszeGmRlsjJ5bVrrDO1Z9wXuZggYqbm4lt9Zf2dmAjJyD72N3Gw2OxxvmonxB2mqnjnc219BwU3sTwwzyniEoIDL4dorDBWInLSEHk0hAPmFCjzo71Ox9vd2U00qnxLeGV4WDFdJCF9+hGVHOnQDHKlTvW4l4HCLts4LRmMf+qRH/AEY1I0ACwULnFxuViFlZSIi+FcOAQDhwJBuM9cEfnXc89zgh0hlU7Ee8mR9dQqTwvs6xhjKXMm6IcFUcDKgkDYHA+ddrdn5xyuU+sH+z1nuawnOyWLaVVFk2Q25HP1VP9mvxcOH8Ijb/AL/Ku+PiIQZSy0ep8JBzwNwc86kcKjdriSJ3VlVdQZU05IYow3Y8iCM+Yqbx7hyrazEZyqFhv+H3h/Smljb2PqVZbtqpbkMPfhH6Va0l1JzdIR+wC7fm235CtH7hbRRZzuRmf2h45nOSzaApXOeQAY7Uu8PUaAQBnfJ+pq+7rL3w+IXtuTtKkVwg9R9nIfqdP5VPT2BIAVR1bPUu/quJ+clqVFFFXEIooooQiiiihCKzyZxJxu7brDbQQ/8A5GeYj/lrQ6waXvAjtOOcQWZSUlkVda7lfBjKqAoHvajheYxUcgJaQFLCQHglOXavtC8ASG3Xxbu4Oi3j/wCZ28kUbn/bOLTsL3fGwkeZ5zNLPGonZl3MgZmLK2dkwQunH3QfSvvYbsu6u99dj/NTjCpz8CLmsQ9erHqf5uVEbMA6pZpd4eiKKKKkUKKKK4TzBFZm2Cgk/IDJoQsk7UN7Zxac6iEtI0gTqNcn2kh58wNKn5VS9p7Uw2k8mvkhA2xu3ujr61L7HOZIGuG+K5mlnb+NyB9MAVD7yGzZhB+tljT+er+wp11hSWlqc+Y8lrHd9w7wOGWkflChPzYaj/WqLvet9cNmOntcefyfH9KebWHQiqOSqF/IAUn9621tbsfu3cB/Msv/AFUi2ZPoPcUqNwRCpBLHII5+e3lTh3R3OvhFr5orRn5o7L/al8V3dzt9pe/syd4bgyoP2Jtx/Nf/AHUpWbs82LgtKooopq1kUUUUIRRRRQhFUPbfhtrNZSC+z7On2jkFgRo3B93c/Kr6l/t/w9p+G3cUal3aFwqqMliBkADqcihC87cK4bbSPOYVfwvGbwWJdW8P7gyDk4pmh7OFSPtpgvXTPKP+ql7gHF1RRDNFOHhGmRRGSQQSMEZyPqKaBx/UPct7lvL7LSPzcgVSkxYiqj8V112VqI7vQmdKW4AyST70rHcnnyNTONx6racecT/8pqNYW8rzmeWMRfZ+GiB9Rxq1EsR7uegA9atWXIweR2NRE5ph1VTwS9GhVJ+IAj6gV2T3Nza3kN5aRLM6o8Tozacq246jrn+VVHHuCwW0aSxRqhSVNTZOdLZRgSTy3H5Vd8Gu9a5DahsQc5yDTgcJxtSg4TcLUe7/ALXniVmLhovCOtkK6tXw43zgeflTLWHdmO3knB7eSOazZ4fHdxKkq5AkO2UIz08x0Fbbbzh0V1OVYBlPmCMir4IIuFcBBXZRRRSpUUUUUIRWR9ke7d5ONXl9dxkRpO5tw4+NixxJg81UYx6keVa5RQhFFFFCEUUUUIRSv3ncS8DhV245mIovzkxGP+amis975rkezWsPPx7uJSPMKdR/oKEjjYXVPwu0EUMUY+4ir+QANUva2HxJuHxfjvI8/Tn/AFpkqi4nvxPhI/8AuGP5BMU5YNNnMFttJPfGccKlf/hvC4/hlQ07Cl7vBsPG4ZeRjcmFyPmo1D+lNW8Unhs7+dUPDeIexdoIJDtHeR+C/lqBAX65Ef8AqNSeyl/41nBJ1KAH5p7h/mufrVZ3i8OZ7USp+kt2Eqkc8D4v7N/DTlhU7t3NY9y3miqnspx1b2zhuEOfEQE+jcnH0YEVbU1byKKKKEIooooQik7vfuXj4PdNGzIwCYZSQRmSMHcb8tqcaX+3/BvauG3MOoLqjJDNyBQhwT6e7QhYP2c4cGCyZJklQM7MzNqOM5Oc786bLaIqoB3IrP8AgUNyIldI5/DGyuplCMBtkZidQPTb5CrB+LzcmNwOm0sS/TeAHNUnsJKhNNI7MC6daGOBk7DzpOF+2PeS5I82utI/9iCvrTqf/p4CfORpZ2/Ioc/nUWBK2imPD0HqUxScagBxrVz+FAZD+SA/zpT4LxeSFpY0iPuu4AMcjMAWLLlQABseRYUz8C7MXt/IkYkmgh5vIlu0MaqOYUyDU7nkMHA3J5YNz2j7so+H6p4riYW27TRhovGBwMujTKRJgDeM4J6EnYzNiJabef8ApTMpmMfhnOX+JB/Nki8Re5ubedvZ7qWOMYkKqscaHGdwupn07MRq22zitx7rjL/hVsJ9OpU0qVdXDKPgOpSR8OBz6VUdme3NnDaRR2sF9Mir7pW1di+SSzEgBCSSSTnGTUTu7juo7+5WO0mg4dL9oiThVMbnGoIoY4VjqOnptVprcIsm2aCcOi0yiiinJUUUUUIRRRRQhFFFFCEUUUGhCKTe8fsU1+sLx3It3tmMillDJ03OSMYx8qSuLd9FytxNDpt7Tw3KgTpKzkA4DbELv5fzqga/8U5biCXK6mdoZ21QFnOonw0dcAHkragPKg5KzFSSTC7bfcel1YcN4lxCQv4VvDdxo2gTxSeEkhHMr4uNQHIkDGeRNdPBBd33FLV/ZfCWym/zAaVMrq05JBweQ2IBznY1MbvBkjGkz2EYAwNKucDphfF2+VVU9hNxN/EginuJ8AR3AQW8UeCGUhsDUAcNg6zsN6hY6Uu7QFkh2XHF28gRzPoAT6L0LXGSMMCDuCMH67GqrspaXMVpGl5KJpwPfcDnvsOQyQNs43pd7X95Ps8pgtIxPOhHi6jpiiyMjU/4v2RmplC1rnnC0XKR7ns3d8HtdBltpMyFbWPEjSyF22QAFRtnJO+Mn0rlx/gF8saSTEXEOgm5ghcW5HniQ5LoNwd15eVVrccuFuGurm4szOwKrI5ZhEv4Io9ShR5ncnffc57457niDARxz32DnJAhtQeh3AVsc99Z9ahdvC4Ych6qy3ZsbLumAaep/GZ8k792nb+1uMWkFu1qqoDAjjHiADMhBAwSDvnOTnPnWh0idiu76SC49ru5FefSUjSPPhxBviwTuzH8W3+z3UyrvDQ4hhuEUUUUJiKKKKEIrrubdZEZHAZXBVgeRDDBH1BoooQvOXeFwCGxuAtoHhUg5Cyyf3eqHht7KWwZ58bn9NKN/PZqKKVInrgVsXALTXJOAf8A/VcD+klONn2YicHU9ycHb/OXX/7qKKELlJ2EtGI1CY79bq5P9Zas4O6bhYIY2isf25JX/k7kUUUITVbWyxoqRqERRhVUYAA5AAchXbRRSJUUUUUIRRRRQhFFFFCEUUUUIRRRRQhQ77g8E36aGKT99Fb+oqsl7vuHMctY2xP/AJSf7UUUqRd1l2NsoTmKzt0PmIkz+eKuFGOVFFCVfaW+K92/DrmVpZ7RHkb4myy56ZOlgCfWiihC7eH9gOHwEGKygUjkTGGP5tk1fKoAwBgeQoooSL7RRRSJUUUUUIX/2Q=="/>
          <p:cNvSpPr>
            <a:spLocks noChangeAspect="1" noChangeArrowheads="1"/>
          </p:cNvSpPr>
          <p:nvPr/>
        </p:nvSpPr>
        <p:spPr bwMode="auto">
          <a:xfrm>
            <a:off x="0" y="-900113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00298" y="228599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9986" name="Picture 2" descr="C:\Users\Korisnik\Desktop\Saznali na seminaru i primenili u praksi\Resenje 3. 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000"/>
            <a:ext cx="3479161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Korisnik\Desktop\Su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8675" cy="771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572528" cy="990600"/>
          </a:xfrm>
        </p:spPr>
        <p:txBody>
          <a:bodyPr>
            <a:noAutofit/>
          </a:bodyPr>
          <a:lstStyle/>
          <a:p>
            <a:pPr algn="ctr"/>
            <a:r>
              <a:rPr lang="sr-Cyrl-RS" sz="3600" b="1" dirty="0" smtClean="0">
                <a:solidFill>
                  <a:schemeClr val="tx1"/>
                </a:solidFill>
                <a:cs typeface="Calibri" pitchFamily="34" charset="0"/>
              </a:rPr>
              <a:t>Задатак 4. финалног кола судоку турнира</a:t>
            </a:r>
            <a:endParaRPr lang="en-US" sz="3600" dirty="0"/>
          </a:p>
        </p:txBody>
      </p:sp>
      <p:sp>
        <p:nvSpPr>
          <p:cNvPr id="45059" name="AutoShape 3" descr="data:image/jpeg;base64,/9j/4AAQSkZJRgABAQAAAQABAAD/2wCEAAkGBhQSERUUEhMWFRUWGRsYFRgYFxoaGhkgGBwYGBgbHx0ZHCceGhskIBsZHy8gJScpLC0sFx4xNTAqNSYsLCkBCQoKDgwOGg8PGiokHyUpKTQsKiosLCkyKiwtLCosLDAsLCwpLCwsKSwsLCwsKSosLCwvLCwsKSwpLDQsLCwsKf/AABEIAMMBAgMBIgACEQEDEQH/xAAcAAACAwADAQAAAAAAAAAAAAAABgQFBwIDCAH/xABHEAACAQMCAwUFBAgEBAUFAQABAgMABBESIQUxQQYHE1FhFCIycYEjQlKRM0NicoKhscEVJJLRU7LC8GNzg6LhRGST0/E0/8QAGwEAAQUBAQAAAAAAAAAAAAAAAAECAwQFBgf/xAA0EQABAwIDBQcEAQQDAAAAAAABAAIDBBESITEFE0FRYSJxgaGx4fAykcHRFCNCYvFygtL/2gAMAwEAAhEDEQA/ANwooopEqKKKKEIoqPf38cEbSyuEjQZZmOAAKy2/70Ly8JHDY1hg3AuJ11M/TKR8serZ+nKo5ZWRNxPNgpI43yOwsFytaql7Tdr7ewQNO/vNtHGo1SSHyVRufnyrO7XtDxWE6zeR3JA/RSQJGrfJ4yGU+ROR5iqvhNlK8jXd4dV1LufKJekaeQA8v/7my7Wp2xl7Dc8tPXgr8WzJ3SBrxYc9fhV3xPtlxG6/RFLGLpsJZyPXPuJ8hk1UPwh5N57y8mz0a4dV+ipgCrKiucl2pUyH6rd2Xut6LZtPGPpv35+yz3tH2ZfxgttaSaQQXm8Y6m6kKXcgeWSDuPzf+Cd4l3axJCnCX8NBgZuw77nJJLDLEknyrnRU8W2Z42htgepuT6qGTZML3F1yO6w/CtrXvqgU4u7W5tv2mTUn+pad+Ecdguk8S2mSVfNGBx6EcwfQ1mRFUs/ZvRJ49nI1rcDk8eyt6OnJgf8AvNaNPtxrjaVtuo/X+1Rn2O5ovEb9Ct2opD7Dd45nk9kvlEN4B7uP0c4H3kPn5r/8gPlb7XBwxNNwsNzS02OqKKKKckRRRRQhFFFfGYAZJwBzoQvtFZv2u78LS1JjtwbuYbYQ4jB9Xwc/wg/Ssx4x3t8WuSdMq2yfhiUA/wCo5bP1FLZJdelqK8g3d7dynMt5M5/akc/1auqJZlORcyg+YZh/1UWSYl7DorylZ9r+Jw/o+IT7cg7lx+T6hTx2a7+bmPC38AmX/ixYV/UlPhb6aaLJbrdaKXeH94fD5ohKt3EFPR3CsMcwVbcVZcK7Q29yWFvPHKUxr0MG05zjOOWcH8jSJVYUUUUIRRRRQhFFFFCEUUUo95Pbb/DrYeGuu5mbw7dOeWP3iOoG23UkCjRCgd681g8UcN7LMSW1JbwH7SU9PdHQb7nAzWeW73aOPBt3FvsNFxOjSAcgQUQadvunV9Km8F4X4bNJPJ4t3JvLIxy37q+Sjlt/sBb1ye0NqNlO7a0FvM/jSy6ai2cYxjc4g8h+eaKKK+MwAyTgDck1grbXG4nCIzscKoLE+gGTVFH2vjmgmaA4ljRm8OQYYYGdxncfI1aTQe0Sx243VsSTeXhoQcfxthflq8qt+IcJteICVJExJEzRlx7sqHGQQw30srBhnIIO4rYo6FskeN/PLu696zKmpe1+FltPPoeioOz/AB1bmPOkpIu0sZ5ofr0PQ1aV0douypi0XNopMsKKkidZ41AGD5yADIPXGPKuVrdLIiuhyrAFT6Gq9dSiF+Jn0nTp0/SmpJzI3C/6h59f2u2vjLkEef0/mOVL112q8O/Fu64iYKofB2kbJAJ5YIwMfWrFePR+1G2ORIFDLnk2RkgeoHSqzqeVoBtqL+CmFRG64vxt4qguOApbTLNcm5nt0YMGSZhNbYOdQByHXl5EY5+foLhfFIrmJZoHWSNxlWU7H/Y+YO4rLao7HjzcEuhKgJsZ2xPEOUbH76Dpt09CPLHRbL2ljIhk14Hn39fVYO0aDBeWPTiOS3iivitkAjka+10Kw0UUVE4vxWO2hknmbTHGpZj8v6k8gOpNCFG7SdpoLGBp7l9KDkObMeiqOpNed+2PeTd8UYrqNva9IlO7jzc/e+XL061G7a9sJOKXPjSe7Cu1vETyH4j5ueZ/+KphIMkZ3HMU4BMJXGKAKMKMV2VYcE7Pz3blYE1Y+NycIn7zf2GT6VWREkbkHc7jkRk4Iz0I3oDgTYJC02uVzoor7CjO4jjVnc8kQFmP0H9aUmyTVca+K+QDvgkgHBwSMZAPI4yM486e+Fd2yxR+0cVkEUK4JiDeZAHiOvr91fzp3ktLDiNobeF4mjUe4IiuYiPhZVG6keo3yfOqb6xrTkLjiVabTEjPI8lg9xACCRhT1bAJrS+6TvKt7SMWnskjMTlpbdWkLk8i6EahttsSPQUj8X4TJazPBMPfTqOTqfhdfQ/yOR0qy7GdtJeGTeJGNcLkePF+IfiXycfketWrhwuFXzBsV6foqHwfi8V1Ck8DB45BlSP6HyI5EVMpE9FFFFCEUUUUIRST297GW1xIl7eSyLFaROSiMVB+8TqB1DI2wME7b07Uld63Aru9tY7W0AxLKvjOzYVEUFt+pBIHIE7UIWcdm+Hxrm5MaQvcnKIMAIh3jjXzOkAk8yefKmCl/iPZ/wADjEcTTNM0Nt4js2AodyVARBsihSNtz1JNX0syqpZiFUDJJOAAOZJ6Vw20o3tn7Zu45npyA8F2Oz3tdD2RYDz6lcqr7uzN5J7IhITAa5cfdQ8kH7b+XRQT1FRLTtH7QTHbITKz6I9YwMBVZpWHMRgMDvu2VA57O/BeDpbRhFJYk6ndvidj8TN6ny6AADYVYoqJzX7yUWtoOvt6plRUte3Aw3vqfnP0S/2V4XNDqtrZFubkaPaZmbRDFhcRITgsSF30KM+8ScZqyuOyHEIbg3SS200hjCy2yK0RlVSSCrO7ZdckBiAMbHnTF3WwgcNif70pkllPVneRtRPrsB8lFefuJ8P4k/GZPcnN34xII1ZX3vdIYbCPTjBzp0+ldY2FoGi5h07ycitZue3VuisCJFnAOLZ43WZm6KF075O2oZHXNV97bezTKdOmK5OQudo5iNTpnlh92H7St+IU494kefYQMeN7UhUjmFVJGm9dJQEH5j0qFxvg0d1A8MudLY3U4YEEEEHGxBFZ9XTsc3dnj5LSpZ3u7fEeaWOG9mo72zuDJyuZC8bDmoiAihcf6S3qHPnUXs72Wa4S6W7UrKsiIkq/EHhjAEqE9DkHyOSKerW2WNFjQaURQqgdAowB+VQ+M31uEMVzNHGJVK4eQIWBGDjJB68xSNAADRwFh3ZfoKRzb9o+PU/Cly0mcM0M4Amjxqx8LqfhkX9lscuhBHSqjvAQHh82emgj/Wo/vUviolhQeKxlEQZ7S7HvBlVdTwTlfxKuNfIkKeYqu7V3gn4a7ID75RdJGGUmRQVI6MDsRWPJR7iqjez6S4eBvp+ldFSJad7Hahp9Fu3BHJtoSeZiQn/SKT+D96aT8Ym4eFUIgKxyZ3Z4/wBIPLHxYx+A+dPFtDoRV/CAv5ACvIhEiXUsiu0c8c7kOD7wYN/vXXrlCV6/JrBO9ftqeI3MdjaHXEsgU6TtNLnAAPLQvny6+VKvEe23ErmMxT3rtGdmVQqah5MUAJHpVv3R8GEt80uPctkwvlrkyB+S6v5UyR27YXJzBjcGqfJ3SuZLeLO2Gkubjov3ViiU/U5PPOTyArlB3b+0X8oVDb2cJWIHGHl8NRq0kjfUxYmQ557Z6P8Ad9rIEkMKa55hzigQyuv72n3U/iIqiur28guzdDh12IJIwtwp8NmHh50SKqSE5AJDLtsAazWPneLjkrjmRNNlI7aSCy4a0VpEQX+xjWJCdOvOtvdyc6QxydycVmvC+7++mxptzEv4piEx/Du/8q06PvOsGi8SObW3SJVbxWPRQmMkk7eXrTFw+dniR5IzE7KCyE5KE/dJHMio2TSQtItmTqU90TJTr9lnPC+5jcG6uSw/BCugfV2ycfQU+8G7PW9omm3hWMHmQPeb95j7zfU1Y1W33FWEggt4/GuGGoIDpVF5a5HwdCeWxLYwAekRklmNr3UgZHELqxIqq4t2VtrjBkiAcbrKn2ci+odMMP6Ul97CcUtIoXSeQh9Xim3j0Rx406V1DMm/ve8zYOOQ5V09zfBLq+FxJdy3Yj93wpRPKh176tIJ0uMYzkEZA9astopBneyhdUsOVled53ZoT2njIMy24Lg9WT9Yp89hqHqvrWOA1t/Bpbo3dxAzpcWcTmLxZAFmLBFLLhAEcKW0E4B5+WKxjiFgYJpYD+qkaP5hT7p+q4P1qzSEtvE46KvU2dZ44p37l+2Btbv2OQ/Y3J+yydkk8h6Nyx548636vHl2SAHU4ZCHUjmCpzn/AL8q9XdlONi8s4LgfrY1YjybGHH0YEVcKrgq1ooopE5FFFFCEUUUUIWNcR4ZLf8AEbi9t5EhCMbVVdC4m8E4d2ww0jVsMb4Wu/hXZiWRy9+IyqH7OFCWQkfrH1Aaj+FTsOfPlI7EgxpcW7n7SC5mDg88O5dGx5MDkGrDi3aa3tnRJpQrOdhzIH4mx8CD8R2rKlja6XGW5jitmAhsIF8uXBSLfhESTSTKgEsukSN1bSMD5fTngVIEvXK6cbHP/YxXYDmuHgrp04Gnyxt+VJdWAANFXcNubnh5YQR+02ruX8EMElhLks/hlsI8ZJJ0EggnY1aN3kAj3LC+Z/wtEqD6uz6MeoJrqYKrA4OW93bJG2/yHzrnq97GDyznG3lj51O2ocBZVH0bHG+igQrcTz+1XelGVSkMKHUsSsQXJfA1yNpUEgAALgdTVgrg5wRtz9K4DSrc8F+meeB0+lCfE3u45HO3vf32qFzi43KsMYGDCFA4/eOiIkJAlnlSCNiMhTId3x10qGbHmBUHtnxqx4DGiraC5uJwSzSkM7gYBaSRlYnJOygY58qndoIHKRyRLrkt5Y51QbF9B99RnqyFwPXFSeMTcG4xGouJYi0ecB5PBmjJ2YFWKsOW4IxsKuU1sPVZ1bixjklBJra+4XLfWcTWYjcLewIR4UqAo0uBjSDoJIcBTsQc5q87d9mj/iNr4SExXU8bTYGytCyuWPlqQYJ/YFF9LYmCPg/CyjCd9MrRtrVEGHnZpM4eQopXTknfoAK0+p3Ma7UcQfEKo17hoeHquEkoUZYgDYZJxz2HOvNXelwQ2nF5tsJc4nj8stnWP9Qb8xW4d5nB2uuF3MaAl9GtAOZKEOB/KvN952jubq1ihlcS+C2YnfPix7YZNX3kOxwfIU8JhXVWjd1nBWn4Y+JniEtwxlMezuiqo0BuaZP3hvjI61m4BK788b4rVe4+61WDp1jmbI/eVSP6H8qq1pIjuOampQC/NPHdi0cUEtoFCyWsrowwAWRmLQyHz1IQNR5lWq+7VcMkubO4hhfw5JI2RG6AsMb43APLI3GaW+LcCSchgzwzJsk0TaJFHUZ+8h6o2Qa6I7PiKjA4oxHm1rCW/Pb+lRx1jC3tZFSPpnA9lZr2V7kuIRT+NNKtmIQWWQOrnIBxsDgL+LURtnY1p3ZfjPtdpDOV0mRAWGMYIyGxnpkHHpio8vZbxiDeXM92Ac+HIVSHI5ZiiVVb+LNXLMsaZOlEQeiqoH8lAFVaqZktg0eKngjcy5K+XUjKjFF1uFJVchdRxsMnkCetVnYftFaW6eHcyeBeyHXc+0YjMjnb3HPuPGBgIFY4UDYHNSuFcUE4Z0U+FnEbn9YMbuAfuZ2B+9gnlgmVcW6yKVkVXU81YBgfodqjgm3JNwnyx70ZFMjXsenWXTT+LUMfnnFKXG+3Il1W/DGWac+60y+9Bb55szj3WcdI1ySeeBVeOwlhq1exQZ/8sY/Ll/KrmCBUUKiqqjkqgAD5AbCrT67LshQNpc+0VG4PwpbaFIkJIXOWY5Z2Ylndj1ZmJJ+dYn3iaU4ndZIGWQ/6okNbzUBOBQCd7gRL4zgK0hGTgAADf4dgOWM43qrBPu3lxzU8sWNoaF522I8wa3buDuy3CQhP6KWRB8iQ/wD1GsV4vOj3Vw8WBG00hTGw06jgjHQ8/rUrhHeDNacMmtLdSjSSszS53CsFXSn7Rwfe6DlvW5e4BWVoSF6oopa7M8ImWztlkmcOIYg4OCQQiht+u+aKEqZaKKKRKiiiihCXu0XYa2vGMjqUn0lVmido5BtgZKEagPI55ViPDIJ7WeSD2QzSQK/tpVdUrAvhJAWOXUqVOkdM+Vej6zzvV7eNwrw2gt0aa4BUzuDpUIRgNp95viJC5GNzvUM0DJ24X6KaGZ8Trs1SHwTt0LeR1VJHsUCF20Nm1LlgFIIz4eRy6dNsCtItbpJEV42DowyrKcgj0IrOZOMX1wrGS/yso3EUMSowPQ5Ulh86g9lleyLC1uPEUH7SGQgrn+HeNv2gD6g1QJiAs1xy5/lb0dJV6uaLHQAjyzWoJxSEsVE0ZYbFRIpIx0xnNSaXeFPZXyt/l49an7WOSJNaM2Tk7b53IYHBrld8CNujPY61cYIhD5ifcZXQ5KpkZ3XSf6EsFDdw1CYCKjcQs/FjKeJJHnGWjYK2AdwDg4zyyN/IipNLvbZW8OFvEkiiWZfHaNyjBGDKG1D7quUJ6Y58qGi5SvNm3UPtH2XgitZGgt9U5wsTgs0odiFR/EJL+6TqJzjANMM9hHIcSwxuwAwzopycdMgnpVUOITWWBdSeLbnAFxgB488hMF2KnYeKMb/EBnNQ+NdvItSw2Si8um/RpH7yqTtqZhsAPIH54G9Ps52QzUWJjLk5dFacGIk4xbxIFUWsEssoUDSDNojVduRxlvka0yk7u47FPYxSSXD+Jd3J13D9Bzwg9Bk/n5YpxrQY3C2yyJH43FyK84973Yo8PvDcxL/lbg5OBtG53ZfQHdh8yOlejqq+09tbPayreafZ9P2mrkB556Ec89KeoyvKytkZFWfY/tK3DrvxdzBJhZ1HQdHA81O/1I61A7R21tazEWV2t1CTsNLq6ehJUK3zB38hXUpyOXPoaHND24SkaSw3C9KW9wsiK6MGVgGVgcgg7gj0rsrD+xPbx+Hnw5AZLUnOBu0JPNl806lfqPV/492yWUQ23D5o3nutkcMMQp9+RvIgZwp3yOW2DiPpXtfhHHitRk7XNumf/E4dWjxo9fLT4i6vyzmlbiHCnhuZJriGS+gLaowCXa38wLcnQ6g7h1BceXWo3FO5zh6xBQJRIBvL4h1sfxEHK/QAVC7JcensbhLG8kMsMnu2s55gjlGxJ+g54OMEg7WX0bom4mm/NOs5zcThlz/a0aGUMqsM4YAjIIOCMjIO4PoeVRuL8UW3haVwSFwAqjLMzEKigebMQB86mUodpeMpcxeFaK9xKksbgRoxjBikVirSHEa7Bhz2OKoRtxOF9OKkcbBfJu0V7Gpmkit/DUFniUuZAo3bD/CzgdNIBO2etNsMwdQynKsAynzBGQfqKV24deTKy+HFAGBGXkMjAEY+CMac/wAf51UXXbUcLtvZ2kW8miCooiQokagKieK2pgDny3PkOdXKiKJxAg1SyOY09m9kxdtu1K2Nsz7GVvdgQ/ebzx+FeZ/LqKz3j/elNcW4hjj8FmXEz6gSdsMIwPhB/ETnBx60qcV4rLdTGa4fW52G2FQfhUfdH8z1qNVqGja0AuzKy5alzj2dF8AxsKZu7jsoeIX6KRmGAiWY9Dj4E+bHp5A0pxyB5VjZ/BQn35WR2CjqQqAk+n9udejO6aaw9kMfDi7qjfayOhVpHIyWJI3+Q5DAq4Sq4Cd8UUUU1PRRRRQhFFFFCEVh/Fe8G9vLi6tisEMUMhjKNEJXOCwBPiHTnbOcVrnaftAljay3MilljGSq8zkgAb+prAJOMtPcy8RlQRm50rHBHuW0gBT+0xC8/UnaoKh5azsnPgr+zoWyzgPF2jXh8zXZa2ItFdg0joTnQFBCkncqqgYHoNqD4V0PEgkAkX4XXZl9GB3KnyP0rmOGNL71wcjpED7i/vf8Q/Pb0rnd8IVsPFiORR7jqBy/CQNmX0/KsjEL3Jz58Pf5qu0Ebg3CxowcGnXvHLp+FfdnuKx2/DJZ1GqfURMD8RnJCInooyoX9nfqaX7LjXE4544TeRFZPdjedBoL9EZlXKknOCduXLpTR8WxdENqGwaSFRqzNHlEI8/dYkHljc8trbsp2bfi/ETBdMYYoFExiXdnGQPiG2feGW6ZwB1q9GCXgWFrZ+y5uobGyF7iTixWFvv2up4g53HenuHhHH+sfDz6lpR9fdqj/wAQvjePa30sdq5GIU8ASW9wCMNh3Ops5+EEdRz2rbJFOkhMZwdOeWcbVhHG4bkWrf4tbcRkWM6pXFwhhyDgOo2CjJ2Aq06JoGQWQyZ5OZVzwuwuIIbi3u1R7UROY3VyQq6SGiIf38AbrnOAMZO1OXddwGGDhts8cKRySQxvIwHvMWUEkk7/AE6Uo3+/DYoYzLqu/DhjEra5AJ8Fsnrpj1H6VrNvAERUGwUBR8gMCmwXzKfVWu0DkuyiiirCqIr4ygggjIOxB619ooQkTj3c1w+cl0jaBzvqhOM9fgOVP5V5/wCOqkVwYoHl0rs3tMSxODn8IP8AXBr13ULifBILgaZ4Y5R5Oit+WRtS3SELyaZABnNbH2K7nhFaCWaQpPMNbxtDBKiA5KIVljJyAd8Mu/yBpd7T9nrWW8lexgiht+H5M0oZk8SXoiEK+6EDACnJ26im6y7Z3kIRbuN2D4wH8PxMn7qyRYjlf/w2WNj90udqgFVCZN1iGLl5+iQtcGlwCqeN29xYAsMNEvMIW8Ej1RyzWzeTKzRZ2ITnSdxvtdbz3FuuJJLeNlmlMYGpmxlEGojGPvb53PlWjdo+1A9mU2xWSW5Jitx01HZ2YH4VjGS2obYwcVivZ3gU1xK8Noj3JDEKVXSuATh2ZtkB/aNXJAAMITqasm3TmHS61yDvctpDpjgunfBOkRpnbn+s9R+dfG7x5Xdo4bIqygMTPKqABs4OmMMW5HkaWeMd3N3wlY706Z1VG9pVCFWLOAoBY5cZPPHMcq6UW8klWdYYYjoKEPIzZUkMuQo5g56/eNZ4o4hwW3Rhs7buJuDmAOHfb88FJ4rxm+uraZpJ/DKax4MA0KfDO4L5LsGA23HMVT8ZEUKTwxrtPFG0KICSXyQcAb8grZ9Ktk4HOzOz3OgSY1rCgUHA0/E+og4wMjyFT+G8GigGIkAJ2LHdj82O/wBOVWGta0WaFqMozazW2ysSczxHmDzCzqWJ0GZIpU9WjYD88YqFDJqlVTMQjHconiMv8ORkfWtMTtJb5IMmghinvhkBK7MAWAUkbbZ6iu2bhEMhEmkBuayRnQ49Q6EH+dPus07GY/OGQH50/SldlO5G3ukWeS+knhbkqRmHOOYOvLD8q2Dg/BYbWFYbeNY415KP5k9ST5msr4d2pv7T4Zfa4x+rnwJP4ZQNz+8PrT32R7wbXiGViYpMv6SGQaZF89vvD1FCyp6WWnNpBZM1FFFIq6KKKKEIoorovb1IY2klYIiAszMcAAcyaEJd7zb6CPhlx7RnS6GNVHxM7fAF9c7/AErFeznCGjjRpjqkC6VB/Vr+EevmfkOlXXG+PtxS5FwwK20WRaRnr5zMPxHoOg/Mxb67K4VMGR9kB5erH9lRufoOtZdXNiO7b4/PVdbsei3LP5EvHQeh7zwXC5kLt4SnHWVh0B5KD+Jv5DfqK7rm4WGMsdlUbAbegA/kK+2tsI1xnPMsx5sTzY+p/wDilyS59slVXwkCr4uNQJYA4y2Ph6bHkCevKm1uI9AtmWUxD/N2g5ew481H4Hb6bmOR/jmBbPowf+pUH5NjpTf2C4ho4vbTE4WfxrYkciAWaL55KD+VLhvRJdO6/BBFqzjAJ0tjGenvH/TUyxjLWcLRH7RFSSI+UiYYf+4EH5mrYkwvDz087+yxzTiWB8DDf6iOpGHPxNwvSdYZ3pdv5LiS5sEiVrdJoFZ0Yl2x9o66R8W46YI0dc7OHbvtkG4Gs0JxJepHFEAdwZtnHnlV1j5isi4zwaK2g8WHMbxgAMp3bPukHPU5O/Sr0swYQ3iVgUdGZ2ukP0t19u5ap2II4hfvdLvbWgMVvtjVI4HiPg7+6uFGfOtLrP8Aus7DtaoLuSV/EuI0LQjaNAQCoIPvPIBgFic5zWgVKwYWgKpK7E8m90UUUU5RoooooQilHvK7UtaWoSDe6uGENuo56m2Lfw5z88U2k1jj8YN5fTX6gOsTGz4ap5NIf0k37oGpifwg9RVSsqRTQmTjw6nh4c+QuU5rcRspnA+ArH4doh1RWhDzt/xrlsNv5iPIb5mMfcNc+194smbYkCML4t234YxkqgPRnKk55hVJ5kGrJ54rC2UOzNg4GxaSaRyScAbtI7EnbzPQUgcS4TfTQsLmJbeOWUTXsglDyrHkfq194IiqBjc4T51w1FTyVk29vkDqcsyc3d/HocI0WpdsbbH50+dU0dzXZjxWl4lMCwlLR2wk3Oj4WkboXYAKW5nS2c6q1SysY4UCRRpGg5KihVH0AxWbL35cKt4ljgEzqihESOLGAAAo98j5VQcc7wuIcRBjgjNhbH45GP2zD05aM+n+rpXogyCzYoXyuwxtv3Kf3z9rxMhsLYh8OntTDkDrASEHq5b3iOgT54hyyBRknAG39hVE3DUie1t4x7odpWPMt4a/Ex6ksy/lV/Qut2dS/wAcOB1yv36/lcZI843Iwc7HGfQ+YrlRXCKPAxkncnc559PlSLUU/sfNEl49rcIj296MhXUMomjG4wdsun84/Wuvt33a+wRSXvDGZFjGua2Ylo2UfEy5OVIG+PIHBGMGr4taNJH9mdMqESQt1V0OpD+e31pu4h3ix3HA3mwPHnRrbwfveMw0MuOeBnX+7ilXJbShdT1G8jyxZi3Pj86pN4bxNbmJHQsuQG5csHBXOMHcEVV9rLN4il7bnRPbkNkfeUHr54/oSKtOz/C/Z7eOLOSoyx9Scn6dPpUbtRcLDZS9AVKqPMvt/cn6ULfnZvKUibXDn0Nv2td4T28tpoIpWcKZI0crudJZQxHLpnFfayrgfdtdvbQOBgNFGwB57qDXylXDreqKK6L++SGN5ZWCRoCzseQA5mkSrsmmVFLMQqqCWJOAANySTyArEO2HapuLyaEythG2w5G4ZT8R/wDDHQdf6Q+0vbqbjMhijDQ8PU+90ecg5AY9ByOkcuu+Mc44woAAwAMADpjlVCqqcHYbr6LotkbM3x30o7PAc/b1XC4nWNCzbKo6fkAB59AKj8PtmyZZB9o/T8C9EH9Sep+Qrpibx5dX6qI4Xydxzb1C8h65PQVZ1lnsi3FdUz+o7FwGn7/A+/JFdL2SFWXSMPnWAMZzzzjr613YoxTQbKctB1VLxWzEVtOQzMzqFLO2T+FR8hqP51dcW4F/h117OARDMglt/QgATR79Q3vY8nqq7QSDw0BOxmiDfLWCf6VsHeZ2UN9ZHw9riE+LAeupRuvyYbfPHlWnTxb2FwPErldoVX8SsYWaBuY5gk3+c1iVhwUifWdWI5nCaicCN0ZvcB2A1vnbzNMfCOzf+I3sVuRmCEia5PQgfo4/mxzkeQqkt+06G3aV/dZNnj5MG5acHzP/AHsa2Xuw7PPbWStMMTznxpttwW+FP4VwMdN6II3vkxP/ALckm0KiGCm3UB+vPw+ZfdNoGNhX2iitJcuiiiihCKKK4u4AJJwBuSelCEkd63H3jt0tLY/5m9bwY8c1U/pH9AAcZ6Zz0qq7M8JRNIj/AENupgtz+Ig/5ib5u4K/JDjZqooOKPfXk18p3kc2XDz+BQCZ5x6hNRB6k6etN17cpaWxYL7sSAIg64wsaD1J0r8zXEbfqzLKIGcMvE6/+R/2CvUrP7yljtjOsk4k8Z4UsVZ3kTGrxJFGEGoEZCenOVfWufAuEGz4bdXU4bxp45JZNZLMq6W8OMs25IB39WPlXTwbsz7XPFZze+i5ur8gkB3cnSmRvgvqP7sa0w9tO6q2NjOLWCQzBD4SrPLudvus+k9diK19l0bhTjtZcO4HXxNz3WSzyhr7Wz49/skTs/Zr7HDgaSY1yygBuQPPFTL3iMccbNKcKDpww3Y+QH3s12cH7H8WaGONbWKDSqrqmkBOwAzoTOPkadex3dattILm7l9quR8LEYji/cXof2v6V0C137WiiiDYhc27gsx4FLLLdTvNG0RiCxJGwwyBvfOfJjhSR02HSmGq7hlz4015P0mupSp/ZU6F/kKnQy6hnBHoRg7ULToS4wNc7U5nxXOiuEUWkYBJ+Zyfzr7JKFGTnmBsCefypFcXVC8kzultGHMf6V2bRFHtnDNgktjfSoOOuKh8I7GLLLNcWt3DLcIffREY2+XG6iQk4ZtO7LnHUYNUXEODFPDgnvWS2muCT91VDZdy342OAoJ2Gc01cL7SRT3CWlrm2sLZDO8gJQzLGQBg7ERljlm5sAc4ziqszpG6fPnJcxVVExltJlY3A5cvnkumDiQL+FKrQzDnFJs3zU8nX9pc1V8M4UeL8US3G9rbHXORyJHMZ9T7g/irQrTsNDxeI3N8r4cYtFDFTFHnIfbbxHxqOc4GkY2pp7GdjIOG2/gwZOSWd2xrcnkSR5DAHyqyy5aC7VVqraT5o919zzV6q4GBsByor7RTllKk4h21soJvBmuoY5fws4BGfPoPrSx3x8Vgfhpg8QtJc7W4j97WyFWOSNgg2ySetKvb2a3t+Iyz2bJdXEoC3Nn4TS506RlXVT4bYxlTtty6V1W/ZuG+AdLe44dPFuAYyIyWGNlOEcdDjS3nUUkmBWIYhIRc8c+7pwuqHgfFIyoh0iORPdMe2Pd2OkjZhny386lX6ySfYQECV0ds/gSNSzvt6DA9SK6rvsrI91DayQkPMwjidQDEq51yyxnmHA94ht8gcxzZu2thHwt4LayAia7SRZrh8yTFVAGkM590nJ5fQVQZTtJ3jtBwXRz7TeGCmisXGwB0tfLMc/mWiVuzEeLSH93P5kn+9WldNnaLFGsa50qMDJya7JZQqlmOABkk9AOZqg84nEjmujhbu4mtPADyCoeD8Ej+1UhspIy5EkikjZlzpYb4bH0qcezsBPvIW/ekkb/mY0cFlBRpCQPFcvgkZAOAmfXSFP1qRPxSJPilQehYZ/LOakc9+I2JVWGKnEQLmtt1A04eSouN8G0gxwDSJQSqDkJIsMCPLUuR8wK2ju17yoeIxLEToukQeJG22dOxZfMenMdfOsoW6E1xHoDFI1di2lguWwoAJAzsWO1W3d5wUHtAsiDZIXlkxsAWzGPz1A4+Zq/SyG+B3K/zwXP7XpWlu/j0Bt0trl43+BaFe90NlJxFb4qQQdbRDHhu43DkYzz3I5Ejfrl3oorQXNoooooQiiiihCKzjvj7XyW8K2cMeZL0GJJNYGnLKjDT8W4bY8t/StHrJ+8jhAvOMW0B5JaTSfIsWRG9CH0keoFNcbAlK0YjZSOy3DVQ6U/RWq+yxH8TAhrmT+KTC/8ApnzqP2o4mvjBWOIrZPaJz+1uIV+Y998eYSuPZ3iErWsUNrEdaIFmlmDLGkn6zn700mvUSF233boV7gkT3k8FpLvNNcPLfjGNIgI+zwDsp0xqPT51wkGzZ5J8cgsCbDnxu4jhlc/8iFqh7WM7s/b7rT+7fgzRWvjSrie6bxpB1UMMRR/wJpGPMtTZQBRXdtaGgNboFlEkm5RVV2r4r7NZXE+cGOJ2HzCnT/PFWtI3fTI44POsasxcopCgk41gnl02pyRZz2Uh02cI801H+Mlv71ZshyDqwBnIwN/L1GKX7PtRFFHDGyTA6VUAwt91QCR5gemedSx2qh6iZfnDJ/ZTQu2irKZjGs3jcgOI5K4rqYsNR+IfdUDf13zvmo3COJm4hEsdvcspzutvK42JHxIhU8uhNReIdpRDjVb3O7Bd4HTc8h74GT6UKQ11OBfGPurK5tEkAEiKwBBAYA4I+fWoHE+zMFw6vIpJVdOxwMdMgc8E5FQ7rtHPpJjs32BOZHRcYH4c5PyzVzwHslxW/ginWS1t4pVDA4Z3weuCCAfTNFlQl2nQvuLh3cLpi7l+0h0ScNnb7a1J8PP34juCPlkfQitPrP8Asf3QxWdwLua4lubkcmPuKMjSfdBJOxI3OOW1aBQuWfhxHDpwRRRRQmrMeC93t7YmVLc20qSSNJ4srSLIdWMBwqnVjzz1O1V/CuIXEtzM7XUfstsSjlIgiSOozINTszeGmRlsjJ5bVrrDO1Z9wXuZggYqbm4lt9Zf2dmAjJyD72N3Gw2OxxvmonxB2mqnjnc219BwU3sTwwzyniEoIDL4dorDBWInLSEHk0hAPmFCjzo71Ox9vd2U00qnxLeGV4WDFdJCF9+hGVHOnQDHKlTvW4l4HCLts4LRmMf+qRH/AEY1I0ACwULnFxuViFlZSIi+FcOAQDhwJBuM9cEfnXc89zgh0hlU7Ee8mR9dQqTwvs6xhjKXMm6IcFUcDKgkDYHA+ddrdn5xyuU+sH+z1nuawnOyWLaVVFk2Q25HP1VP9mvxcOH8Ijb/AL/Ku+PiIQZSy0ep8JBzwNwc86kcKjdriSJ3VlVdQZU05IYow3Y8iCM+Yqbx7hyrazEZyqFhv+H3h/Smljb2PqVZbtqpbkMPfhH6Va0l1JzdIR+wC7fm235CtH7hbRRZzuRmf2h45nOSzaApXOeQAY7Uu8PUaAQBnfJ+pq+7rL3w+IXtuTtKkVwg9R9nIfqdP5VPT2BIAVR1bPUu/quJ+clqVFFFXEIooooQiiiihCKzyZxJxu7brDbQQ/8A5GeYj/lrQ6waXvAjtOOcQWZSUlkVda7lfBjKqAoHvajheYxUcgJaQFLCQHglOXavtC8ASG3Xxbu4Oi3j/wCZ28kUbn/bOLTsL3fGwkeZ5zNLPGonZl3MgZmLK2dkwQunH3QfSvvYbsu6u99dj/NTjCpz8CLmsQ9erHqf5uVEbMA6pZpd4eiKKKKkUKKKK4TzBFZm2Cgk/IDJoQsk7UN7Zxac6iEtI0gTqNcn2kh58wNKn5VS9p7Uw2k8mvkhA2xu3ujr61L7HOZIGuG+K5mlnb+NyB9MAVD7yGzZhB+tljT+er+wp11hSWlqc+Y8lrHd9w7wOGWkflChPzYaj/WqLvet9cNmOntcefyfH9KebWHQiqOSqF/IAUn9621tbsfu3cB/Msv/AFUi2ZPoPcUqNwRCpBLHII5+e3lTh3R3OvhFr5orRn5o7L/al8V3dzt9pe/syd4bgyoP2Jtx/Nf/AHUpWbs82LgtKooopq1kUUUUIRRRRQhFUPbfhtrNZSC+z7On2jkFgRo3B93c/Kr6l/t/w9p+G3cUal3aFwqqMliBkADqcihC87cK4bbSPOYVfwvGbwWJdW8P7gyDk4pmh7OFSPtpgvXTPKP+ql7gHF1RRDNFOHhGmRRGSQQSMEZyPqKaBx/UPct7lvL7LSPzcgVSkxYiqj8V112VqI7vQmdKW4AyST70rHcnnyNTONx6racecT/8pqNYW8rzmeWMRfZ+GiB9Rxq1EsR7uegA9atWXIweR2NRE5ph1VTwS9GhVJ+IAj6gV2T3Nza3kN5aRLM6o8Tozacq246jrn+VVHHuCwW0aSxRqhSVNTZOdLZRgSTy3H5Vd8Gu9a5DahsQc5yDTgcJxtSg4TcLUe7/ALXniVmLhovCOtkK6tXw43zgeflTLWHdmO3knB7eSOazZ4fHdxKkq5AkO2UIz08x0Fbbbzh0V1OVYBlPmCMir4IIuFcBBXZRRRSpUUUUUIRWR9ke7d5ONXl9dxkRpO5tw4+NixxJg81UYx6keVa5RQhFFFFCEUUUUIRSv3ncS8DhV245mIovzkxGP+amis975rkezWsPPx7uJSPMKdR/oKEjjYXVPwu0EUMUY+4ir+QANUva2HxJuHxfjvI8/Tn/AFpkqi4nvxPhI/8AuGP5BMU5YNNnMFttJPfGccKlf/hvC4/hlQ07Cl7vBsPG4ZeRjcmFyPmo1D+lNW8Unhs7+dUPDeIexdoIJDtHeR+C/lqBAX65Ef8AqNSeyl/41nBJ1KAH5p7h/mufrVZ3i8OZ7USp+kt2Eqkc8D4v7N/DTlhU7t3NY9y3miqnspx1b2zhuEOfEQE+jcnH0YEVbU1byKKKKEIooooQik7vfuXj4PdNGzIwCYZSQRmSMHcb8tqcaX+3/BvauG3MOoLqjJDNyBQhwT6e7QhYP2c4cGCyZJklQM7MzNqOM5Oc786bLaIqoB3IrP8AgUNyIldI5/DGyuplCMBtkZidQPTb5CrB+LzcmNwOm0sS/TeAHNUnsJKhNNI7MC6daGOBk7DzpOF+2PeS5I82utI/9iCvrTqf/p4CfORpZ2/Ioc/nUWBK2imPD0HqUxScagBxrVz+FAZD+SA/zpT4LxeSFpY0iPuu4AMcjMAWLLlQABseRYUz8C7MXt/IkYkmgh5vIlu0MaqOYUyDU7nkMHA3J5YNz2j7so+H6p4riYW27TRhovGBwMujTKRJgDeM4J6EnYzNiJabef8ApTMpmMfhnOX+JB/Nki8Re5ubedvZ7qWOMYkKqscaHGdwupn07MRq22zitx7rjL/hVsJ9OpU0qVdXDKPgOpSR8OBz6VUdme3NnDaRR2sF9Mir7pW1di+SSzEgBCSSSTnGTUTu7juo7+5WO0mg4dL9oiThVMbnGoIoY4VjqOnptVprcIsm2aCcOi0yiiinJUUUUUIRRRRQhFFFFCEUUUGhCKTe8fsU1+sLx3It3tmMillDJ03OSMYx8qSuLd9FytxNDpt7Tw3KgTpKzkA4DbELv5fzqga/8U5biCXK6mdoZ21QFnOonw0dcAHkragPKg5KzFSSTC7bfcel1YcN4lxCQv4VvDdxo2gTxSeEkhHMr4uNQHIkDGeRNdPBBd33FLV/ZfCWym/zAaVMrq05JBweQ2IBznY1MbvBkjGkz2EYAwNKucDphfF2+VVU9hNxN/EginuJ8AR3AQW8UeCGUhsDUAcNg6zsN6hY6Uu7QFkh2XHF28gRzPoAT6L0LXGSMMCDuCMH67GqrspaXMVpGl5KJpwPfcDnvsOQyQNs43pd7X95Ps8pgtIxPOhHi6jpiiyMjU/4v2RmplC1rnnC0XKR7ns3d8HtdBltpMyFbWPEjSyF22QAFRtnJO+Mn0rlx/gF8saSTEXEOgm5ghcW5HniQ5LoNwd15eVVrccuFuGurm4szOwKrI5ZhEv4Io9ShR5ncnffc57457niDARxz32DnJAhtQeh3AVsc99Z9ahdvC4Ych6qy3ZsbLumAaep/GZ8k792nb+1uMWkFu1qqoDAjjHiADMhBAwSDvnOTnPnWh0idiu76SC49ru5FefSUjSPPhxBviwTuzH8W3+z3UyrvDQ4hhuEUUUUJiKKKKEIrrubdZEZHAZXBVgeRDDBH1BoooQvOXeFwCGxuAtoHhUg5Cyyf3eqHht7KWwZ58bn9NKN/PZqKKVInrgVsXALTXJOAf8A/VcD+klONn2YicHU9ycHb/OXX/7qKKELlJ2EtGI1CY79bq5P9Zas4O6bhYIY2isf25JX/k7kUUUITVbWyxoqRqERRhVUYAA5AAchXbRRSJUUUUUIRRRRQhFFFFCEUUUUIRRRRQhQ77g8E36aGKT99Fb+oqsl7vuHMctY2xP/AJSf7UUUqRd1l2NsoTmKzt0PmIkz+eKuFGOVFFCVfaW+K92/DrmVpZ7RHkb4myy56ZOlgCfWiihC7eH9gOHwEGKygUjkTGGP5tk1fKoAwBgeQoooSL7RRRSJUUUUUIX/2Q=="/>
          <p:cNvSpPr>
            <a:spLocks noChangeAspect="1" noChangeArrowheads="1"/>
          </p:cNvSpPr>
          <p:nvPr/>
        </p:nvSpPr>
        <p:spPr bwMode="auto">
          <a:xfrm>
            <a:off x="0" y="-900113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00298" y="228599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85720" y="1643050"/>
          <a:ext cx="850112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1010" name="Picture 2" descr="C:\Users\Korisnik\Desktop\Saznali na seminaru i primenili u praksi\Sudoku 4. finalno kol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2857496"/>
            <a:ext cx="3484196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C:\Users\Korisnik\Desktop\Saznali na seminaru i primenili u praksi\Zelena boj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86200"/>
            <a:ext cx="2971800" cy="2971800"/>
          </a:xfrm>
          <a:prstGeom prst="rect">
            <a:avLst/>
          </a:prstGeom>
          <a:noFill/>
          <a:scene3d>
            <a:camera prst="orthographicFront">
              <a:rot lat="10800000" lon="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2490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800" b="1" dirty="0" smtClean="0">
                <a:solidFill>
                  <a:schemeClr val="tx1"/>
                </a:solidFill>
                <a:cs typeface="Calibri" pitchFamily="34" charset="0"/>
              </a:rPr>
              <a:t>Решење задатка 4. финалног </a:t>
            </a:r>
            <a:br>
              <a:rPr lang="sr-Cyrl-RS" sz="3800" b="1" dirty="0" smtClean="0">
                <a:solidFill>
                  <a:schemeClr val="tx1"/>
                </a:solidFill>
                <a:cs typeface="Calibri" pitchFamily="34" charset="0"/>
              </a:rPr>
            </a:br>
            <a:r>
              <a:rPr lang="sr-Cyrl-RS" sz="3800" b="1" dirty="0" smtClean="0">
                <a:solidFill>
                  <a:schemeClr val="tx1"/>
                </a:solidFill>
                <a:cs typeface="Calibri" pitchFamily="34" charset="0"/>
              </a:rPr>
              <a:t>кола судоку турнира</a:t>
            </a:r>
            <a:endParaRPr lang="en-US" sz="3800" dirty="0"/>
          </a:p>
        </p:txBody>
      </p:sp>
      <p:sp>
        <p:nvSpPr>
          <p:cNvPr id="45059" name="AutoShape 3" descr="data:image/jpeg;base64,/9j/4AAQSkZJRgABAQAAAQABAAD/2wCEAAkGBhQSERUUEhMWFRUWGRsYFRgYFxoaGhkgGBwYGBgbHx0ZHCceGhskIBsZHy8gJScpLC0sFx4xNTAqNSYsLCkBCQoKDgwOGg8PGiokHyUpKTQsKiosLCkyKiwtLCosLDAsLCwpLCwsKSwsLCwsKSosLCwvLCwsKSwpLDQsLCwsKf/AABEIAMMBAgMBIgACEQEDEQH/xAAcAAACAwADAQAAAAAAAAAAAAAABgQFBwIDCAH/xABHEAACAQMCAwUFBAgEBAUFAQABAgMABBESIQUxQQYHE1FhFCIycYEjQlKRM0NicoKhscEVJJLRU7LC8GNzg6LhRGST0/E0/8QAGwEAAQUBAQAAAAAAAAAAAAAAAAECAwQFBgf/xAA0EQABAwIDBQcEAQQDAAAAAAABAAIDBBESITEFE0FRYSJxgaGx4fAykcHRFCNCYvFygtL/2gAMAwEAAhEDEQA/ANwooopEqKKKKEIoqPf38cEbSyuEjQZZmOAAKy2/70Ly8JHDY1hg3AuJ11M/TKR8serZ+nKo5ZWRNxPNgpI43yOwsFytaql7Tdr7ewQNO/vNtHGo1SSHyVRufnyrO7XtDxWE6zeR3JA/RSQJGrfJ4yGU+ROR5iqvhNlK8jXd4dV1LufKJekaeQA8v/7my7Wp2xl7Dc8tPXgr8WzJ3SBrxYc9fhV3xPtlxG6/RFLGLpsJZyPXPuJ8hk1UPwh5N57y8mz0a4dV+ipgCrKiucl2pUyH6rd2Xut6LZtPGPpv35+yz3tH2ZfxgttaSaQQXm8Y6m6kKXcgeWSDuPzf+Cd4l3axJCnCX8NBgZuw77nJJLDLEknyrnRU8W2Z42htgepuT6qGTZML3F1yO6w/CtrXvqgU4u7W5tv2mTUn+pad+Ecdguk8S2mSVfNGBx6EcwfQ1mRFUs/ZvRJ49nI1rcDk8eyt6OnJgf8AvNaNPtxrjaVtuo/X+1Rn2O5ovEb9Ct2opD7Dd45nk9kvlEN4B7uP0c4H3kPn5r/8gPlb7XBwxNNwsNzS02OqKKKKckRRRRQhFFFfGYAZJwBzoQvtFZv2u78LS1JjtwbuYbYQ4jB9Xwc/wg/Ssx4x3t8WuSdMq2yfhiUA/wCo5bP1FLZJdelqK8g3d7dynMt5M5/akc/1auqJZlORcyg+YZh/1UWSYl7DorylZ9r+Jw/o+IT7cg7lx+T6hTx2a7+bmPC38AmX/ixYV/UlPhb6aaLJbrdaKXeH94fD5ohKt3EFPR3CsMcwVbcVZcK7Q29yWFvPHKUxr0MG05zjOOWcH8jSJVYUUUUIRRRRQhFFFFCEUUUo95Pbb/DrYeGuu5mbw7dOeWP3iOoG23UkCjRCgd681g8UcN7LMSW1JbwH7SU9PdHQb7nAzWeW73aOPBt3FvsNFxOjSAcgQUQadvunV9Km8F4X4bNJPJ4t3JvLIxy37q+Sjlt/sBb1ye0NqNlO7a0FvM/jSy6ai2cYxjc4g8h+eaKKK+MwAyTgDck1grbXG4nCIzscKoLE+gGTVFH2vjmgmaA4ljRm8OQYYYGdxncfI1aTQe0Sx243VsSTeXhoQcfxthflq8qt+IcJteICVJExJEzRlx7sqHGQQw30srBhnIIO4rYo6FskeN/PLu696zKmpe1+FltPPoeioOz/AB1bmPOkpIu0sZ5ofr0PQ1aV0douypi0XNopMsKKkidZ41AGD5yADIPXGPKuVrdLIiuhyrAFT6Gq9dSiF+Jn0nTp0/SmpJzI3C/6h59f2u2vjLkEef0/mOVL112q8O/Fu64iYKofB2kbJAJ5YIwMfWrFePR+1G2ORIFDLnk2RkgeoHSqzqeVoBtqL+CmFRG64vxt4qguOApbTLNcm5nt0YMGSZhNbYOdQByHXl5EY5+foLhfFIrmJZoHWSNxlWU7H/Y+YO4rLao7HjzcEuhKgJsZ2xPEOUbH76Dpt09CPLHRbL2ljIhk14Hn39fVYO0aDBeWPTiOS3iivitkAjka+10Kw0UUVE4vxWO2hknmbTHGpZj8v6k8gOpNCFG7SdpoLGBp7l9KDkObMeiqOpNed+2PeTd8UYrqNva9IlO7jzc/e+XL061G7a9sJOKXPjSe7Cu1vETyH4j5ueZ/+KphIMkZ3HMU4BMJXGKAKMKMV2VYcE7Pz3blYE1Y+NycIn7zf2GT6VWREkbkHc7jkRk4Iz0I3oDgTYJC02uVzoor7CjO4jjVnc8kQFmP0H9aUmyTVca+K+QDvgkgHBwSMZAPI4yM486e+Fd2yxR+0cVkEUK4JiDeZAHiOvr91fzp3ktLDiNobeF4mjUe4IiuYiPhZVG6keo3yfOqb6xrTkLjiVabTEjPI8lg9xACCRhT1bAJrS+6TvKt7SMWnskjMTlpbdWkLk8i6EahttsSPQUj8X4TJazPBMPfTqOTqfhdfQ/yOR0qy7GdtJeGTeJGNcLkePF+IfiXycfketWrhwuFXzBsV6foqHwfi8V1Ck8DB45BlSP6HyI5EVMpE9FFFFCEUUUUIRST297GW1xIl7eSyLFaROSiMVB+8TqB1DI2wME7b07Uld63Aru9tY7W0AxLKvjOzYVEUFt+pBIHIE7UIWcdm+Hxrm5MaQvcnKIMAIh3jjXzOkAk8yefKmCl/iPZ/wADjEcTTNM0Nt4js2AodyVARBsihSNtz1JNX0syqpZiFUDJJOAAOZJ6Vw20o3tn7Zu45npyA8F2Oz3tdD2RYDz6lcqr7uzN5J7IhITAa5cfdQ8kH7b+XRQT1FRLTtH7QTHbITKz6I9YwMBVZpWHMRgMDvu2VA57O/BeDpbRhFJYk6ndvidj8TN6ny6AADYVYoqJzX7yUWtoOvt6plRUte3Aw3vqfnP0S/2V4XNDqtrZFubkaPaZmbRDFhcRITgsSF30KM+8ScZqyuOyHEIbg3SS200hjCy2yK0RlVSSCrO7ZdckBiAMbHnTF3WwgcNif70pkllPVneRtRPrsB8lFefuJ8P4k/GZPcnN34xII1ZX3vdIYbCPTjBzp0+ldY2FoGi5h07ycitZue3VuisCJFnAOLZ43WZm6KF075O2oZHXNV97bezTKdOmK5OQudo5iNTpnlh92H7St+IU494kefYQMeN7UhUjmFVJGm9dJQEH5j0qFxvg0d1A8MudLY3U4YEEEEHGxBFZ9XTsc3dnj5LSpZ3u7fEeaWOG9mo72zuDJyuZC8bDmoiAihcf6S3qHPnUXs72Wa4S6W7UrKsiIkq/EHhjAEqE9DkHyOSKerW2WNFjQaURQqgdAowB+VQ+M31uEMVzNHGJVK4eQIWBGDjJB68xSNAADRwFh3ZfoKRzb9o+PU/Cly0mcM0M4Amjxqx8LqfhkX9lscuhBHSqjvAQHh82emgj/Wo/vUviolhQeKxlEQZ7S7HvBlVdTwTlfxKuNfIkKeYqu7V3gn4a7ID75RdJGGUmRQVI6MDsRWPJR7iqjez6S4eBvp+ldFSJad7Hahp9Fu3BHJtoSeZiQn/SKT+D96aT8Ym4eFUIgKxyZ3Z4/wBIPLHxYx+A+dPFtDoRV/CAv5ACvIhEiXUsiu0c8c7kOD7wYN/vXXrlCV6/JrBO9ftqeI3MdjaHXEsgU6TtNLnAAPLQvny6+VKvEe23ErmMxT3rtGdmVQqah5MUAJHpVv3R8GEt80uPctkwvlrkyB+S6v5UyR27YXJzBjcGqfJ3SuZLeLO2Gkubjov3ViiU/U5PPOTyArlB3b+0X8oVDb2cJWIHGHl8NRq0kjfUxYmQ557Z6P8Ad9rIEkMKa55hzigQyuv72n3U/iIqiur28guzdDh12IJIwtwp8NmHh50SKqSE5AJDLtsAazWPneLjkrjmRNNlI7aSCy4a0VpEQX+xjWJCdOvOtvdyc6QxydycVmvC+7++mxptzEv4piEx/Du/8q06PvOsGi8SObW3SJVbxWPRQmMkk7eXrTFw+dniR5IzE7KCyE5KE/dJHMio2TSQtItmTqU90TJTr9lnPC+5jcG6uSw/BCugfV2ycfQU+8G7PW9omm3hWMHmQPeb95j7zfU1Y1W33FWEggt4/GuGGoIDpVF5a5HwdCeWxLYwAekRklmNr3UgZHELqxIqq4t2VtrjBkiAcbrKn2ci+odMMP6Ul97CcUtIoXSeQh9Xim3j0Rx406V1DMm/ve8zYOOQ5V09zfBLq+FxJdy3Yj93wpRPKh176tIJ0uMYzkEZA9astopBneyhdUsOVled53ZoT2njIMy24Lg9WT9Yp89hqHqvrWOA1t/Bpbo3dxAzpcWcTmLxZAFmLBFLLhAEcKW0E4B5+WKxjiFgYJpYD+qkaP5hT7p+q4P1qzSEtvE46KvU2dZ44p37l+2Btbv2OQ/Y3J+yydkk8h6Nyx548636vHl2SAHU4ZCHUjmCpzn/AL8q9XdlONi8s4LgfrY1YjybGHH0YEVcKrgq1ooopE5FFFFCEUUUUIWNcR4ZLf8AEbi9t5EhCMbVVdC4m8E4d2ww0jVsMb4Wu/hXZiWRy9+IyqH7OFCWQkfrH1Aaj+FTsOfPlI7EgxpcW7n7SC5mDg88O5dGx5MDkGrDi3aa3tnRJpQrOdhzIH4mx8CD8R2rKlja6XGW5jitmAhsIF8uXBSLfhESTSTKgEsukSN1bSMD5fTngVIEvXK6cbHP/YxXYDmuHgrp04Gnyxt+VJdWAANFXcNubnh5YQR+02ruX8EMElhLks/hlsI8ZJJ0EggnY1aN3kAj3LC+Z/wtEqD6uz6MeoJrqYKrA4OW93bJG2/yHzrnq97GDyznG3lj51O2ocBZVH0bHG+igQrcTz+1XelGVSkMKHUsSsQXJfA1yNpUEgAALgdTVgrg5wRtz9K4DSrc8F+meeB0+lCfE3u45HO3vf32qFzi43KsMYGDCFA4/eOiIkJAlnlSCNiMhTId3x10qGbHmBUHtnxqx4DGiraC5uJwSzSkM7gYBaSRlYnJOygY58qndoIHKRyRLrkt5Y51QbF9B99RnqyFwPXFSeMTcG4xGouJYi0ecB5PBmjJ2YFWKsOW4IxsKuU1sPVZ1bixjklBJra+4XLfWcTWYjcLewIR4UqAo0uBjSDoJIcBTsQc5q87d9mj/iNr4SExXU8bTYGytCyuWPlqQYJ/YFF9LYmCPg/CyjCd9MrRtrVEGHnZpM4eQopXTknfoAK0+p3Ma7UcQfEKo17hoeHquEkoUZYgDYZJxz2HOvNXelwQ2nF5tsJc4nj8stnWP9Qb8xW4d5nB2uuF3MaAl9GtAOZKEOB/KvN952jubq1ihlcS+C2YnfPix7YZNX3kOxwfIU8JhXVWjd1nBWn4Y+JniEtwxlMezuiqo0BuaZP3hvjI61m4BK788b4rVe4+61WDp1jmbI/eVSP6H8qq1pIjuOampQC/NPHdi0cUEtoFCyWsrowwAWRmLQyHz1IQNR5lWq+7VcMkubO4hhfw5JI2RG6AsMb43APLI3GaW+LcCSchgzwzJsk0TaJFHUZ+8h6o2Qa6I7PiKjA4oxHm1rCW/Pb+lRx1jC3tZFSPpnA9lZr2V7kuIRT+NNKtmIQWWQOrnIBxsDgL+LURtnY1p3ZfjPtdpDOV0mRAWGMYIyGxnpkHHpio8vZbxiDeXM92Ac+HIVSHI5ZiiVVb+LNXLMsaZOlEQeiqoH8lAFVaqZktg0eKngjcy5K+XUjKjFF1uFJVchdRxsMnkCetVnYftFaW6eHcyeBeyHXc+0YjMjnb3HPuPGBgIFY4UDYHNSuFcUE4Z0U+FnEbn9YMbuAfuZ2B+9gnlgmVcW6yKVkVXU81YBgfodqjgm3JNwnyx70ZFMjXsenWXTT+LUMfnnFKXG+3Il1W/DGWac+60y+9Bb55szj3WcdI1ySeeBVeOwlhq1exQZ/8sY/Ll/KrmCBUUKiqqjkqgAD5AbCrT67LshQNpc+0VG4PwpbaFIkJIXOWY5Z2Ylndj1ZmJJ+dYn3iaU4ndZIGWQ/6okNbzUBOBQCd7gRL4zgK0hGTgAADf4dgOWM43qrBPu3lxzU8sWNoaF522I8wa3buDuy3CQhP6KWRB8iQ/wD1GsV4vOj3Vw8WBG00hTGw06jgjHQ8/rUrhHeDNacMmtLdSjSSszS53CsFXSn7Rwfe6DlvW5e4BWVoSF6oopa7M8ImWztlkmcOIYg4OCQQiht+u+aKEqZaKKKRKiiiihCXu0XYa2vGMjqUn0lVmido5BtgZKEagPI55ViPDIJ7WeSD2QzSQK/tpVdUrAvhJAWOXUqVOkdM+Vej6zzvV7eNwrw2gt0aa4BUzuDpUIRgNp95viJC5GNzvUM0DJ24X6KaGZ8Trs1SHwTt0LeR1VJHsUCF20Nm1LlgFIIz4eRy6dNsCtItbpJEV42DowyrKcgj0IrOZOMX1wrGS/yso3EUMSowPQ5Ulh86g9lleyLC1uPEUH7SGQgrn+HeNv2gD6g1QJiAs1xy5/lb0dJV6uaLHQAjyzWoJxSEsVE0ZYbFRIpIx0xnNSaXeFPZXyt/l49an7WOSJNaM2Tk7b53IYHBrld8CNujPY61cYIhD5ifcZXQ5KpkZ3XSf6EsFDdw1CYCKjcQs/FjKeJJHnGWjYK2AdwDg4zyyN/IipNLvbZW8OFvEkiiWZfHaNyjBGDKG1D7quUJ6Y58qGi5SvNm3UPtH2XgitZGgt9U5wsTgs0odiFR/EJL+6TqJzjANMM9hHIcSwxuwAwzopycdMgnpVUOITWWBdSeLbnAFxgB488hMF2KnYeKMb/EBnNQ+NdvItSw2Si8um/RpH7yqTtqZhsAPIH54G9Ps52QzUWJjLk5dFacGIk4xbxIFUWsEssoUDSDNojVduRxlvka0yk7u47FPYxSSXD+Jd3J13D9Bzwg9Bk/n5YpxrQY3C2yyJH43FyK84973Yo8PvDcxL/lbg5OBtG53ZfQHdh8yOlejqq+09tbPayreafZ9P2mrkB556Ec89KeoyvKytkZFWfY/tK3DrvxdzBJhZ1HQdHA81O/1I61A7R21tazEWV2t1CTsNLq6ehJUK3zB38hXUpyOXPoaHND24SkaSw3C9KW9wsiK6MGVgGVgcgg7gj0rsrD+xPbx+Hnw5AZLUnOBu0JPNl806lfqPV/492yWUQ23D5o3nutkcMMQp9+RvIgZwp3yOW2DiPpXtfhHHitRk7XNumf/E4dWjxo9fLT4i6vyzmlbiHCnhuZJriGS+gLaowCXa38wLcnQ6g7h1BceXWo3FO5zh6xBQJRIBvL4h1sfxEHK/QAVC7JcensbhLG8kMsMnu2s55gjlGxJ+g54OMEg7WX0bom4mm/NOs5zcThlz/a0aGUMqsM4YAjIIOCMjIO4PoeVRuL8UW3haVwSFwAqjLMzEKigebMQB86mUodpeMpcxeFaK9xKksbgRoxjBikVirSHEa7Bhz2OKoRtxOF9OKkcbBfJu0V7Gpmkit/DUFniUuZAo3bD/CzgdNIBO2etNsMwdQynKsAynzBGQfqKV24deTKy+HFAGBGXkMjAEY+CMac/wAf51UXXbUcLtvZ2kW8miCooiQokagKieK2pgDny3PkOdXKiKJxAg1SyOY09m9kxdtu1K2Nsz7GVvdgQ/ebzx+FeZ/LqKz3j/elNcW4hjj8FmXEz6gSdsMIwPhB/ETnBx60qcV4rLdTGa4fW52G2FQfhUfdH8z1qNVqGja0AuzKy5alzj2dF8AxsKZu7jsoeIX6KRmGAiWY9Dj4E+bHp5A0pxyB5VjZ/BQn35WR2CjqQqAk+n9udejO6aaw9kMfDi7qjfayOhVpHIyWJI3+Q5DAq4Sq4Cd8UUUU1PRRRRQhFFFFCEVh/Fe8G9vLi6tisEMUMhjKNEJXOCwBPiHTnbOcVrnaftAljay3MilljGSq8zkgAb+prAJOMtPcy8RlQRm50rHBHuW0gBT+0xC8/UnaoKh5azsnPgr+zoWyzgPF2jXh8zXZa2ItFdg0joTnQFBCkncqqgYHoNqD4V0PEgkAkX4XXZl9GB3KnyP0rmOGNL71wcjpED7i/vf8Q/Pb0rnd8IVsPFiORR7jqBy/CQNmX0/KsjEL3Jz58Pf5qu0Ebg3CxowcGnXvHLp+FfdnuKx2/DJZ1GqfURMD8RnJCInooyoX9nfqaX7LjXE4544TeRFZPdjedBoL9EZlXKknOCduXLpTR8WxdENqGwaSFRqzNHlEI8/dYkHljc8trbsp2bfi/ETBdMYYoFExiXdnGQPiG2feGW6ZwB1q9GCXgWFrZ+y5uobGyF7iTixWFvv2up4g53HenuHhHH+sfDz6lpR9fdqj/wAQvjePa30sdq5GIU8ASW9wCMNh3Ops5+EEdRz2rbJFOkhMZwdOeWcbVhHG4bkWrf4tbcRkWM6pXFwhhyDgOo2CjJ2Aq06JoGQWQyZ5OZVzwuwuIIbi3u1R7UROY3VyQq6SGiIf38AbrnOAMZO1OXddwGGDhts8cKRySQxvIwHvMWUEkk7/AE6Uo3+/DYoYzLqu/DhjEra5AJ8Fsnrpj1H6VrNvAERUGwUBR8gMCmwXzKfVWu0DkuyiiirCqIr4ygggjIOxB619ooQkTj3c1w+cl0jaBzvqhOM9fgOVP5V5/wCOqkVwYoHl0rs3tMSxODn8IP8AXBr13ULifBILgaZ4Y5R5Oit+WRtS3SELyaZABnNbH2K7nhFaCWaQpPMNbxtDBKiA5KIVljJyAd8Mu/yBpd7T9nrWW8lexgiht+H5M0oZk8SXoiEK+6EDACnJ26im6y7Z3kIRbuN2D4wH8PxMn7qyRYjlf/w2WNj90udqgFVCZN1iGLl5+iQtcGlwCqeN29xYAsMNEvMIW8Ej1RyzWzeTKzRZ2ITnSdxvtdbz3FuuJJLeNlmlMYGpmxlEGojGPvb53PlWjdo+1A9mU2xWSW5Jitx01HZ2YH4VjGS2obYwcVivZ3gU1xK8Noj3JDEKVXSuATh2ZtkB/aNXJAAMITqasm3TmHS61yDvctpDpjgunfBOkRpnbn+s9R+dfG7x5Xdo4bIqygMTPKqABs4OmMMW5HkaWeMd3N3wlY706Z1VG9pVCFWLOAoBY5cZPPHMcq6UW8klWdYYYjoKEPIzZUkMuQo5g56/eNZ4o4hwW3Rhs7buJuDmAOHfb88FJ4rxm+uraZpJ/DKax4MA0KfDO4L5LsGA23HMVT8ZEUKTwxrtPFG0KICSXyQcAb8grZ9Ktk4HOzOz3OgSY1rCgUHA0/E+og4wMjyFT+G8GigGIkAJ2LHdj82O/wBOVWGta0WaFqMozazW2ysSczxHmDzCzqWJ0GZIpU9WjYD88YqFDJqlVTMQjHconiMv8ORkfWtMTtJb5IMmghinvhkBK7MAWAUkbbZ6iu2bhEMhEmkBuayRnQ49Q6EH+dPus07GY/OGQH50/SldlO5G3ukWeS+knhbkqRmHOOYOvLD8q2Dg/BYbWFYbeNY415KP5k9ST5msr4d2pv7T4Zfa4x+rnwJP4ZQNz+8PrT32R7wbXiGViYpMv6SGQaZF89vvD1FCyp6WWnNpBZM1FFFIq6KKKKEIoorovb1IY2klYIiAszMcAAcyaEJd7zb6CPhlx7RnS6GNVHxM7fAF9c7/AErFeznCGjjRpjqkC6VB/Vr+EevmfkOlXXG+PtxS5FwwK20WRaRnr5zMPxHoOg/Mxb67K4VMGR9kB5erH9lRufoOtZdXNiO7b4/PVdbsei3LP5EvHQeh7zwXC5kLt4SnHWVh0B5KD+Jv5DfqK7rm4WGMsdlUbAbegA/kK+2tsI1xnPMsx5sTzY+p/wDilyS59slVXwkCr4uNQJYA4y2Ph6bHkCevKm1uI9AtmWUxD/N2g5ew481H4Hb6bmOR/jmBbPowf+pUH5NjpTf2C4ho4vbTE4WfxrYkciAWaL55KD+VLhvRJdO6/BBFqzjAJ0tjGenvH/TUyxjLWcLRH7RFSSI+UiYYf+4EH5mrYkwvDz087+yxzTiWB8DDf6iOpGHPxNwvSdYZ3pdv5LiS5sEiVrdJoFZ0Yl2x9o66R8W46YI0dc7OHbvtkG4Gs0JxJepHFEAdwZtnHnlV1j5isi4zwaK2g8WHMbxgAMp3bPukHPU5O/Sr0swYQ3iVgUdGZ2ukP0t19u5ap2II4hfvdLvbWgMVvtjVI4HiPg7+6uFGfOtLrP8Aus7DtaoLuSV/EuI0LQjaNAQCoIPvPIBgFic5zWgVKwYWgKpK7E8m90UUUU5RoooooQilHvK7UtaWoSDe6uGENuo56m2Lfw5z88U2k1jj8YN5fTX6gOsTGz4ap5NIf0k37oGpifwg9RVSsqRTQmTjw6nh4c+QuU5rcRspnA+ArH4doh1RWhDzt/xrlsNv5iPIb5mMfcNc+194smbYkCML4t234YxkqgPRnKk55hVJ5kGrJ54rC2UOzNg4GxaSaRyScAbtI7EnbzPQUgcS4TfTQsLmJbeOWUTXsglDyrHkfq194IiqBjc4T51w1FTyVk29vkDqcsyc3d/HocI0WpdsbbH50+dU0dzXZjxWl4lMCwlLR2wk3Oj4WkboXYAKW5nS2c6q1SysY4UCRRpGg5KihVH0AxWbL35cKt4ljgEzqihESOLGAAAo98j5VQcc7wuIcRBjgjNhbH45GP2zD05aM+n+rpXogyCzYoXyuwxtv3Kf3z9rxMhsLYh8OntTDkDrASEHq5b3iOgT54hyyBRknAG39hVE3DUie1t4x7odpWPMt4a/Ex6ksy/lV/Qut2dS/wAcOB1yv36/lcZI843Iwc7HGfQ+YrlRXCKPAxkncnc559PlSLUU/sfNEl49rcIj296MhXUMomjG4wdsun84/Wuvt33a+wRSXvDGZFjGua2Ylo2UfEy5OVIG+PIHBGMGr4taNJH9mdMqESQt1V0OpD+e31pu4h3ix3HA3mwPHnRrbwfveMw0MuOeBnX+7ilXJbShdT1G8jyxZi3Pj86pN4bxNbmJHQsuQG5csHBXOMHcEVV9rLN4il7bnRPbkNkfeUHr54/oSKtOz/C/Z7eOLOSoyx9Scn6dPpUbtRcLDZS9AVKqPMvt/cn6ULfnZvKUibXDn0Nv2td4T28tpoIpWcKZI0crudJZQxHLpnFfayrgfdtdvbQOBgNFGwB57qDXylXDreqKK6L++SGN5ZWCRoCzseQA5mkSrsmmVFLMQqqCWJOAANySTyArEO2HapuLyaEythG2w5G4ZT8R/wDDHQdf6Q+0vbqbjMhijDQ8PU+90ecg5AY9ByOkcuu+Mc44woAAwAMADpjlVCqqcHYbr6LotkbM3x30o7PAc/b1XC4nWNCzbKo6fkAB59AKj8PtmyZZB9o/T8C9EH9Sep+Qrpibx5dX6qI4Xydxzb1C8h65PQVZ1lnsi3FdUz+o7FwGn7/A+/JFdL2SFWXSMPnWAMZzzzjr613YoxTQbKctB1VLxWzEVtOQzMzqFLO2T+FR8hqP51dcW4F/h117OARDMglt/QgATR79Q3vY8nqq7QSDw0BOxmiDfLWCf6VsHeZ2UN9ZHw9riE+LAeupRuvyYbfPHlWnTxb2FwPErldoVX8SsYWaBuY5gk3+c1iVhwUifWdWI5nCaicCN0ZvcB2A1vnbzNMfCOzf+I3sVuRmCEia5PQgfo4/mxzkeQqkt+06G3aV/dZNnj5MG5acHzP/AHsa2Xuw7PPbWStMMTznxpttwW+FP4VwMdN6II3vkxP/ALckm0KiGCm3UB+vPw+ZfdNoGNhX2iitJcuiiiihCKKK4u4AJJwBuSelCEkd63H3jt0tLY/5m9bwY8c1U/pH9AAcZ6Zz0qq7M8JRNIj/AENupgtz+Ig/5ib5u4K/JDjZqooOKPfXk18p3kc2XDz+BQCZ5x6hNRB6k6etN17cpaWxYL7sSAIg64wsaD1J0r8zXEbfqzLKIGcMvE6/+R/2CvUrP7yljtjOsk4k8Z4UsVZ3kTGrxJFGEGoEZCenOVfWufAuEGz4bdXU4bxp45JZNZLMq6W8OMs25IB39WPlXTwbsz7XPFZze+i5ur8gkB3cnSmRvgvqP7sa0w9tO6q2NjOLWCQzBD4SrPLudvus+k9diK19l0bhTjtZcO4HXxNz3WSzyhr7Wz49/skTs/Zr7HDgaSY1yygBuQPPFTL3iMccbNKcKDpww3Y+QH3s12cH7H8WaGONbWKDSqrqmkBOwAzoTOPkadex3dattILm7l9quR8LEYji/cXof2v6V0C137WiiiDYhc27gsx4FLLLdTvNG0RiCxJGwwyBvfOfJjhSR02HSmGq7hlz4015P0mupSp/ZU6F/kKnQy6hnBHoRg7ULToS4wNc7U5nxXOiuEUWkYBJ+Zyfzr7JKFGTnmBsCefypFcXVC8kzultGHMf6V2bRFHtnDNgktjfSoOOuKh8I7GLLLNcWt3DLcIffREY2+XG6iQk4ZtO7LnHUYNUXEODFPDgnvWS2muCT91VDZdy342OAoJ2Gc01cL7SRT3CWlrm2sLZDO8gJQzLGQBg7ERljlm5sAc4ziqszpG6fPnJcxVVExltJlY3A5cvnkumDiQL+FKrQzDnFJs3zU8nX9pc1V8M4UeL8US3G9rbHXORyJHMZ9T7g/irQrTsNDxeI3N8r4cYtFDFTFHnIfbbxHxqOc4GkY2pp7GdjIOG2/gwZOSWd2xrcnkSR5DAHyqyy5aC7VVqraT5o919zzV6q4GBsByor7RTllKk4h21soJvBmuoY5fws4BGfPoPrSx3x8Vgfhpg8QtJc7W4j97WyFWOSNgg2ySetKvb2a3t+Iyz2bJdXEoC3Nn4TS506RlXVT4bYxlTtty6V1W/ZuG+AdLe44dPFuAYyIyWGNlOEcdDjS3nUUkmBWIYhIRc8c+7pwuqHgfFIyoh0iORPdMe2Pd2OkjZhny386lX6ySfYQECV0ds/gSNSzvt6DA9SK6rvsrI91DayQkPMwjidQDEq51yyxnmHA94ht8gcxzZu2thHwt4LayAia7SRZrh8yTFVAGkM590nJ5fQVQZTtJ3jtBwXRz7TeGCmisXGwB0tfLMc/mWiVuzEeLSH93P5kn+9WldNnaLFGsa50qMDJya7JZQqlmOABkk9AOZqg84nEjmujhbu4mtPADyCoeD8Ej+1UhspIy5EkikjZlzpYb4bH0qcezsBPvIW/ekkb/mY0cFlBRpCQPFcvgkZAOAmfXSFP1qRPxSJPilQehYZ/LOakc9+I2JVWGKnEQLmtt1A04eSouN8G0gxwDSJQSqDkJIsMCPLUuR8wK2ju17yoeIxLEToukQeJG22dOxZfMenMdfOsoW6E1xHoDFI1di2lguWwoAJAzsWO1W3d5wUHtAsiDZIXlkxsAWzGPz1A4+Zq/SyG+B3K/zwXP7XpWlu/j0Bt0trl43+BaFe90NlJxFb4qQQdbRDHhu43DkYzz3I5Ejfrl3oorQXNoooooQiiiihCKzjvj7XyW8K2cMeZL0GJJNYGnLKjDT8W4bY8t/StHrJ+8jhAvOMW0B5JaTSfIsWRG9CH0keoFNcbAlK0YjZSOy3DVQ6U/RWq+yxH8TAhrmT+KTC/8ApnzqP2o4mvjBWOIrZPaJz+1uIV+Y998eYSuPZ3iErWsUNrEdaIFmlmDLGkn6zn700mvUSF233boV7gkT3k8FpLvNNcPLfjGNIgI+zwDsp0xqPT51wkGzZ5J8cgsCbDnxu4jhlc/8iFqh7WM7s/b7rT+7fgzRWvjSrie6bxpB1UMMRR/wJpGPMtTZQBRXdtaGgNboFlEkm5RVV2r4r7NZXE+cGOJ2HzCnT/PFWtI3fTI44POsasxcopCgk41gnl02pyRZz2Uh02cI801H+Mlv71ZshyDqwBnIwN/L1GKX7PtRFFHDGyTA6VUAwt91QCR5gemedSx2qh6iZfnDJ/ZTQu2irKZjGs3jcgOI5K4rqYsNR+IfdUDf13zvmo3COJm4hEsdvcspzutvK42JHxIhU8uhNReIdpRDjVb3O7Bd4HTc8h74GT6UKQ11OBfGPurK5tEkAEiKwBBAYA4I+fWoHE+zMFw6vIpJVdOxwMdMgc8E5FQ7rtHPpJjs32BOZHRcYH4c5PyzVzwHslxW/ginWS1t4pVDA4Z3weuCCAfTNFlQl2nQvuLh3cLpi7l+0h0ScNnb7a1J8PP34juCPlkfQitPrP8Asf3QxWdwLua4lubkcmPuKMjSfdBJOxI3OOW1aBQuWfhxHDpwRRRRQmrMeC93t7YmVLc20qSSNJ4srSLIdWMBwqnVjzz1O1V/CuIXEtzM7XUfstsSjlIgiSOozINTszeGmRlsjJ5bVrrDO1Z9wXuZggYqbm4lt9Zf2dmAjJyD72N3Gw2OxxvmonxB2mqnjnc219BwU3sTwwzyniEoIDL4dorDBWInLSEHk0hAPmFCjzo71Ox9vd2U00qnxLeGV4WDFdJCF9+hGVHOnQDHKlTvW4l4HCLts4LRmMf+qRH/AEY1I0ACwULnFxuViFlZSIi+FcOAQDhwJBuM9cEfnXc89zgh0hlU7Ee8mR9dQqTwvs6xhjKXMm6IcFUcDKgkDYHA+ddrdn5xyuU+sH+z1nuawnOyWLaVVFk2Q25HP1VP9mvxcOH8Ijb/AL/Ku+PiIQZSy0ep8JBzwNwc86kcKjdriSJ3VlVdQZU05IYow3Y8iCM+Yqbx7hyrazEZyqFhv+H3h/Smljb2PqVZbtqpbkMPfhH6Va0l1JzdIR+wC7fm235CtH7hbRRZzuRmf2h45nOSzaApXOeQAY7Uu8PUaAQBnfJ+pq+7rL3w+IXtuTtKkVwg9R9nIfqdP5VPT2BIAVR1bPUu/quJ+clqVFFFXEIooooQiiiihCKzyZxJxu7brDbQQ/8A5GeYj/lrQ6waXvAjtOOcQWZSUlkVda7lfBjKqAoHvajheYxUcgJaQFLCQHglOXavtC8ASG3Xxbu4Oi3j/wCZ28kUbn/bOLTsL3fGwkeZ5zNLPGonZl3MgZmLK2dkwQunH3QfSvvYbsu6u99dj/NTjCpz8CLmsQ9erHqf5uVEbMA6pZpd4eiKKKKkUKKKK4TzBFZm2Cgk/IDJoQsk7UN7Zxac6iEtI0gTqNcn2kh58wNKn5VS9p7Uw2k8mvkhA2xu3ujr61L7HOZIGuG+K5mlnb+NyB9MAVD7yGzZhB+tljT+er+wp11hSWlqc+Y8lrHd9w7wOGWkflChPzYaj/WqLvet9cNmOntcefyfH9KebWHQiqOSqF/IAUn9621tbsfu3cB/Msv/AFUi2ZPoPcUqNwRCpBLHII5+e3lTh3R3OvhFr5orRn5o7L/al8V3dzt9pe/syd4bgyoP2Jtx/Nf/AHUpWbs82LgtKooopq1kUUUUIRRRRQhFUPbfhtrNZSC+z7On2jkFgRo3B93c/Kr6l/t/w9p+G3cUal3aFwqqMliBkADqcihC87cK4bbSPOYVfwvGbwWJdW8P7gyDk4pmh7OFSPtpgvXTPKP+ql7gHF1RRDNFOHhGmRRGSQQSMEZyPqKaBx/UPct7lvL7LSPzcgVSkxYiqj8V112VqI7vQmdKW4AyST70rHcnnyNTONx6racecT/8pqNYW8rzmeWMRfZ+GiB9Rxq1EsR7uegA9atWXIweR2NRE5ph1VTwS9GhVJ+IAj6gV2T3Nza3kN5aRLM6o8Tozacq246jrn+VVHHuCwW0aSxRqhSVNTZOdLZRgSTy3H5Vd8Gu9a5DahsQc5yDTgcJxtSg4TcLUe7/ALXniVmLhovCOtkK6tXw43zgeflTLWHdmO3knB7eSOazZ4fHdxKkq5AkO2UIz08x0Fbbbzh0V1OVYBlPmCMir4IIuFcBBXZRRRSpUUUUUIRWR9ke7d5ONXl9dxkRpO5tw4+NixxJg81UYx6keVa5RQhFFFFCEUUUUIRSv3ncS8DhV245mIovzkxGP+amis975rkezWsPPx7uJSPMKdR/oKEjjYXVPwu0EUMUY+4ir+QANUva2HxJuHxfjvI8/Tn/AFpkqi4nvxPhI/8AuGP5BMU5YNNnMFttJPfGccKlf/hvC4/hlQ07Cl7vBsPG4ZeRjcmFyPmo1D+lNW8Unhs7+dUPDeIexdoIJDtHeR+C/lqBAX65Ef8AqNSeyl/41nBJ1KAH5p7h/mufrVZ3i8OZ7USp+kt2Eqkc8D4v7N/DTlhU7t3NY9y3miqnspx1b2zhuEOfEQE+jcnH0YEVbU1byKKKKEIooooQik7vfuXj4PdNGzIwCYZSQRmSMHcb8tqcaX+3/BvauG3MOoLqjJDNyBQhwT6e7QhYP2c4cGCyZJklQM7MzNqOM5Oc786bLaIqoB3IrP8AgUNyIldI5/DGyuplCMBtkZidQPTb5CrB+LzcmNwOm0sS/TeAHNUnsJKhNNI7MC6daGOBk7DzpOF+2PeS5I82utI/9iCvrTqf/p4CfORpZ2/Ioc/nUWBK2imPD0HqUxScagBxrVz+FAZD+SA/zpT4LxeSFpY0iPuu4AMcjMAWLLlQABseRYUz8C7MXt/IkYkmgh5vIlu0MaqOYUyDU7nkMHA3J5YNz2j7so+H6p4riYW27TRhovGBwMujTKRJgDeM4J6EnYzNiJabef8ApTMpmMfhnOX+JB/Nki8Re5ubedvZ7qWOMYkKqscaHGdwupn07MRq22zitx7rjL/hVsJ9OpU0qVdXDKPgOpSR8OBz6VUdme3NnDaRR2sF9Mir7pW1di+SSzEgBCSSSTnGTUTu7juo7+5WO0mg4dL9oiThVMbnGoIoY4VjqOnptVprcIsm2aCcOi0yiiinJUUUUUIRRRRQhFFFFCEUUUGhCKTe8fsU1+sLx3It3tmMillDJ03OSMYx8qSuLd9FytxNDpt7Tw3KgTpKzkA4DbELv5fzqga/8U5biCXK6mdoZ21QFnOonw0dcAHkragPKg5KzFSSTC7bfcel1YcN4lxCQv4VvDdxo2gTxSeEkhHMr4uNQHIkDGeRNdPBBd33FLV/ZfCWym/zAaVMrq05JBweQ2IBznY1MbvBkjGkz2EYAwNKucDphfF2+VVU9hNxN/EginuJ8AR3AQW8UeCGUhsDUAcNg6zsN6hY6Uu7QFkh2XHF28gRzPoAT6L0LXGSMMCDuCMH67GqrspaXMVpGl5KJpwPfcDnvsOQyQNs43pd7X95Ps8pgtIxPOhHi6jpiiyMjU/4v2RmplC1rnnC0XKR7ns3d8HtdBltpMyFbWPEjSyF22QAFRtnJO+Mn0rlx/gF8saSTEXEOgm5ghcW5HniQ5LoNwd15eVVrccuFuGurm4szOwKrI5ZhEv4Io9ShR5ncnffc57457niDARxz32DnJAhtQeh3AVsc99Z9ahdvC4Ych6qy3ZsbLumAaep/GZ8k792nb+1uMWkFu1qqoDAjjHiADMhBAwSDvnOTnPnWh0idiu76SC49ru5FefSUjSPPhxBviwTuzH8W3+z3UyrvDQ4hhuEUUUUJiKKKKEIrrubdZEZHAZXBVgeRDDBH1BoooQvOXeFwCGxuAtoHhUg5Cyyf3eqHht7KWwZ58bn9NKN/PZqKKVInrgVsXALTXJOAf8A/VcD+klONn2YicHU9ycHb/OXX/7qKKELlJ2EtGI1CY79bq5P9Zas4O6bhYIY2isf25JX/k7kUUUITVbWyxoqRqERRhVUYAA5AAchXbRRSJUUUUUIRRRRQhFFFFCEUUUUIRRRRQhQ77g8E36aGKT99Fb+oqsl7vuHMctY2xP/AJSf7UUUqRd1l2NsoTmKzt0PmIkz+eKuFGOVFFCVfaW+K92/DrmVpZ7RHkb4myy56ZOlgCfWiihC7eH9gOHwEGKygUjkTGGP5tk1fKoAwBgeQoooSL7RRRSJUUUUUIX/2Q=="/>
          <p:cNvSpPr>
            <a:spLocks noChangeAspect="1" noChangeArrowheads="1"/>
          </p:cNvSpPr>
          <p:nvPr/>
        </p:nvSpPr>
        <p:spPr bwMode="auto">
          <a:xfrm>
            <a:off x="0" y="-900113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00298" y="228599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2034" name="Picture 2" descr="C:\Users\Korisnik\Desktop\Saznali na seminaru i primenili u praksi\Resenje 4. finalnog 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3116"/>
            <a:ext cx="3484034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7290" y="1600200"/>
            <a:ext cx="778671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800" b="1" dirty="0" smtClean="0">
                <a:solidFill>
                  <a:schemeClr val="tx1"/>
                </a:solidFill>
              </a:rPr>
              <a:t>ТУРНИР У РЕШАВАЊУ РУБИКОВЕ КОЦКЕ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C:\Users\Korisnik\Desktop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86058"/>
            <a:ext cx="2880000" cy="2176746"/>
          </a:xfrm>
          <a:prstGeom prst="rect">
            <a:avLst/>
          </a:prstGeom>
          <a:noFill/>
        </p:spPr>
      </p:pic>
      <p:pic>
        <p:nvPicPr>
          <p:cNvPr id="174085" name="Picture 5" descr="http://toybook.com/wp-content/uploads/2012/04/Rubiks-Cu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786322"/>
            <a:ext cx="428628" cy="428628"/>
          </a:xfrm>
          <a:prstGeom prst="rect">
            <a:avLst/>
          </a:prstGeom>
          <a:noFill/>
        </p:spPr>
      </p:pic>
      <p:pic>
        <p:nvPicPr>
          <p:cNvPr id="174087" name="Picture 7" descr="http://static.freepik.com/free-photo/rubix-cube-solved_2468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1050853" cy="99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chemeClr val="tx1"/>
                </a:solidFill>
                <a:cs typeface="Calibri" pitchFamily="34" charset="0"/>
              </a:rPr>
              <a:t>Школски турнир </a:t>
            </a:r>
            <a:r>
              <a:rPr lang="sr-Cyrl-RS" b="1" dirty="0" smtClean="0">
                <a:solidFill>
                  <a:schemeClr val="tx1"/>
                </a:solidFill>
                <a:cs typeface="Calibri" pitchFamily="34" charset="0"/>
              </a:rPr>
              <a:t>у решавању Рубикове коцке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7224" y="3571876"/>
            <a:ext cx="7786742" cy="20002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endParaRPr lang="sr-Cyrl-RS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21439" y="1615500"/>
            <a:ext cx="8501122" cy="2027814"/>
            <a:chOff x="0" y="0"/>
            <a:chExt cx="8501122" cy="3627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8501122" cy="36270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77056" y="177056"/>
              <a:ext cx="8147010" cy="3449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just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2200" b="1" kern="1200" dirty="0" smtClean="0">
                  <a:latin typeface="Calibri" pitchFamily="34" charset="0"/>
                  <a:cs typeface="Calibri" pitchFamily="34" charset="0"/>
                </a:rPr>
                <a:t>Овај турнир </a:t>
              </a:r>
              <a:r>
                <a:rPr lang="en-US" sz="2200" b="1" kern="1200" dirty="0" smtClean="0">
                  <a:latin typeface="Calibri" pitchFamily="34" charset="0"/>
                  <a:cs typeface="Calibri" pitchFamily="34" charset="0"/>
                </a:rPr>
                <a:t>je </a:t>
              </a:r>
              <a:r>
                <a:rPr lang="sr-Cyrl-RS" sz="2200" b="1" kern="1200" dirty="0" smtClean="0">
                  <a:latin typeface="Calibri" pitchFamily="34" charset="0"/>
                  <a:cs typeface="Calibri" pitchFamily="34" charset="0"/>
                </a:rPr>
                <a:t>одржан у мају 2013. године. Сви ученици су решавали идентичне почетне позиције Рубикове коцке у три кола, при чему је прво коло било квалификационо. Квалификационо време за пролазак у наредна два кола било је 4 минута. Такмичари су рангирани према просечном времену решавања из сва три покушаја. </a:t>
              </a:r>
              <a:endParaRPr lang="en-US" sz="22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285720" y="3929066"/>
            <a:ext cx="8501154" cy="2357454"/>
            <a:chOff x="0" y="28567"/>
            <a:chExt cx="8786874" cy="3497612"/>
          </a:xfrm>
        </p:grpSpPr>
        <p:sp>
          <p:nvSpPr>
            <p:cNvPr id="9" name="Rounded Rectangle 8"/>
            <p:cNvSpPr/>
            <p:nvPr/>
          </p:nvSpPr>
          <p:spPr>
            <a:xfrm>
              <a:off x="0" y="28567"/>
              <a:ext cx="8786874" cy="34976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sr-Cyrl-RS" sz="2200" b="1" dirty="0" smtClean="0"/>
            </a:p>
            <a:p>
              <a:pPr algn="ctr"/>
              <a:r>
                <a:rPr lang="sr-Cyrl-RS" sz="2200" b="1" dirty="0" smtClean="0"/>
                <a:t>Списак три првопласирана ученика </a:t>
              </a:r>
            </a:p>
            <a:p>
              <a:pPr algn="ctr"/>
              <a:r>
                <a:rPr lang="sr-Cyrl-RS" sz="2200" b="1" dirty="0" smtClean="0"/>
                <a:t>објављен је на огласној табли школе, </a:t>
              </a:r>
              <a:endParaRPr lang="en-US" sz="2200" dirty="0" smtClean="0"/>
            </a:p>
            <a:p>
              <a:pPr algn="ctr"/>
              <a:r>
                <a:rPr lang="sr-Cyrl-RS" sz="2200" b="1" dirty="0" smtClean="0"/>
                <a:t>школском сајту </a:t>
              </a:r>
              <a:r>
                <a:rPr lang="en-US" sz="2200" b="1" u="sng" dirty="0" smtClean="0">
                  <a:hlinkClick r:id="rId2"/>
                </a:rPr>
                <a:t>http://cetvrtagimnazija.edu.rs/</a:t>
              </a:r>
              <a:r>
                <a:rPr lang="en-US" sz="2200" b="1" dirty="0" smtClean="0"/>
                <a:t> </a:t>
              </a:r>
              <a:endParaRPr lang="en-US" sz="2200" dirty="0" smtClean="0"/>
            </a:p>
            <a:p>
              <a:pPr algn="ctr"/>
              <a:r>
                <a:rPr lang="sr-Cyrl-RS" sz="2200" b="1" dirty="0" smtClean="0"/>
                <a:t>и блогу Математичке секције </a:t>
              </a:r>
              <a:r>
                <a:rPr lang="en-US" sz="2200" b="1" u="sng" dirty="0" smtClean="0">
                  <a:hlinkClick r:id="rId3"/>
                </a:rPr>
                <a:t>http://matsekcija.wordpress.com/</a:t>
              </a:r>
              <a:r>
                <a:rPr lang="en-US" sz="2200" b="1" dirty="0" smtClean="0"/>
                <a:t> </a:t>
              </a:r>
              <a:endParaRPr lang="en-US" sz="2200" dirty="0" smtClean="0"/>
            </a:p>
            <a:p>
              <a:pPr algn="ctr"/>
              <a:endParaRPr lang="sr-Cyrl-RS" sz="2200" b="1" dirty="0" smtClean="0"/>
            </a:p>
            <a:p>
              <a:endParaRPr lang="en-US" dirty="0"/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165997" y="194564"/>
              <a:ext cx="8454880" cy="3068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just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75106" name="Picture 2" descr="File:Rubik cub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85200" cy="1285200"/>
          </a:xfrm>
          <a:prstGeom prst="rect">
            <a:avLst/>
          </a:prstGeom>
          <a:noFill/>
        </p:spPr>
      </p:pic>
      <p:pic>
        <p:nvPicPr>
          <p:cNvPr id="175107" name="Picture 3" descr="C:\Users\Korisnik\Desktop\rubiks-cube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86" y="61860"/>
            <a:ext cx="1193315" cy="12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3200" b="1" dirty="0" smtClean="0">
                <a:solidFill>
                  <a:schemeClr val="tx1"/>
                </a:solidFill>
              </a:rPr>
              <a:t>Фотографије са припрема и </a:t>
            </a:r>
            <a:br>
              <a:rPr lang="sr-Cyrl-RS" sz="3200" b="1" dirty="0" smtClean="0">
                <a:solidFill>
                  <a:schemeClr val="tx1"/>
                </a:solidFill>
              </a:rPr>
            </a:br>
            <a:r>
              <a:rPr lang="sr-Cyrl-RS" sz="3200" b="1" dirty="0" smtClean="0">
                <a:solidFill>
                  <a:schemeClr val="tx1"/>
                </a:solidFill>
              </a:rPr>
              <a:t>турнира у решавању Рубикове коцке</a:t>
            </a:r>
            <a:endParaRPr lang="en-US" sz="32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85786" y="1785926"/>
            <a:ext cx="6400800" cy="19573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357290" y="1928802"/>
            <a:ext cx="6400800" cy="19573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File:Rubik cub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5200" cy="1285200"/>
          </a:xfrm>
          <a:prstGeom prst="rect">
            <a:avLst/>
          </a:prstGeom>
          <a:noFill/>
        </p:spPr>
      </p:pic>
      <p:pic>
        <p:nvPicPr>
          <p:cNvPr id="9" name="Picture 3" descr="C:\Users\Korisnik\Desktop\rubiks-cube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61860"/>
            <a:ext cx="1193315" cy="1224000"/>
          </a:xfrm>
          <a:prstGeom prst="rect">
            <a:avLst/>
          </a:prstGeom>
          <a:noFill/>
        </p:spPr>
      </p:pic>
      <p:pic>
        <p:nvPicPr>
          <p:cNvPr id="76814" name="Picture 14" descr="C:\Users\Korisnik\Desktop\Rubik.jpg"/>
          <p:cNvPicPr>
            <a:picLocks noChangeAspect="1" noChangeArrowheads="1"/>
          </p:cNvPicPr>
          <p:nvPr/>
        </p:nvPicPr>
        <p:blipFill>
          <a:blip r:embed="rId5"/>
          <a:srcRect l="2257" t="8178" r="1454" b="5373"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C:\Users\Korisnik\Desktop\Sekcija.jpg"/>
          <p:cNvPicPr>
            <a:picLocks noChangeAspect="1" noChangeArrowheads="1"/>
          </p:cNvPicPr>
          <p:nvPr/>
        </p:nvPicPr>
        <p:blipFill>
          <a:blip r:embed="rId2"/>
          <a:srcRect l="2200" t="14634" r="3959" b="14634"/>
          <a:stretch>
            <a:fillRect/>
          </a:stretch>
        </p:blipFill>
        <p:spPr bwMode="auto">
          <a:xfrm>
            <a:off x="0" y="2714620"/>
            <a:ext cx="9144000" cy="4143380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3200" b="1" dirty="0" smtClean="0">
                <a:solidFill>
                  <a:schemeClr val="tx1"/>
                </a:solidFill>
              </a:rPr>
              <a:t>Завршни сусрет Математичке секције – додела награда и похвала са турнира</a:t>
            </a:r>
            <a:endParaRPr lang="en-US" sz="3200" dirty="0"/>
          </a:p>
        </p:txBody>
      </p:sp>
      <p:pic>
        <p:nvPicPr>
          <p:cNvPr id="6" name="Picture 5" descr="C:\Users\Korisnik\Desktop\Balt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14"/>
            <a:ext cx="645246" cy="1143008"/>
          </a:xfrm>
          <a:prstGeom prst="rect">
            <a:avLst/>
          </a:prstGeom>
          <a:noFill/>
        </p:spPr>
      </p:pic>
      <p:grpSp>
        <p:nvGrpSpPr>
          <p:cNvPr id="2" name="Group 7"/>
          <p:cNvGrpSpPr/>
          <p:nvPr/>
        </p:nvGrpSpPr>
        <p:grpSpPr>
          <a:xfrm>
            <a:off x="285720" y="1571612"/>
            <a:ext cx="8501154" cy="1143008"/>
            <a:chOff x="0" y="-7378150"/>
            <a:chExt cx="8786874" cy="10904335"/>
          </a:xfrm>
        </p:grpSpPr>
        <p:sp>
          <p:nvSpPr>
            <p:cNvPr id="10" name="Rounded Rectangle 4"/>
            <p:cNvSpPr/>
            <p:nvPr/>
          </p:nvSpPr>
          <p:spPr>
            <a:xfrm>
              <a:off x="221517" y="-6772345"/>
              <a:ext cx="8454880" cy="3068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just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0" y="-7378150"/>
              <a:ext cx="8786874" cy="10904335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sr-Cyrl-RS" sz="2200" b="1" dirty="0" smtClean="0"/>
                <a:t>Завршни сусрет Математичке секције одржан је последњег наставног дана, у петак, 14. јуна 2013. године. На овом сусрету додељене су награде са сва три школска математичка турнира.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</a:rPr>
              <a:t>Решење 2. задатка – </a:t>
            </a:r>
            <a:br>
              <a:rPr lang="sr-Cyrl-RS" sz="4000" dirty="0" smtClean="0">
                <a:solidFill>
                  <a:schemeClr val="tx1"/>
                </a:solidFill>
              </a:rPr>
            </a:br>
            <a:r>
              <a:rPr lang="sr-Cyrl-RS" sz="4000" b="1" dirty="0" smtClean="0">
                <a:solidFill>
                  <a:schemeClr val="tx1"/>
                </a:solidFill>
              </a:rPr>
              <a:t>Како најбрже преко реке? 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14282" y="1571612"/>
          <a:ext cx="8786874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25" name="Picture 17" descr="C:\Users\Korisnik\AppData\Local\Microsoft\Windows\Temporary Internet Files\Content.IE5\VLAJO8JW\MC900335186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86322"/>
            <a:ext cx="8929718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</a:t>
            </a:r>
            <a:r>
              <a:rPr lang="sr-Cyrl-R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задатак – 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2012-</a:t>
            </a:r>
            <a:r>
              <a:rPr lang="sr-Cyrl-R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оцифрен број 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85720" y="1643050"/>
          <a:ext cx="8501122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DISC\Skola\Matematicke igre\Cifre crno-be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5143512"/>
            <a:ext cx="2643206" cy="1568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1605</TotalTime>
  <Words>5938</Words>
  <Application>Microsoft Office PowerPoint</Application>
  <PresentationFormat>On-screen Show (4:3)</PresentationFormat>
  <Paragraphs>441</Paragraphs>
  <Slides>79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Median</vt:lpstr>
      <vt:lpstr>Microsoft Office Word Document</vt:lpstr>
      <vt:lpstr>Equation</vt:lpstr>
      <vt:lpstr>ШКОЛСКИ МАТЕМАТИЧКИ ТУРНИРИ</vt:lpstr>
      <vt:lpstr>ШКОЛСКИ МАТЕМАТИЧКИ ТУРНИРИ одржани током школске 2012/13. год.</vt:lpstr>
      <vt:lpstr>НЕДЕЉНИ ЗАДАТАК</vt:lpstr>
      <vt:lpstr>Школски математички турнир  „Недељни задатак“</vt:lpstr>
      <vt:lpstr>1. задатак – Ораси </vt:lpstr>
      <vt:lpstr>Решење 1. задатка – Ораси    </vt:lpstr>
      <vt:lpstr>2. задатак – Како најбрже преко реке?</vt:lpstr>
      <vt:lpstr>Решење 2. задатка –  Како најбрже преко реке? </vt:lpstr>
      <vt:lpstr>3. задатак – 2012-оцифрен број </vt:lpstr>
      <vt:lpstr>Решење 3. задатка – 2012-оцифрен број    </vt:lpstr>
      <vt:lpstr>4. задатак – Коњички скокови </vt:lpstr>
      <vt:lpstr>Решење 4. задатка – Коњички скокови    </vt:lpstr>
      <vt:lpstr>5. задатак – Часовници др Вотсона</vt:lpstr>
      <vt:lpstr>Решење 5. задатка –  Часовници др Вотсона</vt:lpstr>
      <vt:lpstr>6. задатак – Разрезивања круга</vt:lpstr>
      <vt:lpstr>Решење 6. задатка – Разрезивања круга </vt:lpstr>
      <vt:lpstr>7. задатак – Диофантов животни век </vt:lpstr>
      <vt:lpstr>Решење 7. задатка –  Диофантов животни век    </vt:lpstr>
      <vt:lpstr>8. задатак – Довитљива мерења </vt:lpstr>
      <vt:lpstr>Решење 8. задатка – Довитљива мерења    </vt:lpstr>
      <vt:lpstr>9. задатак – Бубамарин лет </vt:lpstr>
      <vt:lpstr>Решење 9. задатка – Бубамарин лет    </vt:lpstr>
      <vt:lpstr>10. задатак – Математички апсурди </vt:lpstr>
      <vt:lpstr>Решење 10. задатка – Математички апсурди</vt:lpstr>
      <vt:lpstr>11. задатак – Снела кока јаје </vt:lpstr>
      <vt:lpstr>Решење 11. задатка – Снела кока јаје    </vt:lpstr>
      <vt:lpstr>12. задатак – Пресипање вина</vt:lpstr>
      <vt:lpstr>Решење 12. задатка – Пресипање вина</vt:lpstr>
      <vt:lpstr>13. задатак – Новогодишња јелка</vt:lpstr>
      <vt:lpstr>Решење 13. задатка – Новогодишња јелка</vt:lpstr>
      <vt:lpstr>14. задатак – Магични квадрат</vt:lpstr>
      <vt:lpstr>Решење 14. задатка – Магични квадрат </vt:lpstr>
      <vt:lpstr>15. задатак – Играње бројевима</vt:lpstr>
      <vt:lpstr>Решење 15. задатка – Играње бројевима</vt:lpstr>
      <vt:lpstr>16. задатак – Морнар Попај</vt:lpstr>
      <vt:lpstr>Решење 16. задатка – Морнар Попај </vt:lpstr>
      <vt:lpstr>17. задатак – Земљин прстен од канапа</vt:lpstr>
      <vt:lpstr>Решење 17. задатка –  Земљин прстен од канапа</vt:lpstr>
      <vt:lpstr>18. задатак – Три сина</vt:lpstr>
      <vt:lpstr>Решење 18. задатка – Три сина </vt:lpstr>
      <vt:lpstr>19. задатак – Пекмен</vt:lpstr>
      <vt:lpstr>Решење 19. задатка – Пекмен</vt:lpstr>
      <vt:lpstr>20. задатак – Карике</vt:lpstr>
      <vt:lpstr>Решење 20. задатка – Карике </vt:lpstr>
      <vt:lpstr>21. задатак – Краљевски мираз</vt:lpstr>
      <vt:lpstr>Решење 21. задатка – Краљевски мираз </vt:lpstr>
      <vt:lpstr>22. задатак – Игра одузимања</vt:lpstr>
      <vt:lpstr>Решење 22. задатка – Игра одузимања</vt:lpstr>
      <vt:lpstr>23. задатак – Гозба на ливади</vt:lpstr>
      <vt:lpstr>Решење 23. задатка – Гозба на ливади</vt:lpstr>
      <vt:lpstr>24. задатак – Кружно трчање</vt:lpstr>
      <vt:lpstr>Решење 24. задатка – Кружно трчање </vt:lpstr>
      <vt:lpstr>25. задатак – Бројање оваца</vt:lpstr>
      <vt:lpstr>Решење 25. задатка – Бројање оваца </vt:lpstr>
      <vt:lpstr>26. задатак – Спортиста године</vt:lpstr>
      <vt:lpstr>Решење 26. задатка – Спортиста године </vt:lpstr>
      <vt:lpstr>27. задатак – Маказама до квадрата</vt:lpstr>
      <vt:lpstr>Решење 27. задатка –  Маказама до квадрата</vt:lpstr>
      <vt:lpstr>28. задатак – Збрка око година</vt:lpstr>
      <vt:lpstr>Решење 28. задатка – Збрка око година</vt:lpstr>
      <vt:lpstr>29. задатак – Писмени задатак</vt:lpstr>
      <vt:lpstr>Решење 29. задатка – Писмени задатак </vt:lpstr>
      <vt:lpstr>30. задатак – Прошарани квадрат</vt:lpstr>
      <vt:lpstr>Решење 30. задатка – Прошарани квадрат </vt:lpstr>
      <vt:lpstr>Решење 30. задатка – Прошарани квадрат </vt:lpstr>
      <vt:lpstr>СУДОКУ ТУРНИР</vt:lpstr>
      <vt:lpstr>Школски судоку турнир </vt:lpstr>
      <vt:lpstr>Задатак 1. кола судоку турнира</vt:lpstr>
      <vt:lpstr>Решење задатка 1. кола судоку турнира</vt:lpstr>
      <vt:lpstr>Задатак 2. кола судоку турнира</vt:lpstr>
      <vt:lpstr>Решење задатка 2. кола судоку турнира</vt:lpstr>
      <vt:lpstr>Задатак 3. кола судоку турнира</vt:lpstr>
      <vt:lpstr>Решење задатка 3. кола судоку турнира</vt:lpstr>
      <vt:lpstr>Задатак 4. финалног кола судоку турнира</vt:lpstr>
      <vt:lpstr>Решење задатка 4. финалног  кола судоку турнира</vt:lpstr>
      <vt:lpstr>ТУРНИР У РЕШАВАЊУ РУБИКОВЕ КОЦКЕ</vt:lpstr>
      <vt:lpstr>Школски турнир у решавању Рубикове коцке</vt:lpstr>
      <vt:lpstr>Фотографије са припрема и  турнира у решавању Рубикове коцке</vt:lpstr>
      <vt:lpstr>Завршни сусрет Математичке секције – додела награда и похвала са турнира</vt:lpstr>
    </vt:vector>
  </TitlesOfParts>
  <Company>Четврта гимназија у Београду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ШКОЛСКИ МАТЕМАТИЧКИ ТУРНИРИ</dc:title>
  <dc:creator>Миодраг Савовић</dc:creator>
  <cp:lastModifiedBy>Korisnik</cp:lastModifiedBy>
  <cp:revision>219</cp:revision>
  <dcterms:created xsi:type="dcterms:W3CDTF">2012-12-11T20:49:09Z</dcterms:created>
  <dcterms:modified xsi:type="dcterms:W3CDTF">2013-08-29T23:37:28Z</dcterms:modified>
</cp:coreProperties>
</file>