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67" r:id="rId4"/>
    <p:sldId id="272" r:id="rId5"/>
    <p:sldId id="282" r:id="rId6"/>
    <p:sldId id="283" r:id="rId7"/>
    <p:sldId id="278" r:id="rId8"/>
    <p:sldId id="279" r:id="rId9"/>
    <p:sldId id="281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>
        <p:scale>
          <a:sx n="100" d="100"/>
          <a:sy n="100" d="100"/>
        </p:scale>
        <p:origin x="-30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25389-68DE-4DC7-842C-D7352EC9D9E2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3DFD-E971-4A5A-B956-7A9BA0F06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2F4A-9CC6-4DEF-AC5C-6E1348105617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9436-690A-4999-ADA2-25295BBC8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79436-690A-4999-ADA2-25295BBC86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78F3C4A-EB7A-4B11-96CD-3052589AA23D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B033E87-D5F4-44C0-BE52-BF07EC44A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4800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ОДЕЉЕЊЕ  2-3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2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ПРИМЕНА МЕТОДА РАДА НА ЧАСОВИМА ОДЕЉЕЊСКОГ СТАРЕШИНЕ </a:t>
            </a:r>
            <a:endParaRPr lang="en-US" sz="32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1219200" y="1981200"/>
            <a:ext cx="3048000" cy="4191000"/>
          </a:xfrm>
          <a:prstGeom prst="hear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3352800" y="3048000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Кад порастем бићу ,бићу!</a:t>
            </a:r>
          </a:p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Све је моје, све је моје!</a:t>
            </a:r>
          </a:p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Широм срце отворићу</a:t>
            </a:r>
          </a:p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за све ствари што постоје.</a:t>
            </a:r>
          </a:p>
          <a:p>
            <a:endParaRPr lang="sr-Cyrl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	Драган Лукић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667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Дечја песма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600200"/>
            <a:ext cx="2438400" cy="32766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534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Игра за мотивацију и концентрацију</a:t>
            </a:r>
          </a:p>
          <a:p>
            <a:endParaRPr lang="sr-Cyrl-CS" sz="2400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На табли су били нацртани знаци</a:t>
            </a:r>
            <a:r>
              <a:rPr lang="en-U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:</a:t>
            </a:r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 </a:t>
            </a: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</a:t>
            </a: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 O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O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 O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 O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 O</a:t>
            </a:r>
            <a:endParaRPr lang="sr-Cyrl-CS" b="1" dirty="0" smtClean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 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.. OO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  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.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 OO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  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.. OO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  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.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O</a:t>
            </a:r>
          </a:p>
          <a:p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 OO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  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.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O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.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O</a:t>
            </a:r>
            <a:endParaRPr lang="sr-Cyrl-CS" b="1" dirty="0" smtClean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endParaRPr lang="sr-Cyrl-CS" b="1" dirty="0" smtClean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На знак :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</a:t>
            </a:r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пљескали смо рукама.</a:t>
            </a: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На знак: 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 пуцкетали смо прстима.</a:t>
            </a:r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  <a:sym typeface="Webdings"/>
              </a:rPr>
              <a:t> </a:t>
            </a:r>
            <a:endParaRPr lang="sr-Cyrl-CS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На знак :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О</a:t>
            </a:r>
            <a:r>
              <a:rPr lang="sr-Cyrl-CS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 ударали смо ногом о под.</a:t>
            </a:r>
          </a:p>
          <a:p>
            <a:endParaRPr lang="sr-Cyrl-CS" sz="2000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00366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5181600" y="4114800"/>
            <a:ext cx="3051938" cy="24384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DSC0036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914400" y="4114800"/>
            <a:ext cx="2971800" cy="24384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000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МЕЂУСОБНО ДИСЦИПЛИНОВАЊЕ</a:t>
            </a:r>
          </a:p>
        </p:txBody>
      </p:sp>
      <p:pic>
        <p:nvPicPr>
          <p:cNvPr id="4" name="Picture 3" descr="DSC0036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2857500" y="3048000"/>
            <a:ext cx="3429000" cy="2743200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1" y="152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Ученицима који крше одређена правила понашања остали</a:t>
            </a:r>
          </a:p>
          <a:p>
            <a:pPr algn="ctr"/>
            <a:r>
              <a:rPr lang="sr-Cyrl-CS" dirty="0" smtClean="0"/>
              <a:t>ученици </a:t>
            </a:r>
            <a:r>
              <a:rPr lang="sr-Cyrl-CS" dirty="0" smtClean="0"/>
              <a:t>одређују начин на који ће надокнадити учињену штету.</a:t>
            </a:r>
          </a:p>
          <a:p>
            <a:pPr algn="ctr"/>
            <a:r>
              <a:rPr lang="sr-Cyrl-CS" dirty="0" smtClean="0"/>
              <a:t>На </a:t>
            </a:r>
            <a:r>
              <a:rPr lang="sr-Cyrl-CS" dirty="0" smtClean="0"/>
              <a:t>овај начин се подстиче колективна </a:t>
            </a:r>
          </a:p>
          <a:p>
            <a:pPr algn="ctr"/>
            <a:r>
              <a:rPr lang="sr-Cyrl-CS" dirty="0" smtClean="0"/>
              <a:t>и лична одговорност.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DSCN471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295400" y="2667000"/>
            <a:ext cx="3401381" cy="25908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2590800"/>
            <a:ext cx="3409846" cy="27249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838200"/>
            <a:ext cx="8753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Arial Narrow" pitchFamily="34" charset="0"/>
              </a:rPr>
              <a:t>,,</a:t>
            </a:r>
            <a:r>
              <a:rPr lang="x-none" b="1" smtClean="0">
                <a:latin typeface="Arial Narrow" pitchFamily="34" charset="0"/>
              </a:rPr>
              <a:t>ТЕАМ BUILDING</a:t>
            </a:r>
            <a:r>
              <a:rPr lang="sr-Cyrl-CS" b="1" dirty="0" smtClean="0">
                <a:latin typeface="Arial Narrow" pitchFamily="34" charset="0"/>
              </a:rPr>
              <a:t>”</a:t>
            </a:r>
            <a:r>
              <a:rPr lang="x-none" b="1" smtClean="0">
                <a:latin typeface="Arial Narrow" pitchFamily="34" charset="0"/>
              </a:rPr>
              <a:t> ИГР</a:t>
            </a:r>
            <a:r>
              <a:rPr lang="sr-Cyrl-CS" b="1" dirty="0" smtClean="0">
                <a:latin typeface="Arial Narrow" pitchFamily="34" charset="0"/>
              </a:rPr>
              <a:t>Е</a:t>
            </a:r>
            <a:r>
              <a:rPr lang="x-none" b="1" smtClean="0">
                <a:latin typeface="Arial Narrow" pitchFamily="34" charset="0"/>
              </a:rPr>
              <a:t> </a:t>
            </a:r>
            <a:r>
              <a:rPr lang="x-none" b="1" dirty="0" smtClean="0">
                <a:latin typeface="Arial Narrow" pitchFamily="34" charset="0"/>
              </a:rPr>
              <a:t>- различите игре које </a:t>
            </a:r>
            <a:r>
              <a:rPr lang="x-none" b="1" smtClean="0">
                <a:latin typeface="Arial Narrow" pitchFamily="34" charset="0"/>
              </a:rPr>
              <a:t>подстичу </a:t>
            </a:r>
            <a:endParaRPr lang="sr-Cyrl-CS" b="1" dirty="0" smtClean="0">
              <a:latin typeface="Arial Narrow" pitchFamily="34" charset="0"/>
            </a:endParaRPr>
          </a:p>
          <a:p>
            <a:pPr algn="ctr"/>
            <a:r>
              <a:rPr lang="x-none" b="1" smtClean="0">
                <a:latin typeface="Arial Narrow" pitchFamily="34" charset="0"/>
              </a:rPr>
              <a:t> </a:t>
            </a:r>
            <a:r>
              <a:rPr lang="x-none" b="1" dirty="0" smtClean="0">
                <a:latin typeface="Arial Narrow" pitchFamily="34" charset="0"/>
              </a:rPr>
              <a:t>сарадњу </a:t>
            </a:r>
            <a:r>
              <a:rPr lang="x-none" b="1" smtClean="0">
                <a:latin typeface="Arial Narrow" pitchFamily="34" charset="0"/>
              </a:rPr>
              <a:t>и поверење</a:t>
            </a:r>
            <a:r>
              <a:rPr lang="sr-Cyrl-CS" b="1" dirty="0" smtClean="0">
                <a:latin typeface="Arial Narrow" pitchFamily="34" charset="0"/>
              </a:rPr>
              <a:t>.То могу бити игре без граница, са повезом 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преко очију, асоцијације и сл.</a:t>
            </a:r>
          </a:p>
          <a:p>
            <a:pPr algn="ctr"/>
            <a:endParaRPr lang="x-none" b="1" dirty="0" smtClean="0">
              <a:latin typeface="Arial Narrow" pitchFamily="34" charset="0"/>
            </a:endParaRPr>
          </a:p>
          <a:p>
            <a:pPr algn="ctr"/>
            <a:r>
              <a:rPr lang="x-none" b="1" smtClean="0">
                <a:latin typeface="Arial Narrow" pitchFamily="34" charset="0"/>
              </a:rPr>
              <a:t>(</a:t>
            </a:r>
            <a:r>
              <a:rPr lang="sr-Cyrl-CS" b="1" dirty="0" smtClean="0">
                <a:latin typeface="Arial Narrow" pitchFamily="34" charset="0"/>
              </a:rPr>
              <a:t>На овом часу је примењена игра </a:t>
            </a:r>
            <a:r>
              <a:rPr lang="x-none" b="1" smtClean="0">
                <a:latin typeface="Arial Narrow" pitchFamily="34" charset="0"/>
              </a:rPr>
              <a:t>асоцијациј</a:t>
            </a:r>
            <a:r>
              <a:rPr lang="x-none" smtClean="0">
                <a:latin typeface="Arial Narrow" pitchFamily="34" charset="0"/>
              </a:rPr>
              <a:t>а</a:t>
            </a:r>
            <a:r>
              <a:rPr lang="sr-Cyrl-CS" dirty="0" smtClean="0">
                <a:latin typeface="Arial Narrow" pitchFamily="34" charset="0"/>
              </a:rPr>
              <a:t>.</a:t>
            </a:r>
            <a:r>
              <a:rPr lang="x-none" smtClean="0">
                <a:latin typeface="Arial Narrow" pitchFamily="34" charset="0"/>
              </a:rPr>
              <a:t>)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DSCN4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3413759" cy="2895600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85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Arial Narrow" pitchFamily="34" charset="0"/>
              </a:rPr>
              <a:t>АКВАРИЈУМ –метода којом се подстиче анализа неког случаја, критичког мишљења и </a:t>
            </a:r>
            <a:r>
              <a:rPr lang="sr-Cyrl-CS" b="1" dirty="0" smtClean="0">
                <a:latin typeface="Arial Narrow" pitchFamily="34" charset="0"/>
              </a:rPr>
              <a:t>сагледавање </a:t>
            </a:r>
            <a:r>
              <a:rPr lang="sr-Cyrl-CS" b="1" dirty="0" smtClean="0">
                <a:latin typeface="Arial Narrow" pitchFamily="34" charset="0"/>
              </a:rPr>
              <a:t>проблема на неки други начин.Поспешује и усмеравање пажње на проблем, јер се учесници и физички налазе  у ,,центру збивања”.Омогућава онима који то желе да буду саслушани</a:t>
            </a:r>
            <a:r>
              <a:rPr lang="sr-Cyrl-CS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Arial Narrow" pitchFamily="34" charset="0"/>
              </a:rPr>
              <a:t>КУТИЈА  ЗА  ПРЕДЛОГЕ, ИДЕЈЕ И ЖАЛБЕ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133600"/>
            <a:ext cx="490230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latin typeface="Arial Narrow" pitchFamily="34" charset="0"/>
              </a:rPr>
              <a:t>Периодично у кутију ученици убацују папириће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са </a:t>
            </a:r>
            <a:r>
              <a:rPr lang="sr-Cyrl-CS" b="1" dirty="0" smtClean="0">
                <a:latin typeface="Arial Narrow" pitchFamily="34" charset="0"/>
              </a:rPr>
              <a:t>предлозима, </a:t>
            </a:r>
            <a:r>
              <a:rPr lang="sr-Cyrl-CS" b="1" dirty="0" smtClean="0">
                <a:latin typeface="Arial Narrow" pitchFamily="34" charset="0"/>
              </a:rPr>
              <a:t>идејама </a:t>
            </a:r>
            <a:r>
              <a:rPr lang="sr-Cyrl-CS" b="1" dirty="0" smtClean="0">
                <a:latin typeface="Arial Narrow" pitchFamily="34" charset="0"/>
              </a:rPr>
              <a:t>или жалбама везаним за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комуникацију у одељењу.Написано се разматра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на пленуму уз унапред договорена правила 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комуникације.На овај начин и стидљиви ученици 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имају прилику да искажу своје мишљење</a:t>
            </a:r>
            <a:r>
              <a:rPr lang="sr-Cyrl-C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My Documents\Bluetooth\inbox\DSC0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3124200" cy="2286000"/>
          </a:xfrm>
          <a:prstGeom prst="roundRect">
            <a:avLst/>
          </a:prstGeom>
          <a:noFill/>
        </p:spPr>
      </p:pic>
      <p:pic>
        <p:nvPicPr>
          <p:cNvPr id="5" name="Picture 2" descr="C:\Documents and Settings\Administrator\My Documents\My Pictures\DSCN47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676400"/>
            <a:ext cx="22860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838200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>
                <a:latin typeface="Arial Narrow" pitchFamily="34" charset="0"/>
              </a:rPr>
              <a:t>ИЗРАДА  ППЛАКАТА  - НАША ПРАВИЛА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7" name="Picture 2" descr="C:\Documents and Settings\Administrator\My Documents\Bluetooth\inbox\DSC00389.JPG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4343400" y="3810000"/>
            <a:ext cx="3200400" cy="2438400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istrator\Local Settings\Temp\Rar$DI03.484\SP_A00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3228975" cy="3028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istrator\Local Settings\Temp\Rar$DI10.500\SP_A0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3533775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Arial Narrow" pitchFamily="34" charset="0"/>
              </a:rPr>
              <a:t>СТРИПОВИ У НАСТАВЦИМА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066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Arial Narrow" pitchFamily="34" charset="0"/>
              </a:rPr>
              <a:t>Дата је почетна ситуација у стрипу, а ученици треба да доцртају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и реше конфликт.Овом методом се поспешује памћење због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сликовитости, а ученици добијају информације о невербалној 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комуинкацији актера.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124200"/>
            <a:ext cx="2641935" cy="2808000"/>
          </a:xfrm>
          <a:prstGeom prst="flowChartAlternateProcess">
            <a:avLst/>
          </a:prstGeom>
        </p:spPr>
      </p:pic>
      <p:pic>
        <p:nvPicPr>
          <p:cNvPr id="3" name="Picture 2" descr="DSC003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0" y="3048000"/>
            <a:ext cx="2754779" cy="2880000"/>
          </a:xfrm>
          <a:prstGeom prst="flowChartAlternateProcess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838200"/>
            <a:ext cx="77460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b="1" dirty="0" smtClean="0">
                <a:latin typeface="Arial Narrow" pitchFamily="34" charset="0"/>
              </a:rPr>
              <a:t>ТОПЛИ ЧУПАВЦИ И </a:t>
            </a:r>
            <a:r>
              <a:rPr lang="x-none" b="1" smtClean="0">
                <a:latin typeface="Arial Narrow" pitchFamily="34" charset="0"/>
              </a:rPr>
              <a:t>ХЛАДНИ БОЦКАВЦИ</a:t>
            </a:r>
            <a:endParaRPr lang="x-none" b="1" dirty="0" smtClean="0">
              <a:latin typeface="Arial Narrow" pitchFamily="34" charset="0"/>
            </a:endParaRPr>
          </a:p>
          <a:p>
            <a:endParaRPr lang="x-none" dirty="0" smtClean="0">
              <a:latin typeface="Arial Narrow" pitchFamily="34" charset="0"/>
            </a:endParaRPr>
          </a:p>
          <a:p>
            <a:pPr algn="ctr"/>
            <a:r>
              <a:rPr lang="x-none" b="1" smtClean="0">
                <a:latin typeface="Arial Narrow" pitchFamily="34" charset="0"/>
              </a:rPr>
              <a:t>Ученици </a:t>
            </a:r>
            <a:r>
              <a:rPr lang="x-none" b="1" dirty="0" smtClean="0">
                <a:latin typeface="Arial Narrow" pitchFamily="34" charset="0"/>
              </a:rPr>
              <a:t>су једни другима упућивали лепе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р</a:t>
            </a:r>
            <a:r>
              <a:rPr lang="x-none" b="1" smtClean="0">
                <a:latin typeface="Arial Narrow" pitchFamily="34" charset="0"/>
              </a:rPr>
              <a:t>ечи</a:t>
            </a:r>
            <a:r>
              <a:rPr lang="sr-Cyrl-CS" b="1" dirty="0" smtClean="0">
                <a:latin typeface="Arial Narrow" pitchFamily="34" charset="0"/>
              </a:rPr>
              <a:t> ,,</a:t>
            </a:r>
            <a:r>
              <a:rPr lang="x-none" b="1" smtClean="0">
                <a:latin typeface="Arial Narrow" pitchFamily="34" charset="0"/>
              </a:rPr>
              <a:t>топле чупавце</a:t>
            </a:r>
            <a:r>
              <a:rPr lang="sr-Cyrl-CS" b="1" dirty="0" smtClean="0">
                <a:latin typeface="Arial Narrow" pitchFamily="34" charset="0"/>
              </a:rPr>
              <a:t>”</a:t>
            </a:r>
            <a:r>
              <a:rPr lang="x-none" b="1" smtClean="0">
                <a:latin typeface="Arial Narrow" pitchFamily="34" charset="0"/>
              </a:rPr>
              <a:t> </a:t>
            </a:r>
            <a:r>
              <a:rPr lang="x-none" b="1" dirty="0" smtClean="0">
                <a:latin typeface="Arial Narrow" pitchFamily="34" charset="0"/>
              </a:rPr>
              <a:t>након што су их</a:t>
            </a:r>
          </a:p>
          <a:p>
            <a:pPr algn="ctr"/>
            <a:r>
              <a:rPr lang="x-none" b="1" dirty="0" smtClean="0">
                <a:latin typeface="Arial Narrow" pitchFamily="34" charset="0"/>
              </a:rPr>
              <a:t> упоредили са речима које имају</a:t>
            </a:r>
          </a:p>
          <a:p>
            <a:pPr algn="ctr"/>
            <a:r>
              <a:rPr lang="x-none" b="1" dirty="0" smtClean="0">
                <a:latin typeface="Arial Narrow" pitchFamily="34" charset="0"/>
              </a:rPr>
              <a:t> </a:t>
            </a:r>
            <a:r>
              <a:rPr lang="x-none" b="1" smtClean="0">
                <a:latin typeface="Arial Narrow" pitchFamily="34" charset="0"/>
              </a:rPr>
              <a:t>негативан контекст</a:t>
            </a:r>
            <a:r>
              <a:rPr lang="sr-Cyrl-CS" b="1" dirty="0" smtClean="0">
                <a:latin typeface="Arial Narrow" pitchFamily="34" charset="0"/>
              </a:rPr>
              <a:t> ,,</a:t>
            </a:r>
            <a:r>
              <a:rPr lang="x-none" b="1" smtClean="0">
                <a:latin typeface="Arial Narrow" pitchFamily="34" charset="0"/>
              </a:rPr>
              <a:t>хладним боцкавцима</a:t>
            </a:r>
            <a:r>
              <a:rPr lang="sr-Cyrl-CS" b="1" dirty="0" smtClean="0">
                <a:latin typeface="Arial Narrow" pitchFamily="34" charset="0"/>
              </a:rPr>
              <a:t>”</a:t>
            </a:r>
            <a:r>
              <a:rPr lang="x-none" b="1" smtClean="0">
                <a:latin typeface="Arial Narrow" pitchFamily="34" charset="0"/>
              </a:rPr>
              <a:t>,</a:t>
            </a:r>
            <a:endParaRPr lang="x-none" b="1" dirty="0" smtClean="0">
              <a:latin typeface="Arial Narrow" pitchFamily="34" charset="0"/>
            </a:endParaRPr>
          </a:p>
          <a:p>
            <a:pPr algn="ctr"/>
            <a:r>
              <a:rPr lang="x-none" b="1" dirty="0" smtClean="0">
                <a:latin typeface="Arial Narrow" pitchFamily="34" charset="0"/>
              </a:rPr>
              <a:t>што унапређује </a:t>
            </a:r>
            <a:r>
              <a:rPr lang="x-none" b="1" smtClean="0">
                <a:latin typeface="Arial Narrow" pitchFamily="34" charset="0"/>
              </a:rPr>
              <a:t>позитивну комуникаци</a:t>
            </a:r>
            <a:r>
              <a:rPr lang="sr-Cyrl-CS" b="1" dirty="0" smtClean="0">
                <a:latin typeface="Arial Narrow" pitchFamily="34" charset="0"/>
              </a:rPr>
              <a:t>ју.Донели смо одлуку да забранимо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,,хладне боцкавце”</a:t>
            </a:r>
          </a:p>
          <a:p>
            <a:pPr algn="ctr"/>
            <a:r>
              <a:rPr lang="sr-Cyrl-CS" b="1" dirty="0" smtClean="0">
                <a:latin typeface="Arial Narrow" pitchFamily="34" charset="0"/>
              </a:rPr>
              <a:t> </a:t>
            </a:r>
            <a:endParaRPr lang="x-none" b="1" dirty="0" smtClean="0">
              <a:latin typeface="Arial Narrow" pitchFamily="34" charset="0"/>
            </a:endParaRPr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2694</TotalTime>
  <Words>376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Maldaner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</dc:creator>
  <cp:lastModifiedBy>Aleksandar</cp:lastModifiedBy>
  <cp:revision>271</cp:revision>
  <dcterms:created xsi:type="dcterms:W3CDTF">2012-12-03T18:11:07Z</dcterms:created>
  <dcterms:modified xsi:type="dcterms:W3CDTF">2013-08-10T12:55:27Z</dcterms:modified>
</cp:coreProperties>
</file>