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9" r:id="rId5"/>
    <p:sldId id="266" r:id="rId6"/>
    <p:sldId id="258" r:id="rId7"/>
    <p:sldId id="267" r:id="rId8"/>
    <p:sldId id="268" r:id="rId9"/>
    <p:sldId id="261" r:id="rId10"/>
    <p:sldId id="263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95" autoAdjust="0"/>
    <p:restoredTop sz="94660"/>
  </p:normalViewPr>
  <p:slideViewPr>
    <p:cSldViewPr>
      <p:cViewPr varScale="1">
        <p:scale>
          <a:sx n="106" d="100"/>
          <a:sy n="106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7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Word_Document4.docx"/><Relationship Id="rId5" Type="http://schemas.openxmlformats.org/officeDocument/2006/relationships/package" Target="../embeddings/Microsoft_Office_Word_Document3.docx"/><Relationship Id="rId4" Type="http://schemas.openxmlformats.org/officeDocument/2006/relationships/package" Target="../embeddings/Microsoft_Office_Word_Document2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7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8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9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Office_PowerPoint_Presentation12.pptx"/><Relationship Id="rId5" Type="http://schemas.openxmlformats.org/officeDocument/2006/relationships/package" Target="../embeddings/Microsoft_Office_PowerPoint_Presentation11.pptx"/><Relationship Id="rId4" Type="http://schemas.openxmlformats.org/officeDocument/2006/relationships/package" Target="../embeddings/Microsoft_Office_PowerPoint_Presentation10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1600200"/>
          </a:xfrm>
        </p:spPr>
        <p:txBody>
          <a:bodyPr>
            <a:normAutofit fontScale="92500" lnSpcReduction="20000"/>
          </a:bodyPr>
          <a:lstStyle/>
          <a:p>
            <a:r>
              <a:rPr lang="sr-Cyrl-CS" sz="2800" b="1" dirty="0" smtClean="0">
                <a:solidFill>
                  <a:srgbClr val="002060"/>
                </a:solidFill>
              </a:rPr>
              <a:t>Жарка Свирчев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sr-Latn-RS" sz="2800" b="1" dirty="0" smtClean="0">
                <a:solidFill>
                  <a:srgbClr val="002060"/>
                </a:solidFill>
              </a:rPr>
              <a:t>dositejada.wordpress.com</a:t>
            </a:r>
            <a:endParaRPr lang="sr-Cyrl-CS" sz="2800" b="1" dirty="0" smtClean="0">
              <a:solidFill>
                <a:srgbClr val="002060"/>
              </a:solidFill>
            </a:endParaRPr>
          </a:p>
          <a:p>
            <a:r>
              <a:rPr lang="sr-Cyrl-CS" dirty="0" smtClean="0">
                <a:solidFill>
                  <a:srgbClr val="002060"/>
                </a:solidFill>
              </a:rPr>
              <a:t>Економско-трговинска школа </a:t>
            </a:r>
            <a:r>
              <a:rPr lang="sr-Cyrl-CS" dirty="0" smtClean="0">
                <a:solidFill>
                  <a:srgbClr val="002060"/>
                </a:solidFill>
              </a:rPr>
              <a:t>Бечеј</a:t>
            </a:r>
          </a:p>
          <a:p>
            <a:r>
              <a:rPr lang="sr-Cyrl-CS" sz="1900" dirty="0" smtClean="0">
                <a:solidFill>
                  <a:srgbClr val="002060"/>
                </a:solidFill>
              </a:rPr>
              <a:t>школска 2012/2013. година</a:t>
            </a:r>
            <a:endParaRPr lang="en-US" sz="19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CS" b="1" dirty="0" smtClean="0">
                <a:latin typeface="+mn-lt"/>
              </a:rPr>
              <a:t>ЕНЦИКЛОПЕДИСТИ У АКЦИЈИ</a:t>
            </a:r>
            <a:r>
              <a:rPr lang="sr-Cyrl-CS" dirty="0" smtClean="0">
                <a:latin typeface="+mn-lt"/>
              </a:rPr>
              <a:t/>
            </a:r>
            <a:br>
              <a:rPr lang="sr-Cyrl-CS" dirty="0" smtClean="0">
                <a:latin typeface="+mn-lt"/>
              </a:rPr>
            </a:br>
            <a:r>
              <a:rPr lang="sr-Cyrl-CS" sz="3100" i="1" dirty="0" smtClean="0">
                <a:latin typeface="+mn-lt"/>
              </a:rPr>
              <a:t>Електронским учењем до креативне наставе</a:t>
            </a:r>
            <a:endParaRPr lang="en-US" sz="31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762000"/>
          </a:xfrm>
        </p:spPr>
        <p:txBody>
          <a:bodyPr>
            <a:noAutofit/>
          </a:bodyPr>
          <a:lstStyle/>
          <a:p>
            <a:pPr algn="ctr"/>
            <a:r>
              <a:rPr lang="sr-Cyrl-CS" sz="1800" b="1" dirty="0" smtClean="0">
                <a:solidFill>
                  <a:srgbClr val="002060"/>
                </a:solidFill>
                <a:latin typeface="+mn-lt"/>
              </a:rPr>
              <a:t>ДЕЛИЋ АТМОСФЕРЕ СА ОГЛЕДНОГ ЧАСА: </a:t>
            </a:r>
            <a:br>
              <a:rPr lang="sr-Cyrl-CS" sz="1800" b="1" dirty="0" smtClean="0">
                <a:solidFill>
                  <a:srgbClr val="002060"/>
                </a:solidFill>
                <a:latin typeface="+mn-lt"/>
              </a:rPr>
            </a:br>
            <a:r>
              <a:rPr lang="sr-Cyrl-CS" sz="1800" b="1" dirty="0" smtClean="0">
                <a:solidFill>
                  <a:srgbClr val="002060"/>
                </a:solidFill>
                <a:latin typeface="+mn-lt"/>
              </a:rPr>
              <a:t>ПРЕДСТАВЉАЊЕ РЕЗУЛТАТА ПРОЈЕКТА ЕПСКА ПОЕЗИЈА</a:t>
            </a:r>
            <a:endParaRPr lang="en-US" sz="1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 descr="slika 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800" y="1143000"/>
            <a:ext cx="3429000" cy="25717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 descr="Slika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3000" y="1072896"/>
            <a:ext cx="3505200" cy="26289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 descr="slika 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53000" y="3962400"/>
            <a:ext cx="3505200" cy="26289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DSCN738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5800" y="4038600"/>
            <a:ext cx="3462528" cy="259689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je odeljenj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143000"/>
            <a:ext cx="597693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Callout 2"/>
          <p:cNvSpPr/>
          <p:nvPr/>
        </p:nvSpPr>
        <p:spPr>
          <a:xfrm rot="19911664" flipH="1">
            <a:off x="646113" y="2686050"/>
            <a:ext cx="16764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CS" sz="1200" dirty="0">
                <a:latin typeface="Georgia" pitchFamily="18" charset="0"/>
              </a:rPr>
              <a:t>Јупи, нисмо спутани временским и просторним оквирима!</a:t>
            </a:r>
            <a:endParaRPr lang="en-US" sz="1200" dirty="0">
              <a:latin typeface="Georgia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600200" y="457200"/>
            <a:ext cx="1905000" cy="15240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CS" sz="1600" dirty="0">
                <a:latin typeface="Georgia" pitchFamily="18" charset="0"/>
              </a:rPr>
              <a:t>Сјајно је имати потпуну слободу у креативности и изналазити инвентивна решења!</a:t>
            </a:r>
            <a:endParaRPr lang="en-US" sz="1600" dirty="0">
              <a:latin typeface="Georgia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962400" y="152400"/>
            <a:ext cx="17526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CS" sz="1000" dirty="0">
                <a:latin typeface="Georgia" pitchFamily="18" charset="0"/>
              </a:rPr>
              <a:t>Одлично је размењивати сазнања са вршњацима и међусобно се подучавати!</a:t>
            </a:r>
            <a:endParaRPr lang="en-US" sz="1000" dirty="0">
              <a:latin typeface="Georgia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172200" y="1600200"/>
            <a:ext cx="167640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CS" sz="1400" dirty="0">
                <a:latin typeface="Georgia" pitchFamily="18" charset="0"/>
              </a:rPr>
              <a:t>Истражујемо и правимо супер енциклопедију!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7912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Поздрав из бечејске Економске од веселог 1.3!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2362200"/>
            <a:ext cx="3048000" cy="2133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bg2">
                    <a:lumMod val="50000"/>
                  </a:schemeClr>
                </a:solidFill>
              </a:rPr>
              <a:t>Ученички пројекат </a:t>
            </a:r>
          </a:p>
          <a:p>
            <a:pPr algn="ctr"/>
            <a:r>
              <a:rPr lang="sr-Cyrl-RS" b="1" dirty="0" smtClean="0">
                <a:solidFill>
                  <a:schemeClr val="bg2">
                    <a:lumMod val="50000"/>
                  </a:schemeClr>
                </a:solidFill>
              </a:rPr>
              <a:t>ЕПСКА ПОЕЗИЈА</a:t>
            </a:r>
            <a:r>
              <a:rPr lang="sr-Latn-RS" b="1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sr-Cyrl-RS" sz="1600" b="1" dirty="0" smtClean="0">
                <a:solidFill>
                  <a:schemeClr val="bg2">
                    <a:lumMod val="50000"/>
                  </a:schemeClr>
                </a:solidFill>
              </a:rPr>
              <a:t>ЕНЦИКЛОПЕДИСТИ У АКЦИЈИ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352800" y="533400"/>
            <a:ext cx="1676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ПРИМЕНА ИКТ У ПРОЦЕСУ УЧЕЊА</a:t>
            </a:r>
            <a:endParaRPr lang="en-US" sz="1200" dirty="0"/>
          </a:p>
        </p:txBody>
      </p:sp>
      <p:sp>
        <p:nvSpPr>
          <p:cNvPr id="4" name="Oval 3"/>
          <p:cNvSpPr/>
          <p:nvPr/>
        </p:nvSpPr>
        <p:spPr>
          <a:xfrm>
            <a:off x="5791200" y="914400"/>
            <a:ext cx="1676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САРАДНИЧКО УЧЕЊЕ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6400800" y="4114800"/>
            <a:ext cx="15240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КРИТИЧКО МИШЉЕЊЕ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533400" y="3276600"/>
            <a:ext cx="1828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СТВАРАЛАЧКО МИШЉЕЊЕ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1524000" y="5181600"/>
            <a:ext cx="1981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САМОСТАЛНИ ИСТРАЖИВАЧКИ РАД УЧЕНИКА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7010400" y="2286000"/>
            <a:ext cx="1600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ВРШЊАЧКА ЕДУКАЦИЈА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4648200" y="5410200"/>
            <a:ext cx="1600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ХИБРИДНА НАСТАВА 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762000" y="1295400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СТИЦАЊЕ ЗНАЊА О ЕПСКОЈ ПОЕЗИЈИ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ТОК ПРОЈЕКТА: 1. ФАЗА (ОДЛУКА)</a:t>
            </a:r>
            <a:endParaRPr lang="en-US" sz="28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447800"/>
          <a:ext cx="6096000" cy="3291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2060"/>
                          </a:solidFill>
                        </a:rPr>
                        <a:t>НАСТАВНИЦА</a:t>
                      </a:r>
                      <a:endParaRPr lang="en-US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2060"/>
                          </a:solidFill>
                        </a:rPr>
                        <a:t>УЧЕНИЦИ</a:t>
                      </a:r>
                      <a:endParaRPr lang="en-US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Дефинишем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образовне исходе пројекта и теме;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Одређујем начин вредновања пројекта (израђујем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 предлог чек листе);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Одређујем начин стварања групе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(метод случајног избора: ученици извлаче бомбоне и групишу се на основу извученог типа бомбоне);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Одређујем временски оквир (израђујем </a:t>
                      </a:r>
                      <a:r>
                        <a:rPr lang="sr-Cyrl-RS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предлог календара</a:t>
                      </a:r>
                      <a:r>
                        <a:rPr lang="sr-Latn-RS" sz="14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дешавања);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953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НАПОМЕНА: Од директора школе је тражена сагласност за извођење пројектне наставе у трајању од месец и по дана. Наставница је у договору са колегама </a:t>
            </a:r>
            <a:r>
              <a:rPr lang="sr-Cyrl-RS" sz="16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ротирала </a:t>
            </a:r>
            <a:r>
              <a:rPr lang="sr-Cyrl-RS" sz="16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часове како би се омогућило да ученици имају једном недељно дискусионе састанке у присуству наставнице у трајању од сат времена. Ученици су остале пројектне активности (истраживање, израда веб енциклопедије и презентације ...) обављали ван школе.</a:t>
            </a:r>
            <a:endParaRPr lang="en-US" sz="16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ПРОЈЕКТНЕ/ИСТРАЖИВАЧКЕ ТЕМЕ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33600" y="1447800"/>
            <a:ext cx="5029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/>
              <a:t>ЛИК МАРКА КРАЉЕВИЋА У ЕПИЦИ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133600" y="2514600"/>
            <a:ext cx="5029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/>
              <a:t>СЛИКА ПОРОДИЦЕ У ЕПСКОЈ ПОЕЗЈИ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2133600" y="3581400"/>
            <a:ext cx="5029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/>
              <a:t>КОСОВСКИ БОЈ У ЕПСКИМ ПЕСМАМА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133600" y="4572000"/>
            <a:ext cx="5029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/>
              <a:t>МИТСКА ПОДЛОГА ЕПСКИХ ПЕСАМА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2133600" y="5638800"/>
            <a:ext cx="5029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/>
              <a:t>СТВАРАЛАЧКА ТЕХНИКА ЕПСКОГ КАЗИВАЧА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ТОК ПРОЈЕКТА: 2. ФАЗА </a:t>
            </a:r>
            <a:br>
              <a:rPr lang="sr-Cyrl-R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sr-Cyrl-R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(ПЛАНИРАЊЕ – два школска часа)</a:t>
            </a:r>
            <a:endParaRPr lang="en-US" sz="28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219200"/>
          <a:ext cx="6096000" cy="5034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2060"/>
                          </a:solidFill>
                        </a:rPr>
                        <a:t>НАСТАВНИЦА</a:t>
                      </a:r>
                      <a:endParaRPr lang="en-US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2060"/>
                          </a:solidFill>
                        </a:rPr>
                        <a:t>УЧЕНИЦИ</a:t>
                      </a:r>
                      <a:endParaRPr lang="en-US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Ученицима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износим предлог примене пројектне методе у обради епске поезије;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Износе идеје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у вези са пројектним активностима;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Представљам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пројектне задатке;</a:t>
                      </a:r>
                      <a:endParaRPr lang="sr-Cyrl-RS" sz="1400" baseline="0" dirty="0" smtClean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Коментаришу пројектне задатке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Делим ученике у групе и свакој групи додељујем тему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за истраживање</a:t>
                      </a:r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Упознају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се са темом истраживања;</a:t>
                      </a:r>
                      <a:endParaRPr lang="sr-Cyrl-RS" sz="1400" dirty="0" smtClean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Ученицима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делим пројектну документацију: објашњавам им начин вођења пројектне документације и датум предаје исте (два дана уочи представљања радова);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Коментаришу пројектну документацију: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износе недоумице, предлоге за другачија решења и слично;</a:t>
                      </a:r>
                      <a:endParaRPr lang="sr-Cyrl-RS" sz="1400" dirty="0" smtClean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Упознајем ученике са начином вредновања пројекта;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Упознају се са начином вредновања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пројектних активности;</a:t>
                      </a:r>
                      <a:endParaRPr lang="sr-Cyrl-RS" sz="1400" dirty="0" smtClean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Помажем ученицима приликом израде плана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активности рада појединих група;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Израђују план активности рада својих група;</a:t>
                      </a:r>
                      <a:endParaRPr lang="sr-Cyrl-RS" sz="1400" dirty="0" smtClean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sr-Cyrl-C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МАТЕРИЈАЛ ЗА УЧЕНИКЕ И НАСТАВНИКЕ: </a:t>
            </a:r>
            <a:br>
              <a:rPr lang="sr-Cyrl-C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r-Cyrl-C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ПРОЈЕКТНА ДОКУМЕНТАЦИЈА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6764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/>
              <a:t>ПРОЈЕКТНИ ЗАДАЦИ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057400" y="2209800"/>
            <a:ext cx="1295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029200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/>
              <a:t>ОБРАЗАЦ ПЛАНА РАДА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057400" y="5638800"/>
            <a:ext cx="1295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17526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/>
              <a:t>ОБРАЗАЦ ПРОЈЕКТНОГ ДНЕВНИКА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7162800" y="2362200"/>
            <a:ext cx="1295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34290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/>
              <a:t>КАЛЕНДАР ДЕШАВАЊА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800600" y="3962400"/>
            <a:ext cx="1295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51054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/>
              <a:t>ЧЕК ЛИСТА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7162800" y="571500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029200" y="4038600"/>
          <a:ext cx="914400" cy="714375"/>
        </p:xfrm>
        <a:graphic>
          <a:graphicData uri="http://schemas.openxmlformats.org/presentationml/2006/ole">
            <p:oleObj spid="_x0000_s1030" name="Document" showAsIcon="1" r:id="rId3" imgW="914400" imgH="714240" progId="Word.Document.12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286000" y="2286000"/>
          <a:ext cx="914400" cy="771525"/>
        </p:xfrm>
        <a:graphic>
          <a:graphicData uri="http://schemas.openxmlformats.org/presentationml/2006/ole">
            <p:oleObj spid="_x0000_s1032" name="Document" showAsIcon="1" r:id="rId4" imgW="914400" imgH="771480" progId="Word.Document.12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391400" y="2438400"/>
          <a:ext cx="914400" cy="771525"/>
        </p:xfrm>
        <a:graphic>
          <a:graphicData uri="http://schemas.openxmlformats.org/presentationml/2006/ole">
            <p:oleObj spid="_x0000_s1033" name="Document" showAsIcon="1" r:id="rId5" imgW="914400" imgH="771480" progId="Word.Document.12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286000" y="5715000"/>
          <a:ext cx="914400" cy="771525"/>
        </p:xfrm>
        <a:graphic>
          <a:graphicData uri="http://schemas.openxmlformats.org/presentationml/2006/ole">
            <p:oleObj spid="_x0000_s1034" name="Document" showAsIcon="1" r:id="rId6" imgW="914400" imgH="771480" progId="Word.Document.12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7391400" y="5791200"/>
          <a:ext cx="914400" cy="771525"/>
        </p:xfrm>
        <a:graphic>
          <a:graphicData uri="http://schemas.openxmlformats.org/presentationml/2006/ole">
            <p:oleObj spid="_x0000_s1035" name="Document" showAsIcon="1" r:id="rId7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ТОК ПРОЈЕКТА: 3. ФАЗА (РЕАЛИЗАЦИЈА)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800" y="990600"/>
          <a:ext cx="6096000" cy="4785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2060"/>
                          </a:solidFill>
                        </a:rPr>
                        <a:t>НАСТАВНИЦА</a:t>
                      </a:r>
                      <a:endParaRPr lang="en-US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2060"/>
                          </a:solidFill>
                        </a:rPr>
                        <a:t>УЧЕНИЦИ</a:t>
                      </a:r>
                      <a:endParaRPr lang="en-US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Пружам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информације о релевантности библиографских референци;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Обављају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истраживање у школској библиотеци и веб истраживање;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Прегледам унет садржај у енциклопедијске одреднице (материјалну валидност, језичку коректност, дизајн одредница...);</a:t>
                      </a:r>
                    </a:p>
                    <a:p>
                      <a:pPr algn="ctr"/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Одговарам ученицима на постављена питања на форуму предвиђеном за комуникацију у току пројекта Епска поезија;</a:t>
                      </a:r>
                    </a:p>
                    <a:p>
                      <a:pPr algn="ctr"/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Саветујем их у вези са израдом презентације;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Израђују електронску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енциклопедију Епска поезија помоћу веб алатке </a:t>
                      </a:r>
                      <a:r>
                        <a:rPr lang="sr-Latn-RS" sz="1400" baseline="0" dirty="0" smtClean="0">
                          <a:solidFill>
                            <a:srgbClr val="002060"/>
                          </a:solidFill>
                        </a:rPr>
                        <a:t>LIVEBINDERS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Припремају се да представе резултате истраживања на задату тему;</a:t>
                      </a:r>
                      <a:endParaRPr lang="sr-Cyrl-RS" sz="1400" dirty="0" smtClean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/>
                      <a:endParaRPr lang="sr-Cyrl-RS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sr-Cyrl-RS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sr-Cyrl-RS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sr-Cyrl-RS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Помажем ученицима уколико искажу потребу (највећи број питања се тицао у вези са избором одреднице за енциклопедију);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Договарају се на дискусионим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састанцима у школи у вези са пројектним активностима; Воде пројектну документацију;</a:t>
                      </a:r>
                      <a:endParaRPr lang="sr-Cyrl-RS" sz="1400" dirty="0" smtClean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Обавештавам колегинице о датуму огледног часа;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Позивају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ученике из другог одељења на јавни час;</a:t>
                      </a:r>
                      <a:endParaRPr lang="sr-Cyrl-RS" sz="1400" dirty="0" smtClean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24400" y="3505200"/>
          <a:ext cx="914400" cy="771525"/>
        </p:xfrm>
        <a:graphic>
          <a:graphicData uri="http://schemas.openxmlformats.org/presentationml/2006/ole">
            <p:oleObj spid="_x0000_s20481" name="Document" showAsIcon="1" r:id="rId3" imgW="914400" imgH="771480" progId="Word.Document.12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248400" y="3505200"/>
          <a:ext cx="914400" cy="771525"/>
        </p:xfrm>
        <a:graphic>
          <a:graphicData uri="http://schemas.openxmlformats.org/presentationml/2006/ole">
            <p:oleObj spid="_x0000_s20482" name="Document" showAsIcon="1" r:id="rId4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ТОК ПРОЈЕКТА: 4. ФАЗА </a:t>
            </a:r>
            <a:r>
              <a:rPr lang="en-U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sr-Cyrl-RS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(ВРЕДНОВАЊЕ – два школска часа)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0" y="1447800"/>
          <a:ext cx="6096000" cy="4876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2060"/>
                          </a:solidFill>
                        </a:rPr>
                        <a:t>НАСТАВНИЦА</a:t>
                      </a:r>
                      <a:endParaRPr lang="en-US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2060"/>
                          </a:solidFill>
                        </a:rPr>
                        <a:t>УЧЕНИЦИ</a:t>
                      </a:r>
                      <a:endParaRPr lang="en-US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Представљам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ученичке активности током пројекта Епска поезија и присутним ученицима из другог одељења и колегама и колегиницама делим чек листе;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Припремају се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за представљање резултата својих истраживања (припрема техничке опреме и костима);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r-Cyrl-RS" sz="14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Пружам подршку ученицима и стављам се у улогу фото репортера;</a:t>
                      </a:r>
                      <a:endParaRPr lang="sr-Cyrl-RS" sz="1400" baseline="0" dirty="0" smtClean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Групе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представљају резултате својих истраживања;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Подстичем госте да коментаришу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презентације;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Одговарају на питања гостију;</a:t>
                      </a:r>
                      <a:endParaRPr lang="sr-Cyrl-RS" sz="1400" dirty="0" smtClean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Износим општи утисак и коментаре у вези са презентацијама и резултатима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пројекта</a:t>
                      </a:r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Коментаришу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виђене презентације; износе утиске и мишљење у вези са пројектним активностима;</a:t>
                      </a:r>
                      <a:endParaRPr lang="sr-Cyrl-RS" sz="1400" dirty="0" smtClean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r-Cyrl-RS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Оцењујем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</a:rPr>
                        <a:t> ученички рад;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sr-Cyrl-RS" sz="1400" dirty="0" smtClean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l"/>
                      <a:r>
                        <a:rPr lang="sr-Cyrl-RS" sz="140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Евалуирају</a:t>
                      </a:r>
                      <a:r>
                        <a:rPr lang="sr-Cyrl-RS" sz="1400" baseline="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пројекат;   </a:t>
                      </a:r>
                    </a:p>
                    <a:p>
                      <a:pPr algn="ctr"/>
                      <a:endParaRPr lang="sr-Cyrl-RS" sz="1400" dirty="0" smtClean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/>
                      <a:endParaRPr lang="sr-Cyrl-RS" sz="1400" dirty="0" smtClean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400800" y="5486400"/>
          <a:ext cx="914400" cy="771525"/>
        </p:xfrm>
        <a:graphic>
          <a:graphicData uri="http://schemas.openxmlformats.org/presentationml/2006/ole">
            <p:oleObj spid="_x0000_s19457" name="Document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189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002060"/>
                </a:solidFill>
              </a:rPr>
              <a:t>ВЕБ АДРЕСА ЕЛЕКТОНСКЕ </a:t>
            </a:r>
          </a:p>
          <a:p>
            <a:pPr algn="ctr"/>
            <a:r>
              <a:rPr lang="sr-Cyrl-CS" sz="2400" b="1" dirty="0" smtClean="0">
                <a:solidFill>
                  <a:srgbClr val="002060"/>
                </a:solidFill>
              </a:rPr>
              <a:t>ЕНЦИКЛОПЕДИЈЕ ЕПСКА ПОЕЗИЈА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33400" y="1981200"/>
            <a:ext cx="81534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 smtClean="0">
                <a:latin typeface="Georgia" pitchFamily="18" charset="0"/>
              </a:rPr>
              <a:t>http://www.livebinders.com/play/play?present=true&amp;tab_layout=top&amp;id=778996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267200"/>
            <a:ext cx="698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002060"/>
                </a:solidFill>
              </a:rPr>
              <a:t>УЧЕНИЧКИ РАДОВИ ПРЕДСТАВЉЕНИ НА ЧАСУ</a:t>
            </a: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43000" y="5257800"/>
          <a:ext cx="914400" cy="771525"/>
        </p:xfrm>
        <a:graphic>
          <a:graphicData uri="http://schemas.openxmlformats.org/presentationml/2006/ole">
            <p:oleObj spid="_x0000_s17410" name="Presentation" showAsIcon="1" r:id="rId3" imgW="914400" imgH="771480" progId="PowerPoint.Show.12">
              <p:embed/>
            </p:oleObj>
          </a:graphicData>
        </a:graphic>
      </p:graphicFrame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24200" y="5257800"/>
          <a:ext cx="914400" cy="771525"/>
        </p:xfrm>
        <a:graphic>
          <a:graphicData uri="http://schemas.openxmlformats.org/presentationml/2006/ole">
            <p:oleObj spid="_x0000_s17411" name="Presentation" showAsIcon="1" r:id="rId4" imgW="914400" imgH="771480" progId="PowerPoint.Show.12">
              <p:embed/>
            </p:oleObj>
          </a:graphicData>
        </a:graphic>
      </p:graphicFrame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05400" y="5257800"/>
          <a:ext cx="914400" cy="771525"/>
        </p:xfrm>
        <a:graphic>
          <a:graphicData uri="http://schemas.openxmlformats.org/presentationml/2006/ole">
            <p:oleObj spid="_x0000_s17412" name="Presentation" showAsIcon="1" r:id="rId5" imgW="914400" imgH="771480" progId="PowerPoint.Show.12">
              <p:embed/>
            </p:oleObj>
          </a:graphicData>
        </a:graphic>
      </p:graphicFrame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934200" y="5257800"/>
          <a:ext cx="914400" cy="771525"/>
        </p:xfrm>
        <a:graphic>
          <a:graphicData uri="http://schemas.openxmlformats.org/presentationml/2006/ole">
            <p:oleObj spid="_x0000_s17413" name="Presentation" showAsIcon="1" r:id="rId6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280</TotalTime>
  <Words>643</Words>
  <Application>Microsoft Office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Equity</vt:lpstr>
      <vt:lpstr>Document</vt:lpstr>
      <vt:lpstr>Presentation</vt:lpstr>
      <vt:lpstr>ЕНЦИКЛОПЕДИСТИ У АКЦИЈИ Електронским учењем до креативне наставе</vt:lpstr>
      <vt:lpstr>Slide 2</vt:lpstr>
      <vt:lpstr>ТОК ПРОЈЕКТА: 1. ФАЗА (ОДЛУКА)</vt:lpstr>
      <vt:lpstr>ПРОЈЕКТНЕ/ИСТРАЖИВАЧКЕ ТЕМЕ</vt:lpstr>
      <vt:lpstr>ТОК ПРОЈЕКТА: 2. ФАЗА  (ПЛАНИРАЊЕ – два школска часа)</vt:lpstr>
      <vt:lpstr>МАТЕРИЈАЛ ЗА УЧЕНИКЕ И НАСТАВНИКЕ:  ПРОЈЕКТНА ДОКУМЕНТАЦИЈА</vt:lpstr>
      <vt:lpstr>ТОК ПРОЈЕКТА: 3. ФАЗА (РЕАЛИЗАЦИЈА)</vt:lpstr>
      <vt:lpstr>ТОК ПРОЈЕКТА: 4. ФАЗА  (ВРЕДНОВАЊЕ – два школска часа)</vt:lpstr>
      <vt:lpstr>Slide 9</vt:lpstr>
      <vt:lpstr>ДЕЛИЋ АТМОСФЕРЕ СА ОГЛЕДНОГ ЧАСА:  ПРЕДСТАВЉАЊЕ РЕЗУЛТАТА ПРОЈЕКТА ЕПСКА ПОЕЗИЈА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ЕНЦИКЛОПЕДИСТИ У АКЦИЈИ Електронским учењем до креативне наставе</dc:title>
  <dc:creator/>
  <cp:lastModifiedBy>Ico</cp:lastModifiedBy>
  <cp:revision>43</cp:revision>
  <dcterms:created xsi:type="dcterms:W3CDTF">2006-08-16T00:00:00Z</dcterms:created>
  <dcterms:modified xsi:type="dcterms:W3CDTF">2013-08-16T12:45:30Z</dcterms:modified>
</cp:coreProperties>
</file>