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F40D765-A7E3-406F-BA0E-A7256E11F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A73476-6C74-41DE-B484-B9ACBEACAE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82342-24CF-4D16-9F36-70EB9F3BC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95158-BC4D-49EA-B974-6D6F8904A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C63EA-EBCB-47A4-9FB1-A6238A5F6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E86BE-B349-4376-818C-341B4D1A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E40A-16FD-4017-A691-4218E2E1DF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E29E2-89F9-4E66-AECD-76FEC50B4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09FF0-323A-4BD6-A377-A462C5E949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404C6-B3EE-4AEB-8547-69D08B69D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C78-3BDB-4072-844D-59E4B8034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42735-871F-463E-AAFE-89D568A66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04EBEC6-2295-417B-8D14-DA14A78329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sr-Cyrl-RS" sz="4400" dirty="0" smtClean="0">
                <a:solidFill>
                  <a:srgbClr val="FF0000"/>
                </a:solidFill>
              </a:rPr>
              <a:t>НАШ ПРОЈЕКАТ,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НАШЕ ИСТРАЖИВАЊЕ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048000"/>
            <a:ext cx="6248400" cy="2362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 typeface="Wingdings" pitchFamily="2" charset="2"/>
              <a:buChar char="l"/>
            </a:pPr>
            <a:r>
              <a:rPr lang="en-US" sz="2000" dirty="0" smtClean="0"/>
              <a:t> </a:t>
            </a:r>
            <a:r>
              <a:rPr lang="en-US" sz="2000" dirty="0" err="1" smtClean="0"/>
              <a:t>Предмет</a:t>
            </a:r>
            <a:r>
              <a:rPr lang="en-US" sz="2000" dirty="0" smtClean="0"/>
              <a:t> </a:t>
            </a:r>
            <a:r>
              <a:rPr lang="en-US" sz="2000" dirty="0" err="1" smtClean="0"/>
              <a:t>истраживања</a:t>
            </a:r>
            <a:r>
              <a:rPr lang="en-US" sz="2000" dirty="0" smtClean="0"/>
              <a:t>: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000" dirty="0" smtClean="0"/>
              <a:t>   </a:t>
            </a:r>
            <a:r>
              <a:rPr lang="en-US" sz="2000" dirty="0" err="1" smtClean="0"/>
              <a:t>Права</a:t>
            </a:r>
            <a:endParaRPr lang="en-US" sz="2000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000" dirty="0" smtClean="0"/>
              <a:t>   </a:t>
            </a:r>
            <a:r>
              <a:rPr lang="en-US" sz="2000" dirty="0" err="1" smtClean="0"/>
              <a:t>потрошача</a:t>
            </a:r>
            <a:r>
              <a:rPr lang="en-US" sz="2000" dirty="0" smtClean="0"/>
              <a:t> </a:t>
            </a:r>
          </a:p>
          <a:p>
            <a:pPr algn="l" eaLnBrk="1" hangingPunct="1">
              <a:lnSpc>
                <a:spcPct val="80000"/>
              </a:lnSpc>
            </a:pPr>
            <a:endParaRPr lang="en-US" sz="2000" dirty="0" smtClean="0"/>
          </a:p>
          <a:p>
            <a:pPr algn="l" eaLnBrk="1" hangingPunct="1">
              <a:lnSpc>
                <a:spcPct val="80000"/>
              </a:lnSpc>
            </a:pPr>
            <a:endParaRPr lang="en-US" sz="2000" dirty="0" smtClean="0"/>
          </a:p>
          <a:p>
            <a:pPr algn="l" eaLnBrk="1" hangingPunct="1">
              <a:lnSpc>
                <a:spcPct val="80000"/>
              </a:lnSpc>
            </a:pPr>
            <a:endParaRPr lang="en-US" sz="2000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000" dirty="0" err="1" smtClean="0"/>
              <a:t>Извор</a:t>
            </a:r>
            <a:r>
              <a:rPr lang="en-US" sz="2000" dirty="0" smtClean="0"/>
              <a:t>: www.politika.rs</a:t>
            </a:r>
          </a:p>
        </p:txBody>
      </p:sp>
      <p:pic>
        <p:nvPicPr>
          <p:cNvPr id="7172" name="Picture 4" descr="polit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3613" y="4068763"/>
            <a:ext cx="4370387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ПРВИ КОРАК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smtClean="0"/>
              <a:t>Израда упитника са шест питања</a:t>
            </a:r>
          </a:p>
          <a:p>
            <a:pPr eaLnBrk="1" hangingPunct="1"/>
            <a:r>
              <a:rPr lang="en-US" smtClean="0"/>
              <a:t> Сваки пар ученика предложио је по једно питање.</a:t>
            </a:r>
          </a:p>
          <a:p>
            <a:pPr eaLnBrk="1" hangingPunct="1"/>
            <a:r>
              <a:rPr lang="en-US" smtClean="0"/>
              <a:t>Упитник попуњава 30 ученика наше школе</a:t>
            </a:r>
          </a:p>
          <a:p>
            <a:pPr eaLnBrk="1" hangingPunct="1"/>
            <a:r>
              <a:rPr lang="en-US" smtClean="0"/>
              <a:t>Ученици који ће попунити упитник – случајан избор</a:t>
            </a:r>
          </a:p>
          <a:p>
            <a:pPr eaLnBrk="1" hangingPunct="1"/>
            <a:r>
              <a:rPr lang="en-US" smtClean="0"/>
              <a:t>Упитник је анониман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953000" y="4953000"/>
          <a:ext cx="1981200" cy="1600200"/>
        </p:xfrm>
        <a:graphic>
          <a:graphicData uri="http://schemas.openxmlformats.org/presentationml/2006/ole">
            <p:oleObj spid="_x0000_s1026" name="Document" showAsIcon="1" r:id="rId3" imgW="914400" imgH="771480" progId="Word.Document.8">
              <p:embed/>
            </p:oleObj>
          </a:graphicData>
        </a:graphic>
      </p:graphicFrame>
      <p:sp>
        <p:nvSpPr>
          <p:cNvPr id="1029" name="AutoShape 6"/>
          <p:cNvSpPr>
            <a:spLocks noChangeArrowheads="1"/>
          </p:cNvSpPr>
          <p:nvPr/>
        </p:nvSpPr>
        <p:spPr bwMode="auto">
          <a:xfrm rot="749259">
            <a:off x="6553200" y="0"/>
            <a:ext cx="2590800" cy="14478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Да те питам?</a:t>
            </a:r>
          </a:p>
          <a:p>
            <a:pPr algn="ctr"/>
            <a:endParaRPr lang="en-US"/>
          </a:p>
        </p:txBody>
      </p:sp>
      <p:pic>
        <p:nvPicPr>
          <p:cNvPr id="1030" name="Picture 7" descr="images (7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8600"/>
            <a:ext cx="1905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8"/>
          <p:cNvSpPr>
            <a:spLocks noChangeArrowheads="1"/>
          </p:cNvSpPr>
          <p:nvPr/>
        </p:nvSpPr>
        <p:spPr bwMode="auto">
          <a:xfrm>
            <a:off x="2895600" y="5715000"/>
            <a:ext cx="1752600" cy="609600"/>
          </a:xfrm>
          <a:prstGeom prst="homePlate">
            <a:avLst>
              <a:gd name="adj" fmla="val 718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630362"/>
          </a:xfrm>
        </p:spPr>
        <p:txBody>
          <a:bodyPr/>
          <a:lstStyle/>
          <a:p>
            <a:pPr eaLnBrk="1" hangingPunct="1"/>
            <a:r>
              <a:rPr lang="en-US" sz="3500" dirty="0" smtClean="0"/>
              <a:t>ДРУГИ КОРАК, </a:t>
            </a:r>
            <a:br>
              <a:rPr lang="en-US" sz="3500" dirty="0" smtClean="0"/>
            </a:br>
            <a:r>
              <a:rPr lang="en-US" sz="3500" dirty="0" smtClean="0">
                <a:solidFill>
                  <a:srgbClr val="FF0000"/>
                </a:solidFill>
              </a:rPr>
              <a:t>РЕЗИМЕ ПРОЈЕКТА </a:t>
            </a:r>
            <a:r>
              <a:rPr lang="en-US" sz="3500" dirty="0" smtClean="0"/>
              <a:t>УВОЂЕЊА НОВОГ ПРОИЗВОДА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sz="2600" smtClean="0"/>
              <a:t>Стоји на почетку,</a:t>
            </a:r>
          </a:p>
          <a:p>
            <a:pPr eaLnBrk="1" hangingPunct="1"/>
            <a:r>
              <a:rPr lang="en-US" sz="2600" smtClean="0"/>
              <a:t>Он представља личну карту пројекта</a:t>
            </a:r>
          </a:p>
          <a:p>
            <a:pPr eaLnBrk="1" hangingPunct="1"/>
            <a:r>
              <a:rPr lang="en-US" sz="2600" smtClean="0"/>
              <a:t>Он мора да буде јасан и занимљив увод у “нашу причу”,</a:t>
            </a:r>
          </a:p>
          <a:p>
            <a:pPr eaLnBrk="1" hangingPunct="1"/>
            <a:r>
              <a:rPr lang="en-US" sz="2600" smtClean="0"/>
              <a:t>У резимеу се описују најважнији стратешки циљеви, а потом и остали, према важности, </a:t>
            </a:r>
            <a:r>
              <a:rPr lang="en-US" sz="2600" smtClean="0">
                <a:solidFill>
                  <a:schemeClr val="hlink"/>
                </a:solidFill>
              </a:rPr>
              <a:t>(јасни, мерљиви, достижни и временски дефинисани)</a:t>
            </a:r>
          </a:p>
          <a:p>
            <a:pPr eaLnBrk="1" hangingPunct="1"/>
            <a:r>
              <a:rPr lang="en-US" sz="2600" smtClean="0"/>
              <a:t>Не журите приликом израде резимеа пројекта. Од њега зависи много тога.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</p:txBody>
      </p:sp>
      <p:sp>
        <p:nvSpPr>
          <p:cNvPr id="2053" name="AutoShape 6"/>
          <p:cNvSpPr>
            <a:spLocks noChangeArrowheads="1"/>
          </p:cNvSpPr>
          <p:nvPr/>
        </p:nvSpPr>
        <p:spPr bwMode="auto">
          <a:xfrm>
            <a:off x="5257800" y="5791200"/>
            <a:ext cx="1600200" cy="609600"/>
          </a:xfrm>
          <a:prstGeom prst="notchedRightArrow">
            <a:avLst>
              <a:gd name="adj1" fmla="val 50000"/>
              <a:gd name="adj2" fmla="val 65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7010400" y="5857875"/>
          <a:ext cx="1752600" cy="1000125"/>
        </p:xfrm>
        <a:graphic>
          <a:graphicData uri="http://schemas.openxmlformats.org/presentationml/2006/ole">
            <p:oleObj spid="_x0000_s2050" name="Document" showAsIcon="1" r:id="rId3" imgW="914400" imgH="771480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ТРЕЋИ КОРАК </a:t>
            </a:r>
            <a:r>
              <a:rPr lang="en-US" dirty="0" smtClean="0">
                <a:solidFill>
                  <a:srgbClr val="FF0000"/>
                </a:solidFill>
              </a:rPr>
              <a:t>(ФАЗЕ ПРОЈЕКТА)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Одређивање теме пројекта,</a:t>
            </a:r>
            <a:endParaRPr lang="en-US" sz="2600" smtClean="0">
              <a:solidFill>
                <a:schemeClr val="hlink"/>
              </a:solidFill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Дефинисање циља/циљева пројекта,</a:t>
            </a:r>
            <a:endParaRPr lang="en-US" sz="2600" smtClean="0">
              <a:solidFill>
                <a:schemeClr val="hlink"/>
              </a:solidFill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Планирање пројектних активности,</a:t>
            </a:r>
            <a:endParaRPr lang="en-US" sz="2600" smtClean="0">
              <a:solidFill>
                <a:schemeClr val="hlink"/>
              </a:solidFill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Динамика реализације планираних активности, </a:t>
            </a:r>
            <a:endParaRPr lang="en-US" sz="2600" smtClean="0">
              <a:solidFill>
                <a:schemeClr val="hlink"/>
              </a:solidFill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Приказ добијених резултата пројекта</a:t>
            </a:r>
            <a:endParaRPr lang="en-US" sz="2600" smtClean="0">
              <a:solidFill>
                <a:schemeClr val="hlink"/>
              </a:solidFill>
            </a:endParaRP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600" smtClean="0"/>
              <a:t>Процена остварености дефинисаних циљева (успеси и тешкоће).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chemeClr val="hlink"/>
                </a:solidFill>
              </a:rPr>
              <a:t>старт                                                           циљ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2600" smtClean="0">
                <a:solidFill>
                  <a:schemeClr val="hlink"/>
                </a:solidFill>
              </a:rPr>
              <a:t>       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143000" y="5715000"/>
            <a:ext cx="914400" cy="457200"/>
          </a:xfrm>
          <a:custGeom>
            <a:avLst/>
            <a:gdLst>
              <a:gd name="T0" fmla="*/ 685800 w 21600"/>
              <a:gd name="T1" fmla="*/ 0 h 21600"/>
              <a:gd name="T2" fmla="*/ 0 w 21600"/>
              <a:gd name="T3" fmla="*/ 228600 h 21600"/>
              <a:gd name="T4" fmla="*/ 685800 w 21600"/>
              <a:gd name="T5" fmla="*/ 457200 h 21600"/>
              <a:gd name="T6" fmla="*/ 9144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514600" y="5715000"/>
            <a:ext cx="1676400" cy="457200"/>
          </a:xfrm>
          <a:custGeom>
            <a:avLst/>
            <a:gdLst>
              <a:gd name="T0" fmla="*/ 1257300 w 21600"/>
              <a:gd name="T1" fmla="*/ 0 h 21600"/>
              <a:gd name="T2" fmla="*/ 0 w 21600"/>
              <a:gd name="T3" fmla="*/ 228600 h 21600"/>
              <a:gd name="T4" fmla="*/ 1257300 w 21600"/>
              <a:gd name="T5" fmla="*/ 457200 h 21600"/>
              <a:gd name="T6" fmla="*/ 16764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4572000" y="5638800"/>
            <a:ext cx="1828800" cy="685800"/>
          </a:xfrm>
          <a:custGeom>
            <a:avLst/>
            <a:gdLst>
              <a:gd name="T0" fmla="*/ 1371600 w 21600"/>
              <a:gd name="T1" fmla="*/ 0 h 21600"/>
              <a:gd name="T2" fmla="*/ 0 w 21600"/>
              <a:gd name="T3" fmla="*/ 342900 h 21600"/>
              <a:gd name="T4" fmla="*/ 1371600 w 21600"/>
              <a:gd name="T5" fmla="*/ 685800 h 21600"/>
              <a:gd name="T6" fmla="*/ 1828800 w 21600"/>
              <a:gd name="T7" fmla="*/ 342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ДИНАМИКА РЕАЛИЗАЦИЈЕ ПРОЈЕКТНИХ АКТИВНОСТИ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smtClean="0"/>
              <a:t>У наставку презентације дајемо временску табелу (тзв. гантограм),</a:t>
            </a:r>
          </a:p>
          <a:p>
            <a:pPr eaLnBrk="1" hangingPunct="1"/>
            <a:r>
              <a:rPr lang="en-US" smtClean="0"/>
              <a:t>Њена сврха је временско управљање пројектом,</a:t>
            </a:r>
          </a:p>
          <a:p>
            <a:pPr eaLnBrk="1" hangingPunct="1"/>
            <a:r>
              <a:rPr lang="en-US" smtClean="0"/>
              <a:t>Поштовање рокова,</a:t>
            </a:r>
          </a:p>
          <a:p>
            <a:pPr eaLnBrk="1" hangingPunct="1"/>
            <a:r>
              <a:rPr lang="en-US" smtClean="0"/>
              <a:t>Развијање одговорности према свом и туђем времену и учинку у пројекту.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57200" y="5486400"/>
            <a:ext cx="1219200" cy="685800"/>
          </a:xfrm>
          <a:custGeom>
            <a:avLst/>
            <a:gdLst>
              <a:gd name="T0" fmla="*/ 914400 w 21600"/>
              <a:gd name="T1" fmla="*/ 0 h 21600"/>
              <a:gd name="T2" fmla="*/ 0 w 21600"/>
              <a:gd name="T3" fmla="*/ 342900 h 21600"/>
              <a:gd name="T4" fmla="*/ 914400 w 21600"/>
              <a:gd name="T5" fmla="*/ 685800 h 21600"/>
              <a:gd name="T6" fmla="*/ 1219200 w 21600"/>
              <a:gd name="T7" fmla="*/ 342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2133600" y="5410200"/>
          <a:ext cx="1524000" cy="1076325"/>
        </p:xfrm>
        <a:graphic>
          <a:graphicData uri="http://schemas.openxmlformats.org/presentationml/2006/ole">
            <p:oleObj spid="_x0000_s3074" name="Document" showAsIcon="1" r:id="rId3" imgW="914400" imgH="771480" progId="Word.Document.8">
              <p:embed/>
            </p:oleObj>
          </a:graphicData>
        </a:graphic>
      </p:graphicFrame>
      <p:pic>
        <p:nvPicPr>
          <p:cNvPr id="3078" name="Picture 7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346700"/>
            <a:ext cx="23622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ЈОШ НИЈЕ ГОТОВО, НАСТАВЉАМО КОД КУЋЕ !!!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Домаћи задатак бр. 2</a:t>
            </a:r>
          </a:p>
          <a:p>
            <a:pPr eaLnBrk="1" hangingPunct="1"/>
            <a:r>
              <a:rPr lang="en-US" smtClean="0"/>
              <a:t>Спровођење анкетирања на узорку од 30 ученика у школи,</a:t>
            </a:r>
          </a:p>
          <a:p>
            <a:pPr eaLnBrk="1" hangingPunct="1"/>
            <a:r>
              <a:rPr lang="en-US" smtClean="0"/>
              <a:t>Сваки пар ученика (имамо шест парова) треба да анкетира по пет ученика чиме се посао знатно олакшава,</a:t>
            </a:r>
          </a:p>
          <a:p>
            <a:pPr eaLnBrk="1" hangingPunct="1"/>
            <a:r>
              <a:rPr lang="en-US" smtClean="0"/>
              <a:t>Резултате истраживања приказати  у еxcel-у са графичким приказом по избору.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886200" y="5791200"/>
            <a:ext cx="1371600" cy="685800"/>
          </a:xfrm>
          <a:custGeom>
            <a:avLst/>
            <a:gdLst>
              <a:gd name="T0" fmla="*/ 960501 w 21600"/>
              <a:gd name="T1" fmla="*/ 0 h 21600"/>
              <a:gd name="T2" fmla="*/ 960501 w 21600"/>
              <a:gd name="T3" fmla="*/ 386016 h 21600"/>
              <a:gd name="T4" fmla="*/ 205549 w 21600"/>
              <a:gd name="T5" fmla="*/ 685800 h 21600"/>
              <a:gd name="T6" fmla="*/ 1371600 w 21600"/>
              <a:gd name="T7" fmla="*/ 19300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5715000" y="5791200"/>
          <a:ext cx="2133600" cy="1066800"/>
        </p:xfrm>
        <a:graphic>
          <a:graphicData uri="http://schemas.openxmlformats.org/presentationml/2006/ole">
            <p:oleObj spid="_x0000_s4098" name="Worksheet" showAsIcon="1" r:id="rId3" imgW="914400" imgH="771480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247</TotalTime>
  <Words>246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Network</vt:lpstr>
      <vt:lpstr>Microsoft Office Word 97 - 2003 Document</vt:lpstr>
      <vt:lpstr>Microsoft Office Excel 97-2003 Worksheet</vt:lpstr>
      <vt:lpstr>НАШ ПРОЈЕКАТ, НАШЕ ИСТРАЖИВАЊЕ</vt:lpstr>
      <vt:lpstr>ПРВИ КОРАК</vt:lpstr>
      <vt:lpstr>ДРУГИ КОРАК,  РЕЗИМЕ ПРОЈЕКТА УВОЂЕЊА НОВОГ ПРОИЗВОДА</vt:lpstr>
      <vt:lpstr>ТРЕЋИ КОРАК (ФАЗЕ ПРОЈЕКТА)</vt:lpstr>
      <vt:lpstr>ДИНАМИКА РЕАЛИЗАЦИЈЕ ПРОЈЕКТНИХ АКТИВНОСТИ</vt:lpstr>
      <vt:lpstr>ЈОШ НИЈЕ ГОТОВО, НАСТАВЉАМО КОД КУЋЕ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43</cp:revision>
  <cp:lastPrinted>1601-01-01T00:00:00Z</cp:lastPrinted>
  <dcterms:created xsi:type="dcterms:W3CDTF">2013-02-17T01:14:25Z</dcterms:created>
  <dcterms:modified xsi:type="dcterms:W3CDTF">2013-08-18T19:21:16Z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