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Default Extension="docx" ContentType="application/vnd.openxmlformats-officedocument.wordprocessingml.document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Default Extension="pptx" ContentType="application/vnd.openxmlformats-officedocument.presentationml.presentation"/>
  <Override PartName="/ppt/slideLayouts/slideLayout10.xml" ContentType="application/vnd.openxmlformats-officedocument.presentationml.slideLayout+xml"/>
  <Default Extension="vml" ContentType="application/vnd.openxmlformats-officedocument.vmlDrawing"/>
  <Default Extension="doc" ContentType="application/msword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4" r:id="rId1"/>
  </p:sldMasterIdLst>
  <p:sldIdLst>
    <p:sldId id="256" r:id="rId2"/>
    <p:sldId id="257" r:id="rId3"/>
    <p:sldId id="274" r:id="rId4"/>
    <p:sldId id="273" r:id="rId5"/>
    <p:sldId id="258" r:id="rId6"/>
    <p:sldId id="259" r:id="rId7"/>
    <p:sldId id="268" r:id="rId8"/>
    <p:sldId id="261" r:id="rId9"/>
    <p:sldId id="269" r:id="rId10"/>
    <p:sldId id="275" r:id="rId11"/>
    <p:sldId id="266" r:id="rId12"/>
    <p:sldId id="267" r:id="rId13"/>
    <p:sldId id="272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78" d="100"/>
          <a:sy n="78" d="100"/>
        </p:scale>
        <p:origin x="-1062" y="2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image" Target="../media/image8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image" Target="../media/image10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14.wmf"/><Relationship Id="rId1" Type="http://schemas.openxmlformats.org/officeDocument/2006/relationships/image" Target="../media/image13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32FF199C-F6E4-4D2A-803F-50AF0C788703}" type="datetimeFigureOut">
              <a:rPr lang="en-US" smtClean="0"/>
              <a:pPr/>
              <a:t>8/20/2013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5E0B280D-594C-4AC8-AA27-CA4575C17C4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F199C-F6E4-4D2A-803F-50AF0C788703}" type="datetimeFigureOut">
              <a:rPr lang="en-US" smtClean="0"/>
              <a:pPr/>
              <a:t>8/20/2013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0B280D-594C-4AC8-AA27-CA4575C17C4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F199C-F6E4-4D2A-803F-50AF0C788703}" type="datetimeFigureOut">
              <a:rPr lang="en-US" smtClean="0"/>
              <a:pPr/>
              <a:t>8/20/2013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0B280D-594C-4AC8-AA27-CA4575C17C4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32FF199C-F6E4-4D2A-803F-50AF0C788703}" type="datetimeFigureOut">
              <a:rPr lang="en-US" smtClean="0"/>
              <a:pPr/>
              <a:t>8/20/2013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5E0B280D-594C-4AC8-AA27-CA4575C17C4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32FF199C-F6E4-4D2A-803F-50AF0C788703}" type="datetimeFigureOut">
              <a:rPr lang="en-US" smtClean="0"/>
              <a:pPr/>
              <a:t>8/20/2013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5E0B280D-594C-4AC8-AA27-CA4575C17C4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F199C-F6E4-4D2A-803F-50AF0C788703}" type="datetimeFigureOut">
              <a:rPr lang="en-US" smtClean="0"/>
              <a:pPr/>
              <a:t>8/20/2013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0B280D-594C-4AC8-AA27-CA4575C17C4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F199C-F6E4-4D2A-803F-50AF0C788703}" type="datetimeFigureOut">
              <a:rPr lang="en-US" smtClean="0"/>
              <a:pPr/>
              <a:t>8/20/2013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0B280D-594C-4AC8-AA27-CA4575C17C4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32FF199C-F6E4-4D2A-803F-50AF0C788703}" type="datetimeFigureOut">
              <a:rPr lang="en-US" smtClean="0"/>
              <a:pPr/>
              <a:t>8/20/2013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5E0B280D-594C-4AC8-AA27-CA4575C17C4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F199C-F6E4-4D2A-803F-50AF0C788703}" type="datetimeFigureOut">
              <a:rPr lang="en-US" smtClean="0"/>
              <a:pPr/>
              <a:t>8/20/2013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0B280D-594C-4AC8-AA27-CA4575C17C4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32FF199C-F6E4-4D2A-803F-50AF0C788703}" type="datetimeFigureOut">
              <a:rPr lang="en-US" smtClean="0"/>
              <a:pPr/>
              <a:t>8/20/2013</a:t>
            </a:fld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5E0B280D-594C-4AC8-AA27-CA4575C17C4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32FF199C-F6E4-4D2A-803F-50AF0C788703}" type="datetimeFigureOut">
              <a:rPr lang="en-US" smtClean="0"/>
              <a:pPr/>
              <a:t>8/20/2013</a:t>
            </a:fld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5E0B280D-594C-4AC8-AA27-CA4575C17C4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32FF199C-F6E4-4D2A-803F-50AF0C788703}" type="datetimeFigureOut">
              <a:rPr lang="en-US" smtClean="0"/>
              <a:pPr/>
              <a:t>8/20/2013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5E0B280D-594C-4AC8-AA27-CA4575C17C4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65" r:id="rId1"/>
    <p:sldLayoutId id="2147483866" r:id="rId2"/>
    <p:sldLayoutId id="2147483867" r:id="rId3"/>
    <p:sldLayoutId id="2147483868" r:id="rId4"/>
    <p:sldLayoutId id="2147483869" r:id="rId5"/>
    <p:sldLayoutId id="2147483870" r:id="rId6"/>
    <p:sldLayoutId id="2147483871" r:id="rId7"/>
    <p:sldLayoutId id="2147483872" r:id="rId8"/>
    <p:sldLayoutId id="2147483873" r:id="rId9"/>
    <p:sldLayoutId id="2147483874" r:id="rId10"/>
    <p:sldLayoutId id="2147483875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Office_Word_Document8.docx"/><Relationship Id="rId2" Type="http://schemas.openxmlformats.org/officeDocument/2006/relationships/slideLayout" Target="../slideLayouts/slideLayout5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12.jpeg"/><Relationship Id="rId4" Type="http://schemas.openxmlformats.org/officeDocument/2006/relationships/package" Target="../embeddings/Microsoft_Office_Word_Document9.docx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6.vml"/><Relationship Id="rId5" Type="http://schemas.openxmlformats.org/officeDocument/2006/relationships/package" Target="../embeddings/Microsoft_Office_PowerPoint_Presentation10.pptx"/><Relationship Id="rId4" Type="http://schemas.openxmlformats.org/officeDocument/2006/relationships/oleObject" Target="../embeddings/Microsoft_Office_Word_97_-_2003_Document1.doc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Office_Word_Document1.docx"/><Relationship Id="rId2" Type="http://schemas.openxmlformats.org/officeDocument/2006/relationships/slideLayout" Target="../slideLayouts/slideLayout5.xml"/><Relationship Id="rId1" Type="http://schemas.openxmlformats.org/officeDocument/2006/relationships/vmlDrawing" Target="../drawings/vmlDrawing1.vml"/><Relationship Id="rId4" Type="http://schemas.openxmlformats.org/officeDocument/2006/relationships/package" Target="../embeddings/Microsoft_Office_Word_Document2.docx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Office_PowerPoint_Presentation3.pptx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2.vml"/><Relationship Id="rId4" Type="http://schemas.openxmlformats.org/officeDocument/2006/relationships/package" Target="../embeddings/Microsoft_Office_Word_Document4.docx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Office_Word_Document5.docx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3.v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Office_Word_Document6.docx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4.vml"/><Relationship Id="rId4" Type="http://schemas.openxmlformats.org/officeDocument/2006/relationships/package" Target="../embeddings/Microsoft_Office_Word_Document7.docx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alphaModFix amt="48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sr-Cyrl-RS" sz="7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itchFamily="34" charset="0"/>
              </a:rPr>
              <a:t>Педагошки изазови одељењског старешинства</a:t>
            </a:r>
            <a:endParaRPr lang="en-US" sz="72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rbel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57356" y="4857760"/>
            <a:ext cx="6915176" cy="1285884"/>
          </a:xfrm>
        </p:spPr>
        <p:txBody>
          <a:bodyPr>
            <a:normAutofit fontScale="62500" lnSpcReduction="20000"/>
          </a:bodyPr>
          <a:lstStyle/>
          <a:p>
            <a:pPr algn="r"/>
            <a:r>
              <a:rPr lang="sr-Cyrl-RS" sz="4400" b="1" dirty="0" smtClean="0">
                <a:solidFill>
                  <a:schemeClr val="bg1"/>
                </a:solidFill>
                <a:latin typeface="Corbel" pitchFamily="34" charset="0"/>
              </a:rPr>
              <a:t>Вишња Минчев</a:t>
            </a:r>
          </a:p>
          <a:p>
            <a:pPr algn="r"/>
            <a:r>
              <a:rPr lang="sr-Cyrl-RS" sz="4400" b="1" dirty="0" smtClean="0">
                <a:solidFill>
                  <a:schemeClr val="bg1"/>
                </a:solidFill>
                <a:latin typeface="Corbel" pitchFamily="34" charset="0"/>
              </a:rPr>
              <a:t>Железничка техничка школа</a:t>
            </a:r>
          </a:p>
          <a:p>
            <a:pPr algn="r"/>
            <a:r>
              <a:rPr lang="sr-Cyrl-RS" sz="4400" b="1" dirty="0" smtClean="0">
                <a:solidFill>
                  <a:schemeClr val="bg1"/>
                </a:solidFill>
                <a:latin typeface="Corbel" pitchFamily="34" charset="0"/>
              </a:rPr>
              <a:t> Београд</a:t>
            </a:r>
            <a:endParaRPr lang="en-US" sz="4400" b="1" dirty="0">
              <a:solidFill>
                <a:schemeClr val="bg1"/>
              </a:solidFill>
              <a:latin typeface="Corbe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r-Cyrl-RS" sz="5400" b="1" dirty="0" smtClean="0">
                <a:latin typeface="+mn-lt"/>
              </a:rPr>
              <a:t>Постављање питања</a:t>
            </a:r>
            <a:endParaRPr lang="en-US" sz="5400" b="1" dirty="0">
              <a:latin typeface="+mn-lt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en-US" dirty="0" smtClean="0"/>
          </a:p>
          <a:p>
            <a:pPr marL="457200" lvl="0" indent="-457200">
              <a:buNone/>
            </a:pPr>
            <a:endParaRPr lang="en-US" dirty="0"/>
          </a:p>
        </p:txBody>
      </p:sp>
      <p:sp>
        <p:nvSpPr>
          <p:cNvPr id="7" name="Rounded Rectangle 6"/>
          <p:cNvSpPr/>
          <p:nvPr/>
        </p:nvSpPr>
        <p:spPr>
          <a:xfrm>
            <a:off x="500034" y="1357298"/>
            <a:ext cx="8143932" cy="528641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sr-Cyrl-RS" dirty="0" smtClean="0">
                <a:solidFill>
                  <a:schemeClr val="bg2"/>
                </a:solidFill>
              </a:rPr>
              <a:t>1. </a:t>
            </a:r>
            <a:r>
              <a:rPr lang="sr-Latn-RS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bg2"/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Које делове имају белице К-900 и К-901?</a:t>
            </a:r>
            <a:endParaRPr lang="en-US" b="1" dirty="0" smtClean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bg2"/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  <a:p>
            <a:pPr lvl="0"/>
            <a:r>
              <a:rPr lang="sr-Cyrl-RS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bg2"/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2. Како се обележавају свеске у које су белице повезане?</a:t>
            </a:r>
            <a:endParaRPr lang="en-US" b="1" dirty="0" smtClean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bg2"/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  <a:p>
            <a:pPr lvl="0"/>
            <a:r>
              <a:rPr lang="sr-Cyrl-RS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bg2"/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3. Која евиденција о овим белицама се води у рачуну К-44?</a:t>
            </a:r>
            <a:endParaRPr lang="en-US" b="1" dirty="0" smtClean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bg2"/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  <a:p>
            <a:pPr lvl="0"/>
            <a:r>
              <a:rPr lang="sr-Cyrl-RS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bg2"/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4. Шта је рачун К-937 и како се он води?</a:t>
            </a:r>
            <a:endParaRPr lang="en-US" b="1" dirty="0" smtClean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bg2"/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  <a:p>
            <a:pPr lvl="0"/>
            <a:r>
              <a:rPr lang="sr-Cyrl-RS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bg2"/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5. Који подаци из рачуна К-937 се уписују у годишњи бележник К-31 или К-31а?</a:t>
            </a:r>
            <a:endParaRPr lang="en-US" b="1" dirty="0" smtClean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bg2"/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  <a:p>
            <a:pPr lvl="0"/>
            <a:r>
              <a:rPr lang="sr-Cyrl-RS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bg2"/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6. Која белешка се уписује за:</a:t>
            </a:r>
            <a:endParaRPr lang="en-US" b="1" dirty="0" smtClean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bg2"/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  <a:p>
            <a:r>
              <a:rPr lang="sr-Cyrl-RS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bg2"/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    а) поништену белицу</a:t>
            </a:r>
            <a:endParaRPr lang="en-US" b="1" dirty="0" smtClean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bg2"/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  <a:p>
            <a:r>
              <a:rPr lang="sr-Cyrl-RS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bg2"/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    б) за враћену карту (ако је железница одговорна)</a:t>
            </a:r>
            <a:endParaRPr lang="en-US" b="1" dirty="0" smtClean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bg2"/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  <a:p>
            <a:r>
              <a:rPr lang="sr-Cyrl-RS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bg2"/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    в) ако је путник отказао место и вратио карту</a:t>
            </a:r>
            <a:endParaRPr lang="en-US" b="1" dirty="0" smtClean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bg2"/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  <a:p>
            <a:r>
              <a:rPr lang="sr-Cyrl-RS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bg2"/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7.  Шта ради благајник када испоставља нову карту (за отказана места)?</a:t>
            </a:r>
            <a:endParaRPr lang="en-US" b="1" dirty="0" smtClean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bg2"/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  <a:p>
            <a:r>
              <a:rPr lang="sr-Cyrl-RS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bg2"/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8.  Који рачун се означава као „рекапитулација“? Како се води овај рачун?</a:t>
            </a:r>
            <a:endParaRPr lang="en-US" b="1" dirty="0" smtClean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bg2"/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  <a:p>
            <a:r>
              <a:rPr lang="sr-Cyrl-RS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bg2"/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9.  Коме се и како достављају закључени рачуни К-937?</a:t>
            </a:r>
            <a:endParaRPr lang="en-US" b="1" dirty="0" smtClean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bg2"/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  <a:p>
            <a:pPr algn="ctr"/>
            <a:endParaRPr lang="en-US" dirty="0">
              <a:solidFill>
                <a:schemeClr val="bg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r-Cyrl-RS" sz="6000" b="1" dirty="0" smtClean="0">
                <a:latin typeface="Corbel" pitchFamily="34" charset="0"/>
              </a:rPr>
              <a:t>Евалуација</a:t>
            </a:r>
            <a:endParaRPr lang="en-US" sz="6000" b="1" dirty="0">
              <a:latin typeface="Corbel" pitchFamily="34" charset="0"/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pPr algn="ctr"/>
            <a:r>
              <a:rPr lang="sr-Cyrl-RS" dirty="0" smtClean="0"/>
              <a:t>Евалуациони упитник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sr-Cyrl-RS" dirty="0" smtClean="0"/>
              <a:t>Анализа упитника</a:t>
            </a:r>
            <a:endParaRPr lang="en-US" dirty="0"/>
          </a:p>
        </p:txBody>
      </p:sp>
      <p:graphicFrame>
        <p:nvGraphicFramePr>
          <p:cNvPr id="9" name="Content Placeholder 8"/>
          <p:cNvGraphicFramePr>
            <a:graphicFrameLocks noChangeAspect="1"/>
          </p:cNvGraphicFramePr>
          <p:nvPr>
            <p:ph sz="quarter" idx="2"/>
          </p:nvPr>
        </p:nvGraphicFramePr>
        <p:xfrm>
          <a:off x="1500166" y="4500570"/>
          <a:ext cx="1500198" cy="1214446"/>
        </p:xfrm>
        <a:graphic>
          <a:graphicData uri="http://schemas.openxmlformats.org/presentationml/2006/ole">
            <p:oleObj spid="_x0000_s32769" name="Document" showAsIcon="1" r:id="rId3" imgW="914400" imgH="771480" progId="Word.Document.12">
              <p:embed/>
            </p:oleObj>
          </a:graphicData>
        </a:graphic>
      </p:graphicFrame>
      <p:graphicFrame>
        <p:nvGraphicFramePr>
          <p:cNvPr id="11" name="Content Placeholder 10"/>
          <p:cNvGraphicFramePr>
            <a:graphicFrameLocks noChangeAspect="1"/>
          </p:cNvGraphicFramePr>
          <p:nvPr>
            <p:ph sz="quarter" idx="4"/>
          </p:nvPr>
        </p:nvGraphicFramePr>
        <p:xfrm>
          <a:off x="5643570" y="4500570"/>
          <a:ext cx="1500198" cy="1214446"/>
        </p:xfrm>
        <a:graphic>
          <a:graphicData uri="http://schemas.openxmlformats.org/presentationml/2006/ole">
            <p:oleObj spid="_x0000_s32771" name="Document" showAsIcon="1" r:id="rId4" imgW="914400" imgH="771480" progId="Word.Document.12">
              <p:embed/>
            </p:oleObj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642910" y="2643182"/>
            <a:ext cx="321471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2000" b="1" dirty="0" smtClean="0"/>
              <a:t>Седамнаест ученика је попунило  упитник у којем су изнели  своју оцену часова  одељењског старешине посвећених учењу. </a:t>
            </a:r>
            <a:endParaRPr lang="en-US" sz="2000" b="1" dirty="0"/>
          </a:p>
        </p:txBody>
      </p:sp>
      <p:sp>
        <p:nvSpPr>
          <p:cNvPr id="14" name="TextBox 13"/>
          <p:cNvSpPr txBox="1"/>
          <p:nvPr/>
        </p:nvSpPr>
        <p:spPr>
          <a:xfrm>
            <a:off x="4643438" y="2643182"/>
            <a:ext cx="350046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2000" b="1" dirty="0" smtClean="0"/>
              <a:t>Већина ученика оценила је часове као корисне и занимљиве. </a:t>
            </a:r>
            <a:endParaRPr lang="en-US" sz="2000" b="1" dirty="0"/>
          </a:p>
        </p:txBody>
      </p:sp>
      <p:pic>
        <p:nvPicPr>
          <p:cNvPr id="32772" name="Picture 4" descr="C:\Users\Višnja\Desktop\images2.jpe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072330" y="5214926"/>
            <a:ext cx="1643074" cy="164307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60" name="Picture 4" descr="images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357554" y="3786190"/>
            <a:ext cx="2619375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r-Cyrl-RS" sz="6000" b="1" dirty="0" smtClean="0">
                <a:latin typeface="+mn-lt"/>
              </a:rPr>
              <a:t>Подсетници</a:t>
            </a:r>
            <a:endParaRPr lang="en-US" sz="6000" b="1" dirty="0">
              <a:latin typeface="+mn-lt"/>
            </a:endParaRPr>
          </a:p>
        </p:txBody>
      </p:sp>
      <p:graphicFrame>
        <p:nvGraphicFramePr>
          <p:cNvPr id="10" name="Content Placeholder 9"/>
          <p:cNvGraphicFramePr>
            <a:graphicFrameLocks noChangeAspect="1"/>
          </p:cNvGraphicFramePr>
          <p:nvPr>
            <p:ph sz="quarter" idx="2"/>
          </p:nvPr>
        </p:nvGraphicFramePr>
        <p:xfrm>
          <a:off x="6143636" y="3071810"/>
          <a:ext cx="1930422" cy="1714512"/>
        </p:xfrm>
        <a:graphic>
          <a:graphicData uri="http://schemas.openxmlformats.org/presentationml/2006/ole">
            <p:oleObj spid="_x0000_s19458" name="Document" showAsIcon="1" r:id="rId4" imgW="914400" imgH="771480" progId="Word.Document.8">
              <p:embed/>
            </p:oleObj>
          </a:graphicData>
        </a:graphic>
      </p:graphicFrame>
      <p:graphicFrame>
        <p:nvGraphicFramePr>
          <p:cNvPr id="5" name="Content Placeholder 4">
            <a:hlinkClick r:id="" action="ppaction://ole?verb=0"/>
          </p:cNvPr>
          <p:cNvGraphicFramePr>
            <a:graphicFrameLocks noChangeAspect="1"/>
          </p:cNvGraphicFramePr>
          <p:nvPr>
            <p:ph sz="quarter" idx="1"/>
          </p:nvPr>
        </p:nvGraphicFramePr>
        <p:xfrm>
          <a:off x="1000100" y="3143248"/>
          <a:ext cx="2071702" cy="1700218"/>
        </p:xfrm>
        <a:graphic>
          <a:graphicData uri="http://schemas.openxmlformats.org/presentationml/2006/ole">
            <p:oleObj spid="_x0000_s19459" name="Presentation" showAsIcon="1" r:id="rId5" imgW="914400" imgH="771480" progId="PowerPoint.Show.12">
              <p:embed/>
            </p:oleObj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6072198" y="1714488"/>
            <a:ext cx="221457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 УЧИМ ДА УЧИМ</a:t>
            </a:r>
            <a:endParaRPr lang="en-US" dirty="0" smtClean="0"/>
          </a:p>
          <a:p>
            <a:r>
              <a:rPr lang="en-US" b="1" dirty="0" smtClean="0"/>
              <a:t> 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857224" y="1714488"/>
            <a:ext cx="33575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УЧИМ </a:t>
            </a:r>
            <a:r>
              <a:rPr lang="sr-Cyrl-RS" b="1" dirty="0" smtClean="0"/>
              <a:t> ДОК ПОДУЧАВАМ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>
          <a:xfrm>
            <a:off x="457200" y="2143116"/>
            <a:ext cx="7467600" cy="4330836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sr-Cyrl-RS" sz="5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Кад поучавамо друге, </a:t>
            </a:r>
            <a:endParaRPr lang="sr-Latn-RS" sz="5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>
              <a:buNone/>
            </a:pPr>
            <a:r>
              <a:rPr lang="sr-Cyrl-RS" sz="5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учимо и сами. </a:t>
            </a:r>
            <a:endParaRPr lang="sr-Latn-RS" sz="5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r">
              <a:buNone/>
            </a:pPr>
            <a:endParaRPr lang="sr-Latn-RS" sz="4000" dirty="0" smtClean="0"/>
          </a:p>
          <a:p>
            <a:pPr algn="r">
              <a:buNone/>
            </a:pPr>
            <a:r>
              <a:rPr lang="sr-Cyrl-RS" sz="4000" b="1" dirty="0" smtClean="0"/>
              <a:t>Сенека</a:t>
            </a:r>
            <a:endParaRPr lang="en-US" sz="4000" b="1" dirty="0" smtClean="0"/>
          </a:p>
          <a:p>
            <a:pPr>
              <a:buNone/>
            </a:pPr>
            <a:r>
              <a:rPr lang="sr-Cyrl-R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</a:p>
          <a:p>
            <a:pPr algn="r">
              <a:buNone/>
            </a:pPr>
            <a:endParaRPr lang="sr-Cyrl-RS" sz="3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r">
              <a:buNone/>
            </a:pPr>
            <a:endParaRPr lang="en-US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r-Cyrl-RS" sz="6000" b="1" dirty="0" smtClean="0">
                <a:latin typeface="Corbel" pitchFamily="34" charset="0"/>
              </a:rPr>
              <a:t>Резиме рада</a:t>
            </a:r>
            <a:endParaRPr lang="en-US" sz="6000" b="1" dirty="0">
              <a:latin typeface="Corbe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5257800"/>
          </a:xfrm>
        </p:spPr>
        <p:txBody>
          <a:bodyPr/>
          <a:lstStyle/>
          <a:p>
            <a:pPr>
              <a:buNone/>
            </a:pPr>
            <a:r>
              <a:rPr lang="sr-Cyrl-RS" dirty="0" smtClean="0">
                <a:latin typeface="Corbel" pitchFamily="34" charset="0"/>
              </a:rPr>
              <a:t>     </a:t>
            </a:r>
            <a:r>
              <a:rPr lang="sr-Cyrl-RS" b="1" dirty="0" smtClean="0">
                <a:latin typeface="Corbel" pitchFamily="34" charset="0"/>
              </a:rPr>
              <a:t>Рад приказује део активности које су реализоване на часовима одељењског старешине у одељењу      3 2-1 у Железничкој техничкој школи у Београду, а настале као плод снажне мотивације одељењског старешине да помогне ученицима у свим доменима у којима се они суочавају са потешкоћама.  </a:t>
            </a:r>
          </a:p>
          <a:p>
            <a:pPr>
              <a:buNone/>
            </a:pPr>
            <a:r>
              <a:rPr lang="sr-Cyrl-RS" b="1" dirty="0" smtClean="0">
                <a:latin typeface="Corbel" pitchFamily="34" charset="0"/>
              </a:rPr>
              <a:t>    Активности приказане у раду односе се на проблеме у учењу, али смо се бавили </a:t>
            </a:r>
            <a:r>
              <a:rPr lang="sr-Cyrl-RS" b="1" smtClean="0">
                <a:latin typeface="Corbel" pitchFamily="34" charset="0"/>
              </a:rPr>
              <a:t>и односима </a:t>
            </a:r>
            <a:r>
              <a:rPr lang="sr-Cyrl-RS" b="1" dirty="0" smtClean="0">
                <a:latin typeface="Corbel" pitchFamily="34" charset="0"/>
              </a:rPr>
              <a:t>у одељењу и комуникацијом, као и проблемима у понашању ученика.</a:t>
            </a:r>
          </a:p>
          <a:p>
            <a:pPr>
              <a:buNone/>
            </a:pPr>
            <a:endParaRPr lang="sr-Cyrl-RS" b="1" dirty="0" smtClean="0">
              <a:latin typeface="Corbel" pitchFamily="34" charset="0"/>
            </a:endParaRPr>
          </a:p>
          <a:p>
            <a:endParaRPr lang="en-US" dirty="0">
              <a:latin typeface="Corbe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r-Cyrl-RS" sz="6000" b="1" dirty="0" smtClean="0">
                <a:latin typeface="+mn-lt"/>
              </a:rPr>
              <a:t>Резиме рада</a:t>
            </a:r>
            <a:endParaRPr lang="en-US" sz="6000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sr-Cyrl-RS" dirty="0" smtClean="0"/>
              <a:t>    </a:t>
            </a:r>
          </a:p>
          <a:p>
            <a:pPr>
              <a:buNone/>
            </a:pPr>
            <a:endParaRPr lang="sr-Cyrl-RS" b="1" dirty="0" smtClean="0"/>
          </a:p>
          <a:p>
            <a:pPr>
              <a:buNone/>
            </a:pPr>
            <a:r>
              <a:rPr lang="sr-Cyrl-RS" b="1" dirty="0" smtClean="0"/>
              <a:t>    Све активности настале су применом знања и вештина стечених на семинару „Водич за час одељењског старешине” и допринеле су унапређеном приступу одељењског старешине </a:t>
            </a:r>
          </a:p>
          <a:p>
            <a:pPr>
              <a:buNone/>
            </a:pPr>
            <a:r>
              <a:rPr lang="sr-Cyrl-RS" b="1" dirty="0" smtClean="0"/>
              <a:t>    у домену педагошког вођења одељења.</a:t>
            </a:r>
            <a:endParaRPr lang="en-US" b="1" dirty="0"/>
          </a:p>
        </p:txBody>
      </p:sp>
      <p:sp>
        <p:nvSpPr>
          <p:cNvPr id="5" name="TextBox 4"/>
          <p:cNvSpPr txBox="1"/>
          <p:nvPr/>
        </p:nvSpPr>
        <p:spPr>
          <a:xfrm>
            <a:off x="3214678" y="5500702"/>
            <a:ext cx="4572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r-Cyrl-RS" sz="6000" b="1" dirty="0" smtClean="0">
                <a:latin typeface="+mn-lt"/>
              </a:rPr>
              <a:t>Фактори учења</a:t>
            </a:r>
            <a:endParaRPr lang="en-US" sz="6000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sr-Cyrl-RS" b="1" dirty="0" smtClean="0"/>
              <a:t>Физиолошки</a:t>
            </a:r>
          </a:p>
          <a:p>
            <a:r>
              <a:rPr lang="sr-Cyrl-RS" b="1" dirty="0" smtClean="0"/>
              <a:t>Микро-климатски и физичко-климатски</a:t>
            </a:r>
          </a:p>
          <a:p>
            <a:r>
              <a:rPr lang="sr-Cyrl-RS" b="1" dirty="0" smtClean="0"/>
              <a:t>Психосоцијални и социо-економски</a:t>
            </a:r>
          </a:p>
          <a:p>
            <a:r>
              <a:rPr lang="sr-Cyrl-RS" b="1" dirty="0" smtClean="0"/>
              <a:t>Карактеристике градива</a:t>
            </a:r>
          </a:p>
          <a:p>
            <a:r>
              <a:rPr lang="sr-Cyrl-RS" sz="4400" b="1" dirty="0" smtClean="0"/>
              <a:t>Психолошки</a:t>
            </a:r>
          </a:p>
          <a:p>
            <a:r>
              <a:rPr lang="sr-Cyrl-RS" sz="4400" b="1" dirty="0" smtClean="0"/>
              <a:t>Радне навике</a:t>
            </a:r>
          </a:p>
          <a:p>
            <a:r>
              <a:rPr lang="sr-Cyrl-RS" sz="4400" b="1" dirty="0" smtClean="0"/>
              <a:t>Технике учења</a:t>
            </a:r>
          </a:p>
          <a:p>
            <a:pPr>
              <a:buNone/>
            </a:pPr>
            <a:endParaRPr lang="sr-Cyrl-RS" sz="4400" b="1" dirty="0" smtClean="0"/>
          </a:p>
          <a:p>
            <a:endParaRPr lang="en-US" sz="4400" b="1" dirty="0"/>
          </a:p>
        </p:txBody>
      </p:sp>
      <p:sp>
        <p:nvSpPr>
          <p:cNvPr id="6" name="Left Arrow 5"/>
          <p:cNvSpPr/>
          <p:nvPr/>
        </p:nvSpPr>
        <p:spPr>
          <a:xfrm>
            <a:off x="4786314" y="2928934"/>
            <a:ext cx="3929090" cy="3071834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Cyrl-RS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Одељењски старешина делује  на мотивацију ученика, стицање радних навика и на усвајање техника успешног учења</a:t>
            </a:r>
            <a:endParaRPr lang="en-US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r-Cyrl-RS" sz="6000" b="1" dirty="0" smtClean="0">
                <a:latin typeface="+mn-lt"/>
              </a:rPr>
              <a:t>Циљеви</a:t>
            </a:r>
            <a:endParaRPr lang="en-US" sz="6000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sr-Cyrl-RS" b="1" smtClean="0"/>
              <a:t>Уочавање </a:t>
            </a:r>
            <a:r>
              <a:rPr lang="sr-Cyrl-RS" b="1" dirty="0" smtClean="0"/>
              <a:t>проблема у учењу</a:t>
            </a:r>
          </a:p>
          <a:p>
            <a:r>
              <a:rPr lang="sr-Cyrl-RS" b="1" dirty="0" smtClean="0"/>
              <a:t>Упознавање са методама и техникама учења</a:t>
            </a:r>
          </a:p>
          <a:p>
            <a:r>
              <a:rPr lang="sr-Cyrl-RS" b="1" dirty="0" smtClean="0"/>
              <a:t>Ефикасније учење применом одговарајућих техника учења</a:t>
            </a:r>
          </a:p>
          <a:p>
            <a:r>
              <a:rPr lang="sr-Cyrl-RS" b="1" dirty="0" smtClean="0"/>
              <a:t>Одређивање техника које највише одговарају ученику и карактеристикама градива</a:t>
            </a:r>
          </a:p>
          <a:p>
            <a:r>
              <a:rPr lang="sr-Cyrl-RS" b="1" dirty="0" smtClean="0"/>
              <a:t>Повећање мотивације за учење</a:t>
            </a:r>
          </a:p>
          <a:p>
            <a:r>
              <a:rPr lang="sr-Cyrl-RS" b="1" dirty="0" smtClean="0"/>
              <a:t>Постизање бољих резултата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r-Cyrl-RS" sz="6000" b="1" dirty="0" smtClean="0">
                <a:latin typeface="Corbel" pitchFamily="34" charset="0"/>
              </a:rPr>
              <a:t>Анкетирање ученика</a:t>
            </a:r>
            <a:endParaRPr lang="en-US" sz="6000" b="1" dirty="0">
              <a:latin typeface="Corbel" pitchFamily="34" charset="0"/>
            </a:endParaRPr>
          </a:p>
        </p:txBody>
      </p:sp>
      <p:graphicFrame>
        <p:nvGraphicFramePr>
          <p:cNvPr id="6" name="Content Placeholder 5"/>
          <p:cNvGraphicFramePr>
            <a:graphicFrameLocks noChangeAspect="1"/>
          </p:cNvGraphicFramePr>
          <p:nvPr>
            <p:ph sz="quarter" idx="2"/>
          </p:nvPr>
        </p:nvGraphicFramePr>
        <p:xfrm>
          <a:off x="1285852" y="5143512"/>
          <a:ext cx="1928826" cy="1476377"/>
        </p:xfrm>
        <a:graphic>
          <a:graphicData uri="http://schemas.openxmlformats.org/presentationml/2006/ole">
            <p:oleObj spid="_x0000_s2050" name="Document" showAsIcon="1" r:id="rId3" imgW="914400" imgH="771480" progId="Word.Document.12">
              <p:embed/>
            </p:oleObj>
          </a:graphicData>
        </a:graphic>
      </p:graphicFrame>
      <p:sp>
        <p:nvSpPr>
          <p:cNvPr id="7" name="Text Placeholder 6"/>
          <p:cNvSpPr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pPr algn="ctr"/>
            <a:r>
              <a:rPr lang="sr-Cyrl-RS" dirty="0" smtClean="0"/>
              <a:t>Анкета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sr-Cyrl-RS" dirty="0" smtClean="0"/>
              <a:t>Анализа анкете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785786" y="2857496"/>
            <a:ext cx="328614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2400" b="1" dirty="0" smtClean="0"/>
              <a:t>Анкету је радило 18 ученика одељења </a:t>
            </a:r>
          </a:p>
          <a:p>
            <a:r>
              <a:rPr lang="sr-Cyrl-RS" sz="2400" b="1" dirty="0" smtClean="0"/>
              <a:t>3 2-1 (од укупно 19). </a:t>
            </a:r>
            <a:endParaRPr lang="en-US" sz="2400" b="1" dirty="0"/>
          </a:p>
        </p:txBody>
      </p:sp>
      <p:graphicFrame>
        <p:nvGraphicFramePr>
          <p:cNvPr id="13" name="Content Placeholder 12"/>
          <p:cNvGraphicFramePr>
            <a:graphicFrameLocks noChangeAspect="1"/>
          </p:cNvGraphicFramePr>
          <p:nvPr>
            <p:ph sz="quarter" idx="4"/>
          </p:nvPr>
        </p:nvGraphicFramePr>
        <p:xfrm>
          <a:off x="5429256" y="5214950"/>
          <a:ext cx="1785950" cy="1428760"/>
        </p:xfrm>
        <a:graphic>
          <a:graphicData uri="http://schemas.openxmlformats.org/presentationml/2006/ole">
            <p:oleObj spid="_x0000_s2051" name="Document" showAsIcon="1" r:id="rId4" imgW="914400" imgH="771480" progId="Word.Document.12">
              <p:embed/>
            </p:oleObj>
          </a:graphicData>
        </a:graphic>
      </p:graphicFrame>
      <p:sp>
        <p:nvSpPr>
          <p:cNvPr id="14" name="TextBox 13"/>
          <p:cNvSpPr txBox="1"/>
          <p:nvPr/>
        </p:nvSpPr>
        <p:spPr>
          <a:xfrm>
            <a:off x="4500562" y="2928934"/>
            <a:ext cx="364333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2400" b="1" dirty="0" smtClean="0"/>
              <a:t>Анкета је показала да је неопходно упознавање ученика са различитим методама и техникама учења</a:t>
            </a:r>
            <a:endParaRPr lang="en-US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r-Cyrl-RS" sz="4800" b="1" dirty="0" smtClean="0">
                <a:latin typeface="+mn-lt"/>
              </a:rPr>
              <a:t>Методе и технике учења</a:t>
            </a:r>
            <a:endParaRPr lang="en-US" sz="4800" b="1" dirty="0">
              <a:latin typeface="+mn-lt"/>
            </a:endParaRPr>
          </a:p>
        </p:txBody>
      </p:sp>
      <p:graphicFrame>
        <p:nvGraphicFramePr>
          <p:cNvPr id="10" name="Content Placeholder 9">
            <a:hlinkClick r:id="" action="ppaction://ole?verb=0"/>
          </p:cNvPr>
          <p:cNvGraphicFramePr>
            <a:graphicFrameLocks noChangeAspect="1"/>
          </p:cNvGraphicFramePr>
          <p:nvPr>
            <p:ph sz="quarter" idx="2"/>
          </p:nvPr>
        </p:nvGraphicFramePr>
        <p:xfrm>
          <a:off x="5143504" y="2571745"/>
          <a:ext cx="1928825" cy="1700218"/>
        </p:xfrm>
        <a:graphic>
          <a:graphicData uri="http://schemas.openxmlformats.org/presentationml/2006/ole">
            <p:oleObj spid="_x0000_s27650" name="Presentation" showAsIcon="1" r:id="rId3" imgW="914400" imgH="771480" progId="PowerPoint.Show.12">
              <p:embed/>
            </p:oleObj>
          </a:graphicData>
        </a:graphic>
      </p:graphicFrame>
      <p:graphicFrame>
        <p:nvGraphicFramePr>
          <p:cNvPr id="11" name="Content Placeholder 10"/>
          <p:cNvGraphicFramePr>
            <a:graphicFrameLocks noChangeAspect="1"/>
          </p:cNvGraphicFramePr>
          <p:nvPr>
            <p:ph sz="quarter" idx="1"/>
          </p:nvPr>
        </p:nvGraphicFramePr>
        <p:xfrm>
          <a:off x="5357818" y="4429132"/>
          <a:ext cx="1785949" cy="1533544"/>
        </p:xfrm>
        <a:graphic>
          <a:graphicData uri="http://schemas.openxmlformats.org/presentationml/2006/ole">
            <p:oleObj spid="_x0000_s27651" name="Document" showAsIcon="1" r:id="rId4" imgW="914400" imgH="771480" progId="Word.Document.12">
              <p:embed/>
            </p:oleObj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785786" y="2071678"/>
            <a:ext cx="3500462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2800" b="1" dirty="0" smtClean="0"/>
              <a:t>Ученици се упознају са факторима, методама и техникама учења, са посебним нагласком на технике и на њихов значај за ефикасније учење. </a:t>
            </a:r>
            <a:endParaRPr lang="en-US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r-Cyrl-RS" sz="6000" b="1" dirty="0" smtClean="0">
                <a:latin typeface="Corbel" pitchFamily="34" charset="0"/>
              </a:rPr>
              <a:t>Две технике учења</a:t>
            </a:r>
            <a:endParaRPr lang="en-US" sz="6000" b="1" dirty="0">
              <a:latin typeface="Corbel" pitchFamily="34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sr-Cyrl-RS" sz="2800" b="1" dirty="0" smtClean="0"/>
              <a:t>   Од текста до табеле</a:t>
            </a:r>
          </a:p>
          <a:p>
            <a:pPr>
              <a:buNone/>
            </a:pPr>
            <a:r>
              <a:rPr lang="sr-Cyrl-RS" sz="2800" b="1" dirty="0" smtClean="0"/>
              <a:t>    </a:t>
            </a:r>
            <a:r>
              <a:rPr lang="sr-Cyrl-RS" b="1" dirty="0" smtClean="0"/>
              <a:t>Након прочитаног и обрађеног текста, задатак ученика је да израде табелу у коју ће унети кључне појмове, објашњења, област примене и сл.</a:t>
            </a:r>
          </a:p>
          <a:p>
            <a:pPr>
              <a:buNone/>
            </a:pPr>
            <a:r>
              <a:rPr lang="sr-Cyrl-RS" b="1" dirty="0" smtClean="0"/>
              <a:t>     Ова техника подстиче ученике да анализирају градиво и праве преглед градива.</a:t>
            </a:r>
            <a:endParaRPr lang="en-US" b="1" dirty="0" smtClean="0"/>
          </a:p>
          <a:p>
            <a:pPr>
              <a:buNone/>
            </a:pPr>
            <a:endParaRPr lang="sr-Cyrl-RS" sz="2000" b="1" dirty="0" smtClean="0"/>
          </a:p>
        </p:txBody>
      </p:sp>
      <p:graphicFrame>
        <p:nvGraphicFramePr>
          <p:cNvPr id="6" name="Content Placeholder 5"/>
          <p:cNvGraphicFramePr>
            <a:graphicFrameLocks noChangeAspect="1"/>
          </p:cNvGraphicFramePr>
          <p:nvPr>
            <p:ph sz="quarter" idx="2"/>
          </p:nvPr>
        </p:nvGraphicFramePr>
        <p:xfrm>
          <a:off x="5643570" y="1357298"/>
          <a:ext cx="1638293" cy="1238265"/>
        </p:xfrm>
        <a:graphic>
          <a:graphicData uri="http://schemas.openxmlformats.org/presentationml/2006/ole">
            <p:oleObj spid="_x0000_s30721" name="Document" showAsIcon="1" r:id="rId3" imgW="914400" imgH="771480" progId="Word.Document.12">
              <p:embed/>
            </p:oleObj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4714876" y="2571745"/>
            <a:ext cx="3929090" cy="41242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2400" b="1" dirty="0" smtClean="0"/>
              <a:t>  Постављање питања</a:t>
            </a:r>
          </a:p>
          <a:p>
            <a:endParaRPr lang="sr-Cyrl-RS" sz="2200" b="1" dirty="0" smtClean="0"/>
          </a:p>
          <a:p>
            <a:r>
              <a:rPr lang="sr-Cyrl-RS" sz="2200" b="1" dirty="0" smtClean="0"/>
              <a:t>Након обрађеног градива ученици састављају листу питања везаних за дато градиво и постављају их другим ученицима. </a:t>
            </a:r>
          </a:p>
          <a:p>
            <a:r>
              <a:rPr lang="sr-Cyrl-RS" sz="2200" b="1" dirty="0" smtClean="0"/>
              <a:t>Постављање питања подстиче на анализу, на раздвајање битног од небитног. </a:t>
            </a:r>
            <a:endParaRPr lang="en-US" sz="2200" b="1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r-Cyrl-RS" sz="5400" b="1" dirty="0" smtClean="0">
                <a:latin typeface="+mn-lt"/>
              </a:rPr>
              <a:t>Од текста до табеле</a:t>
            </a:r>
            <a:endParaRPr lang="en-US" sz="5400" b="1" dirty="0">
              <a:latin typeface="+mn-lt"/>
            </a:endParaRPr>
          </a:p>
        </p:txBody>
      </p:sp>
      <p:graphicFrame>
        <p:nvGraphicFramePr>
          <p:cNvPr id="5" name="Content Placeholder 4"/>
          <p:cNvGraphicFramePr>
            <a:graphicFrameLocks noChangeAspect="1"/>
          </p:cNvGraphicFramePr>
          <p:nvPr>
            <p:ph sz="quarter" idx="1"/>
          </p:nvPr>
        </p:nvGraphicFramePr>
        <p:xfrm>
          <a:off x="6929454" y="500042"/>
          <a:ext cx="1714491" cy="1343019"/>
        </p:xfrm>
        <a:graphic>
          <a:graphicData uri="http://schemas.openxmlformats.org/presentationml/2006/ole">
            <p:oleObj spid="_x0000_s29697" name="Document" showAsIcon="1" r:id="rId3" imgW="914400" imgH="771480" progId="Word.Document.12">
              <p:embed/>
            </p:oleObj>
          </a:graphicData>
        </a:graphic>
      </p:graphicFrame>
      <p:graphicFrame>
        <p:nvGraphicFramePr>
          <p:cNvPr id="7" name="Content Placeholder 6"/>
          <p:cNvGraphicFramePr>
            <a:graphicFrameLocks noChangeAspect="1"/>
          </p:cNvGraphicFramePr>
          <p:nvPr>
            <p:ph sz="quarter" idx="2"/>
          </p:nvPr>
        </p:nvGraphicFramePr>
        <p:xfrm>
          <a:off x="571472" y="1428736"/>
          <a:ext cx="7786742" cy="5072097"/>
        </p:xfrm>
        <a:graphic>
          <a:graphicData uri="http://schemas.openxmlformats.org/presentationml/2006/ole">
            <p:oleObj spid="_x0000_s29698" name="Document" r:id="rId4" imgW="8696535" imgH="5656580" progId="Word.Document.12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Metro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1354</TotalTime>
  <Words>525</Words>
  <Application>Microsoft Office PowerPoint</Application>
  <PresentationFormat>On-screen Show (4:3)</PresentationFormat>
  <Paragraphs>72</Paragraphs>
  <Slides>13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13</vt:i4>
      </vt:variant>
    </vt:vector>
  </HeadingPairs>
  <TitlesOfParts>
    <vt:vector size="16" baseType="lpstr">
      <vt:lpstr>Oriel</vt:lpstr>
      <vt:lpstr>Document</vt:lpstr>
      <vt:lpstr>Presentation</vt:lpstr>
      <vt:lpstr>Педагошки изазови одељењског старешинства</vt:lpstr>
      <vt:lpstr>Резиме рада</vt:lpstr>
      <vt:lpstr>Резиме рада</vt:lpstr>
      <vt:lpstr>Фактори учења</vt:lpstr>
      <vt:lpstr>Циљеви</vt:lpstr>
      <vt:lpstr>Анкетирање ученика</vt:lpstr>
      <vt:lpstr>Методе и технике учења</vt:lpstr>
      <vt:lpstr>Две технике учења</vt:lpstr>
      <vt:lpstr>Од текста до табеле</vt:lpstr>
      <vt:lpstr>Постављање питања</vt:lpstr>
      <vt:lpstr>Евалуација</vt:lpstr>
      <vt:lpstr>Подсетници</vt:lpstr>
      <vt:lpstr>Slide 13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jhkjhkjh</dc:title>
  <dc:creator>Višnja</dc:creator>
  <cp:lastModifiedBy>Višnja</cp:lastModifiedBy>
  <cp:revision>157</cp:revision>
  <dcterms:created xsi:type="dcterms:W3CDTF">2013-08-11T15:50:28Z</dcterms:created>
  <dcterms:modified xsi:type="dcterms:W3CDTF">2013-08-20T15:27:02Z</dcterms:modified>
</cp:coreProperties>
</file>