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74" r:id="rId4"/>
    <p:sldId id="273" r:id="rId5"/>
    <p:sldId id="258" r:id="rId6"/>
    <p:sldId id="259" r:id="rId7"/>
    <p:sldId id="268" r:id="rId8"/>
    <p:sldId id="261" r:id="rId9"/>
    <p:sldId id="269" r:id="rId10"/>
    <p:sldId id="27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06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FF199C-F6E4-4D2A-803F-50AF0C78870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0B280D-594C-4AC8-AA27-CA4575C17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jpeg"/><Relationship Id="rId4" Type="http://schemas.openxmlformats.org/officeDocument/2006/relationships/package" Target="../embeddings/Microsoft_Office_Word_Document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Microsoft_Office_PowerPoint_Presentation10.pptx"/><Relationship Id="rId4" Type="http://schemas.openxmlformats.org/officeDocument/2006/relationships/oleObject" Target="../embeddings/Microsoft_Office_Word_97_-_2003_Document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2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3.ppt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4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Педагошки изазови одељењског старешинства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4857760"/>
            <a:ext cx="6915176" cy="128588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sr-Cyrl-RS" sz="4400" b="1" dirty="0" smtClean="0">
                <a:solidFill>
                  <a:schemeClr val="bg1"/>
                </a:solidFill>
                <a:latin typeface="Corbel" pitchFamily="34" charset="0"/>
              </a:rPr>
              <a:t>Вишња Минчев</a:t>
            </a:r>
          </a:p>
          <a:p>
            <a:pPr algn="r"/>
            <a:r>
              <a:rPr lang="sr-Cyrl-RS" sz="4400" b="1" dirty="0" smtClean="0">
                <a:solidFill>
                  <a:schemeClr val="bg1"/>
                </a:solidFill>
                <a:latin typeface="Corbel" pitchFamily="34" charset="0"/>
              </a:rPr>
              <a:t>Железничка техничка школа</a:t>
            </a:r>
          </a:p>
          <a:p>
            <a:pPr algn="r"/>
            <a:r>
              <a:rPr lang="sr-Cyrl-RS" sz="4400" b="1" dirty="0" smtClean="0">
                <a:solidFill>
                  <a:schemeClr val="bg1"/>
                </a:solidFill>
                <a:latin typeface="Corbel" pitchFamily="34" charset="0"/>
              </a:rPr>
              <a:t> Београд</a:t>
            </a:r>
            <a:endParaRPr lang="en-US" sz="4400" b="1" dirty="0">
              <a:solidFill>
                <a:schemeClr val="bg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5400" b="1" dirty="0" smtClean="0">
                <a:latin typeface="+mn-lt"/>
              </a:rPr>
              <a:t>Постављање питања</a:t>
            </a:r>
            <a:endParaRPr lang="en-US" sz="54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457200" lvl="0" indent="-457200">
              <a:buNone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1357298"/>
            <a:ext cx="8143932" cy="528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Cyrl-RS" dirty="0" smtClean="0">
                <a:solidFill>
                  <a:schemeClr val="bg2"/>
                </a:solidFill>
              </a:rPr>
              <a:t>1. </a:t>
            </a:r>
            <a:r>
              <a:rPr lang="sr-Latn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Које делове имају белице К-900 и К-901?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 Како се обележавају свеске у које су белице повезане?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3. Која евиденција о овим белицама се води у рачуну К-44?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4. Шта је рачун К-937 и како се он води?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5. Који подаци из рачуна К-937 се уписују у годишњи бележник К-31 или К-31а?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6. Која белешка се уписује за: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а) поништену белицу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б) за враћену карту (ако је железница одговорна)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в) ако је путник отказао место и вратио карту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7.  Шта ради благајник када испоставља нову карту (за отказана места)?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8.  Који рачун се означава као „рекапитулација“? Како се води овај рачун?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9.  Коме се и како достављају закључени рачуни К-937?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6000" b="1" dirty="0" smtClean="0">
                <a:latin typeface="Corbel" pitchFamily="34" charset="0"/>
              </a:rPr>
              <a:t>Евалуација</a:t>
            </a:r>
            <a:endParaRPr lang="en-US" sz="6000" b="1" dirty="0">
              <a:latin typeface="Corbe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sr-Cyrl-RS" dirty="0" smtClean="0"/>
              <a:t>Евалуациони упитник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Cyrl-RS" dirty="0" smtClean="0"/>
              <a:t>Анализа упитника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ChangeAspect="1"/>
          </p:cNvGraphicFramePr>
          <p:nvPr>
            <p:ph sz="quarter" idx="2"/>
          </p:nvPr>
        </p:nvGraphicFramePr>
        <p:xfrm>
          <a:off x="1500166" y="4500570"/>
          <a:ext cx="1500198" cy="1214446"/>
        </p:xfrm>
        <a:graphic>
          <a:graphicData uri="http://schemas.openxmlformats.org/presentationml/2006/ole">
            <p:oleObj spid="_x0000_s32769" name="Document" showAsIcon="1" r:id="rId3" imgW="914400" imgH="771480" progId="Word.Document.12">
              <p:embed/>
            </p:oleObj>
          </a:graphicData>
        </a:graphic>
      </p:graphicFrame>
      <p:graphicFrame>
        <p:nvGraphicFramePr>
          <p:cNvPr id="11" name="Content Placeholder 10"/>
          <p:cNvGraphicFramePr>
            <a:graphicFrameLocks noChangeAspect="1"/>
          </p:cNvGraphicFramePr>
          <p:nvPr>
            <p:ph sz="quarter" idx="4"/>
          </p:nvPr>
        </p:nvGraphicFramePr>
        <p:xfrm>
          <a:off x="5643570" y="4500570"/>
          <a:ext cx="1500198" cy="1214446"/>
        </p:xfrm>
        <a:graphic>
          <a:graphicData uri="http://schemas.openxmlformats.org/presentationml/2006/ole">
            <p:oleObj spid="_x0000_s32771" name="Document" showAsIcon="1" r:id="rId4" imgW="914400" imgH="771480" progId="Word.Document.12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2910" y="2643182"/>
            <a:ext cx="3214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Седамнаест ученика је попунило  упитник у којем су изнели  своју оцену часова  одељењског старешине посвећених учењу. 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2643182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Већина ученика оценила је часове као корисне и занимљиве. </a:t>
            </a:r>
            <a:endParaRPr lang="en-US" sz="2000" b="1" dirty="0"/>
          </a:p>
        </p:txBody>
      </p:sp>
      <p:pic>
        <p:nvPicPr>
          <p:cNvPr id="32772" name="Picture 4" descr="C:\Users\Višnja\Desktop\images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5214926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images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786190"/>
            <a:ext cx="2619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6000" b="1" dirty="0" smtClean="0">
                <a:latin typeface="+mn-lt"/>
              </a:rPr>
              <a:t>Подсетници</a:t>
            </a:r>
            <a:endParaRPr lang="en-US" sz="6000" b="1" dirty="0"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ChangeAspect="1"/>
          </p:cNvGraphicFramePr>
          <p:nvPr>
            <p:ph sz="quarter" idx="2"/>
          </p:nvPr>
        </p:nvGraphicFramePr>
        <p:xfrm>
          <a:off x="6143636" y="3071810"/>
          <a:ext cx="1930422" cy="1714512"/>
        </p:xfrm>
        <a:graphic>
          <a:graphicData uri="http://schemas.openxmlformats.org/presentationml/2006/ole">
            <p:oleObj spid="_x0000_s19458" name="Document" showAsIcon="1" r:id="rId4" imgW="914400" imgH="771480" progId="Word.Document.8">
              <p:embed/>
            </p:oleObj>
          </a:graphicData>
        </a:graphic>
      </p:graphicFrame>
      <p:graphicFrame>
        <p:nvGraphicFramePr>
          <p:cNvPr id="5" name="Content Placeholder 4">
            <a:hlinkClick r:id="" action="ppaction://ole?verb=0"/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1000100" y="3143248"/>
          <a:ext cx="2071702" cy="1700218"/>
        </p:xfrm>
        <a:graphic>
          <a:graphicData uri="http://schemas.openxmlformats.org/presentationml/2006/ole">
            <p:oleObj spid="_x0000_s19459" name="Presentation" showAsIcon="1" r:id="rId5" imgW="914400" imgH="771480" progId="PowerPoint.Show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72198" y="171448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УЧИМ ДА УЧИМ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171448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УЧИМ </a:t>
            </a:r>
            <a:r>
              <a:rPr lang="sr-Cyrl-RS" b="1" dirty="0" smtClean="0"/>
              <a:t> ДОК ПОДУЧАВАМ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 поучавамо друге, </a:t>
            </a:r>
            <a:endParaRPr lang="sr-Latn-R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sr-Cyrl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учимо и сами. </a:t>
            </a:r>
            <a:endParaRPr lang="sr-Latn-R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sr-Latn-RS" sz="4000" dirty="0" smtClean="0"/>
          </a:p>
          <a:p>
            <a:pPr algn="r">
              <a:buNone/>
            </a:pPr>
            <a:r>
              <a:rPr lang="sr-Cyrl-RS" sz="4000" b="1" dirty="0" smtClean="0"/>
              <a:t>Сенека</a:t>
            </a:r>
            <a:endParaRPr lang="en-US" sz="4000" b="1" dirty="0" smtClean="0"/>
          </a:p>
          <a:p>
            <a:pPr>
              <a:buNone/>
            </a:pPr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r">
              <a:buNone/>
            </a:pPr>
            <a:endParaRPr lang="sr-Cyrl-R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6000" b="1" dirty="0" smtClean="0">
                <a:latin typeface="Corbel" pitchFamily="34" charset="0"/>
              </a:rPr>
              <a:t>Резиме рада</a:t>
            </a:r>
            <a:endParaRPr lang="en-US" sz="6000" b="1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Corbel" pitchFamily="34" charset="0"/>
              </a:rPr>
              <a:t>     </a:t>
            </a:r>
            <a:r>
              <a:rPr lang="sr-Cyrl-RS" b="1" dirty="0" smtClean="0">
                <a:latin typeface="Corbel" pitchFamily="34" charset="0"/>
              </a:rPr>
              <a:t>Рад приказује део активности које су реализоване на часовима одељењског старешине у одељењу      3 2-1 у Железничкој техничкој школи у Београду, а настале као плод снажне мотивације одељењског старешине да помогне ученицима у свим доменима у којима се они суочавају са потешкоћама.  </a:t>
            </a:r>
          </a:p>
          <a:p>
            <a:pPr>
              <a:buNone/>
            </a:pPr>
            <a:r>
              <a:rPr lang="sr-Cyrl-RS" b="1" dirty="0" smtClean="0">
                <a:latin typeface="Corbel" pitchFamily="34" charset="0"/>
              </a:rPr>
              <a:t>    Активности приказане у раду односе се на проблеме у учењу, али смо се бавили </a:t>
            </a:r>
            <a:r>
              <a:rPr lang="sr-Cyrl-RS" b="1" smtClean="0">
                <a:latin typeface="Corbel" pitchFamily="34" charset="0"/>
              </a:rPr>
              <a:t>и односима </a:t>
            </a:r>
            <a:r>
              <a:rPr lang="sr-Cyrl-RS" b="1" dirty="0" smtClean="0">
                <a:latin typeface="Corbel" pitchFamily="34" charset="0"/>
              </a:rPr>
              <a:t>у одељењу и комуникацијом, као и проблемима у понашању ученика.</a:t>
            </a:r>
          </a:p>
          <a:p>
            <a:pPr>
              <a:buNone/>
            </a:pPr>
            <a:endParaRPr lang="sr-Cyrl-RS" b="1" dirty="0" smtClean="0">
              <a:latin typeface="Corbel" pitchFamily="34" charset="0"/>
            </a:endParaRPr>
          </a:p>
          <a:p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6000" b="1" dirty="0" smtClean="0">
                <a:latin typeface="+mn-lt"/>
              </a:rPr>
              <a:t>Резиме рада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</a:p>
          <a:p>
            <a:pPr>
              <a:buNone/>
            </a:pPr>
            <a:endParaRPr lang="sr-Cyrl-RS" b="1" dirty="0" smtClean="0"/>
          </a:p>
          <a:p>
            <a:pPr>
              <a:buNone/>
            </a:pPr>
            <a:r>
              <a:rPr lang="sr-Cyrl-RS" b="1" dirty="0" smtClean="0"/>
              <a:t>    Све активности настале су применом знања и вештина стечених на семинару „Водич за час одељењског старешине” и допринеле су унапређеном приступу одељењског старешине </a:t>
            </a:r>
          </a:p>
          <a:p>
            <a:pPr>
              <a:buNone/>
            </a:pPr>
            <a:r>
              <a:rPr lang="sr-Cyrl-RS" b="1" dirty="0" smtClean="0"/>
              <a:t>    у домену педагошког вођења одељења.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550070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6000" b="1" dirty="0" smtClean="0">
                <a:latin typeface="+mn-lt"/>
              </a:rPr>
              <a:t>Фактори учења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b="1" dirty="0" smtClean="0"/>
              <a:t>Физиолошки</a:t>
            </a:r>
          </a:p>
          <a:p>
            <a:r>
              <a:rPr lang="sr-Cyrl-RS" b="1" dirty="0" smtClean="0"/>
              <a:t>Микро-климатски и физичко-климатски</a:t>
            </a:r>
          </a:p>
          <a:p>
            <a:r>
              <a:rPr lang="sr-Cyrl-RS" b="1" dirty="0" smtClean="0"/>
              <a:t>Психосоцијални и социо-економски</a:t>
            </a:r>
          </a:p>
          <a:p>
            <a:r>
              <a:rPr lang="sr-Cyrl-RS" b="1" dirty="0" smtClean="0"/>
              <a:t>Карактеристике градива</a:t>
            </a:r>
          </a:p>
          <a:p>
            <a:r>
              <a:rPr lang="sr-Cyrl-RS" sz="4400" b="1" dirty="0" smtClean="0"/>
              <a:t>Психолошки</a:t>
            </a:r>
          </a:p>
          <a:p>
            <a:r>
              <a:rPr lang="sr-Cyrl-RS" sz="4400" b="1" dirty="0" smtClean="0"/>
              <a:t>Радне навике</a:t>
            </a:r>
          </a:p>
          <a:p>
            <a:r>
              <a:rPr lang="sr-Cyrl-RS" sz="4400" b="1" dirty="0" smtClean="0"/>
              <a:t>Технике учења</a:t>
            </a:r>
          </a:p>
          <a:p>
            <a:pPr>
              <a:buNone/>
            </a:pPr>
            <a:endParaRPr lang="sr-Cyrl-RS" sz="4400" b="1" dirty="0" smtClean="0"/>
          </a:p>
          <a:p>
            <a:endParaRPr lang="en-US" sz="4400" b="1" dirty="0"/>
          </a:p>
        </p:txBody>
      </p:sp>
      <p:sp>
        <p:nvSpPr>
          <p:cNvPr id="6" name="Left Arrow 5"/>
          <p:cNvSpPr/>
          <p:nvPr/>
        </p:nvSpPr>
        <p:spPr>
          <a:xfrm>
            <a:off x="4786314" y="2928934"/>
            <a:ext cx="3929090" cy="30718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Одељењски старешина делује  на мотивацију ученика, стицање радних навика и на усвајање техника успешног учења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6000" b="1" dirty="0" smtClean="0">
                <a:latin typeface="+mn-lt"/>
              </a:rPr>
              <a:t>Циљеви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b="1" smtClean="0"/>
              <a:t>Уочавање </a:t>
            </a:r>
            <a:r>
              <a:rPr lang="sr-Cyrl-RS" b="1" dirty="0" smtClean="0"/>
              <a:t>проблема у учењу</a:t>
            </a:r>
          </a:p>
          <a:p>
            <a:r>
              <a:rPr lang="sr-Cyrl-RS" b="1" dirty="0" smtClean="0"/>
              <a:t>Упознавање са методама и техникама учења</a:t>
            </a:r>
          </a:p>
          <a:p>
            <a:r>
              <a:rPr lang="sr-Cyrl-RS" b="1" dirty="0" smtClean="0"/>
              <a:t>Ефикасније учење применом одговарајућих техника учења</a:t>
            </a:r>
          </a:p>
          <a:p>
            <a:r>
              <a:rPr lang="sr-Cyrl-RS" b="1" dirty="0" smtClean="0"/>
              <a:t>Одређивање техника које највише одговарају ученику и карактеристикама градива</a:t>
            </a:r>
          </a:p>
          <a:p>
            <a:r>
              <a:rPr lang="sr-Cyrl-RS" b="1" dirty="0" smtClean="0"/>
              <a:t>Повећање мотивације за учење</a:t>
            </a:r>
          </a:p>
          <a:p>
            <a:r>
              <a:rPr lang="sr-Cyrl-RS" b="1" dirty="0" smtClean="0"/>
              <a:t>Постизање бољих резултата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6000" b="1" dirty="0" smtClean="0">
                <a:latin typeface="Corbel" pitchFamily="34" charset="0"/>
              </a:rPr>
              <a:t>Анкетирање ученика</a:t>
            </a:r>
            <a:endParaRPr lang="en-US" sz="6000" b="1" dirty="0">
              <a:latin typeface="Corbe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2"/>
          </p:nvPr>
        </p:nvGraphicFramePr>
        <p:xfrm>
          <a:off x="1285852" y="5143512"/>
          <a:ext cx="1928826" cy="1476377"/>
        </p:xfrm>
        <a:graphic>
          <a:graphicData uri="http://schemas.openxmlformats.org/presentationml/2006/ole">
            <p:oleObj spid="_x0000_s2050" name="Document" showAsIcon="1" r:id="rId3" imgW="914400" imgH="771480" progId="Word.Document.12">
              <p:embed/>
            </p:oleObj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sr-Cyrl-RS" dirty="0" smtClean="0"/>
              <a:t>Анкета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Cyrl-RS" dirty="0" smtClean="0"/>
              <a:t>Анализа анкете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2857496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Анкету је радило 18 ученика одељења </a:t>
            </a:r>
          </a:p>
          <a:p>
            <a:r>
              <a:rPr lang="sr-Cyrl-RS" sz="2400" b="1" dirty="0" smtClean="0"/>
              <a:t>3 2-1 (од укупно 19). </a:t>
            </a:r>
            <a:endParaRPr lang="en-US" sz="2400" b="1" dirty="0"/>
          </a:p>
        </p:txBody>
      </p:sp>
      <p:graphicFrame>
        <p:nvGraphicFramePr>
          <p:cNvPr id="13" name="Content Placeholder 12"/>
          <p:cNvGraphicFramePr>
            <a:graphicFrameLocks noChangeAspect="1"/>
          </p:cNvGraphicFramePr>
          <p:nvPr>
            <p:ph sz="quarter" idx="4"/>
          </p:nvPr>
        </p:nvGraphicFramePr>
        <p:xfrm>
          <a:off x="5429256" y="5214950"/>
          <a:ext cx="1785950" cy="1428760"/>
        </p:xfrm>
        <a:graphic>
          <a:graphicData uri="http://schemas.openxmlformats.org/presentationml/2006/ole">
            <p:oleObj spid="_x0000_s2051" name="Document" showAsIcon="1" r:id="rId4" imgW="914400" imgH="771480" progId="Word.Document.12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00562" y="2928934"/>
            <a:ext cx="3643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Анкета је показала да је неопходно упознавање ученика са различитим методама и техникама учења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b="1" dirty="0" smtClean="0">
                <a:latin typeface="+mn-lt"/>
              </a:rPr>
              <a:t>Методе и технике учења</a:t>
            </a:r>
            <a:endParaRPr lang="en-US" sz="4800" b="1" dirty="0">
              <a:latin typeface="+mn-lt"/>
            </a:endParaRPr>
          </a:p>
        </p:txBody>
      </p:sp>
      <p:graphicFrame>
        <p:nvGraphicFramePr>
          <p:cNvPr id="10" name="Content Placeholder 9">
            <a:hlinkClick r:id="" action="ppaction://ole?verb=0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143504" y="2571745"/>
          <a:ext cx="1928825" cy="1700218"/>
        </p:xfrm>
        <a:graphic>
          <a:graphicData uri="http://schemas.openxmlformats.org/presentationml/2006/ole">
            <p:oleObj spid="_x0000_s27650" name="Presentation" showAsIcon="1" r:id="rId3" imgW="914400" imgH="771480" progId="PowerPoint.Show.12">
              <p:embed/>
            </p:oleObj>
          </a:graphicData>
        </a:graphic>
      </p:graphicFrame>
      <p:graphicFrame>
        <p:nvGraphicFramePr>
          <p:cNvPr id="11" name="Content Placeholder 10"/>
          <p:cNvGraphicFramePr>
            <a:graphicFrameLocks noChangeAspect="1"/>
          </p:cNvGraphicFramePr>
          <p:nvPr>
            <p:ph sz="quarter" idx="1"/>
          </p:nvPr>
        </p:nvGraphicFramePr>
        <p:xfrm>
          <a:off x="5357818" y="4429132"/>
          <a:ext cx="1785949" cy="1533544"/>
        </p:xfrm>
        <a:graphic>
          <a:graphicData uri="http://schemas.openxmlformats.org/presentationml/2006/ole">
            <p:oleObj spid="_x0000_s27651" name="Document" showAsIcon="1" r:id="rId4" imgW="914400" imgH="771480" progId="Word.Document.12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85786" y="2071678"/>
            <a:ext cx="35004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Ученици се упознају са факторима, методама и техникама учења, са посебним нагласком на технике и на њихов значај за ефикасније учење.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6000" b="1" dirty="0" smtClean="0">
                <a:latin typeface="Corbel" pitchFamily="34" charset="0"/>
              </a:rPr>
              <a:t>Две технике учења</a:t>
            </a:r>
            <a:endParaRPr lang="en-US" sz="6000" b="1" dirty="0">
              <a:latin typeface="Corbe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r-Cyrl-RS" sz="2800" b="1" dirty="0" smtClean="0"/>
              <a:t>   Од текста до табеле</a:t>
            </a:r>
          </a:p>
          <a:p>
            <a:pPr>
              <a:buNone/>
            </a:pPr>
            <a:r>
              <a:rPr lang="sr-Cyrl-RS" sz="2800" b="1" dirty="0" smtClean="0"/>
              <a:t>    </a:t>
            </a:r>
            <a:r>
              <a:rPr lang="sr-Cyrl-RS" b="1" dirty="0" smtClean="0"/>
              <a:t>Након прочитаног и обрађеног текста, задатак ученика је да израде табелу у коју ће унети кључне појмове, објашњења, област примене и сл.</a:t>
            </a:r>
          </a:p>
          <a:p>
            <a:pPr>
              <a:buNone/>
            </a:pPr>
            <a:r>
              <a:rPr lang="sr-Cyrl-RS" b="1" dirty="0" smtClean="0"/>
              <a:t>     Ова техника подстиче ученике да анализирају градиво и праве преглед градива.</a:t>
            </a:r>
            <a:endParaRPr lang="en-US" b="1" dirty="0" smtClean="0"/>
          </a:p>
          <a:p>
            <a:pPr>
              <a:buNone/>
            </a:pPr>
            <a:endParaRPr lang="sr-Cyrl-RS" sz="2000" b="1" dirty="0" smtClean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2"/>
          </p:nvPr>
        </p:nvGraphicFramePr>
        <p:xfrm>
          <a:off x="5643570" y="1357298"/>
          <a:ext cx="1638293" cy="1238265"/>
        </p:xfrm>
        <a:graphic>
          <a:graphicData uri="http://schemas.openxmlformats.org/presentationml/2006/ole">
            <p:oleObj spid="_x0000_s30721" name="Document" showAsIcon="1" r:id="rId3" imgW="914400" imgH="771480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4876" y="2571745"/>
            <a:ext cx="392909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  Постављање питања</a:t>
            </a:r>
          </a:p>
          <a:p>
            <a:endParaRPr lang="sr-Cyrl-RS" sz="2200" b="1" dirty="0" smtClean="0"/>
          </a:p>
          <a:p>
            <a:r>
              <a:rPr lang="sr-Cyrl-RS" sz="2200" b="1" dirty="0" smtClean="0"/>
              <a:t>Након обрађеног градива ученици састављају листу питања везаних за дато градиво и постављају их другим ученицима. </a:t>
            </a:r>
          </a:p>
          <a:p>
            <a:r>
              <a:rPr lang="sr-Cyrl-RS" sz="2200" b="1" dirty="0" smtClean="0"/>
              <a:t>Постављање питања подстиче на анализу, на раздвајање битног од небитног. </a:t>
            </a:r>
            <a:endParaRPr lang="en-US" sz="2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5400" b="1" dirty="0" smtClean="0">
                <a:latin typeface="+mn-lt"/>
              </a:rPr>
              <a:t>Од текста до табеле</a:t>
            </a:r>
            <a:endParaRPr lang="en-US" sz="54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sz="quarter" idx="1"/>
          </p:nvPr>
        </p:nvGraphicFramePr>
        <p:xfrm>
          <a:off x="6929454" y="500042"/>
          <a:ext cx="1714491" cy="1343019"/>
        </p:xfrm>
        <a:graphic>
          <a:graphicData uri="http://schemas.openxmlformats.org/presentationml/2006/ole">
            <p:oleObj spid="_x0000_s29697" name="Document" showAsIcon="1" r:id="rId3" imgW="914400" imgH="771480" progId="Word.Document.12">
              <p:embed/>
            </p:oleObj>
          </a:graphicData>
        </a:graphic>
      </p:graphicFrame>
      <p:graphicFrame>
        <p:nvGraphicFramePr>
          <p:cNvPr id="7" name="Content Placeholder 6"/>
          <p:cNvGraphicFramePr>
            <a:graphicFrameLocks noChangeAspect="1"/>
          </p:cNvGraphicFramePr>
          <p:nvPr>
            <p:ph sz="quarter" idx="2"/>
          </p:nvPr>
        </p:nvGraphicFramePr>
        <p:xfrm>
          <a:off x="571472" y="1428736"/>
          <a:ext cx="7786742" cy="5072097"/>
        </p:xfrm>
        <a:graphic>
          <a:graphicData uri="http://schemas.openxmlformats.org/presentationml/2006/ole">
            <p:oleObj spid="_x0000_s29698" name="Document" r:id="rId4" imgW="8696535" imgH="565658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1354</TotalTime>
  <Words>525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Oriel</vt:lpstr>
      <vt:lpstr>Document</vt:lpstr>
      <vt:lpstr>Presentation</vt:lpstr>
      <vt:lpstr>Педагошки изазови одељењског старешинства</vt:lpstr>
      <vt:lpstr>Резиме рада</vt:lpstr>
      <vt:lpstr>Резиме рада</vt:lpstr>
      <vt:lpstr>Фактори учења</vt:lpstr>
      <vt:lpstr>Циљеви</vt:lpstr>
      <vt:lpstr>Анкетирање ученика</vt:lpstr>
      <vt:lpstr>Методе и технике учења</vt:lpstr>
      <vt:lpstr>Две технике учења</vt:lpstr>
      <vt:lpstr>Од текста до табеле</vt:lpstr>
      <vt:lpstr>Постављање питања</vt:lpstr>
      <vt:lpstr>Евалуација</vt:lpstr>
      <vt:lpstr>Подсетници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jhkjhkjh</dc:title>
  <dc:creator>Višnja</dc:creator>
  <cp:lastModifiedBy>Višnja</cp:lastModifiedBy>
  <cp:revision>157</cp:revision>
  <dcterms:created xsi:type="dcterms:W3CDTF">2013-08-11T15:50:28Z</dcterms:created>
  <dcterms:modified xsi:type="dcterms:W3CDTF">2013-08-20T15:27:02Z</dcterms:modified>
</cp:coreProperties>
</file>