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76" r:id="rId6"/>
    <p:sldId id="269" r:id="rId7"/>
    <p:sldId id="260" r:id="rId8"/>
    <p:sldId id="272" r:id="rId9"/>
    <p:sldId id="271" r:id="rId10"/>
    <p:sldId id="279" r:id="rId11"/>
    <p:sldId id="261" r:id="rId12"/>
    <p:sldId id="280" r:id="rId13"/>
    <p:sldId id="281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2696-99C7-477B-9728-DB9887611F3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EE90-DA01-4A77-9FD8-CD3F6A54A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blisher.com/p/581133-Radovi-uceni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1077.photobucket.com/user/gocap1/library/Goca/Radovi%20ucenik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zeen.com/read/R4vJr6/uchimo-i-uzhivamo-u-tomie-vierujtie-mozhie-i-t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www.uecpd.org/publikacije/katalog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uffpoint.com/rainbows/image/169054-rainbows-rainbow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58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1500174"/>
            <a:ext cx="328614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sz="5400" b="1" smtClean="0">
                <a:solidFill>
                  <a:schemeClr val="bg1"/>
                </a:solidFill>
              </a:rPr>
              <a:t>Ни црно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1500174"/>
            <a:ext cx="256807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sz="5400" b="1" smtClean="0"/>
              <a:t>ни бело</a:t>
            </a:r>
            <a:endParaRPr lang="en-US" sz="5400" b="1"/>
          </a:p>
        </p:txBody>
      </p:sp>
      <p:sp>
        <p:nvSpPr>
          <p:cNvPr id="8" name="Rectangle 7"/>
          <p:cNvSpPr/>
          <p:nvPr/>
        </p:nvSpPr>
        <p:spPr>
          <a:xfrm>
            <a:off x="1571572" y="28572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Конкурс „Сазнали на семинару </a:t>
            </a:r>
            <a:r>
              <a:rPr lang="sr-Cyrl-RS" sz="2400" b="1"/>
              <a:t>и</a:t>
            </a:r>
            <a:r>
              <a:rPr lang="en-US" sz="2400" b="1"/>
              <a:t> применили у пракси“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9190" y="714356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smtClean="0"/>
              <a:t>2013.</a:t>
            </a:r>
            <a:endParaRPr lang="en-US" sz="2400" b="1"/>
          </a:p>
        </p:txBody>
      </p:sp>
      <p:sp>
        <p:nvSpPr>
          <p:cNvPr id="10" name="Rectangle 9"/>
          <p:cNvSpPr/>
          <p:nvPr/>
        </p:nvSpPr>
        <p:spPr>
          <a:xfrm>
            <a:off x="3643306" y="4714884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/>
              <a:t>Гордана Петровић </a:t>
            </a:r>
            <a:br>
              <a:rPr lang="en-US" sz="2400" smtClean="0"/>
            </a:br>
            <a:r>
              <a:rPr lang="en-US" sz="2400" smtClean="0"/>
              <a:t>Машинска техничка школа “14. октобар” Краљево</a:t>
            </a:r>
          </a:p>
        </p:txBody>
      </p:sp>
      <p:pic>
        <p:nvPicPr>
          <p:cNvPr id="11" name="Picture 6" descr="E:\Goca\Skola\za prezentaciju skole\ambl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929330"/>
            <a:ext cx="741831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29618" cy="1285860"/>
          </a:xfrm>
        </p:spPr>
        <p:txBody>
          <a:bodyPr>
            <a:normAutofit/>
          </a:bodyPr>
          <a:lstStyle/>
          <a:p>
            <a:r>
              <a:rPr lang="sr-Cyrl-RS" sz="2800" b="1" smtClean="0">
                <a:solidFill>
                  <a:schemeClr val="bg1"/>
                </a:solidFill>
              </a:rPr>
              <a:t>Искористили интернет да покажемо </a:t>
            </a:r>
            <a:r>
              <a:rPr lang="sr-Cyrl-RS" sz="2800" b="1" smtClean="0">
                <a:solidFill>
                  <a:schemeClr val="bg1"/>
                </a:solidFill>
              </a:rPr>
              <a:t>наше радове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5" name="Picture 9" descr="Radovi uceni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8220" t="3175" r="5470" b="1587"/>
          <a:stretch>
            <a:fillRect/>
          </a:stretch>
        </p:blipFill>
        <p:spPr bwMode="auto">
          <a:xfrm>
            <a:off x="3643306" y="1428736"/>
            <a:ext cx="1957401" cy="27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71670" y="4500570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2"/>
              </a:rPr>
              <a:t>http://www.youblisher.com/p/581133-Radovi-ucenika/</a:t>
            </a:r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282" y="4857760"/>
            <a:ext cx="8715436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b="1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За постављање </a:t>
            </a:r>
            <a:r>
              <a:rPr kumimoji="0" lang="sr-Cyrl-C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радова на школски сајт искористили сми Веб-алате и направили електронску</a:t>
            </a:r>
            <a:r>
              <a:rPr kumimoji="0" lang="sr-Cyrl-CS" sz="24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 књигу  и фото-галерију.</a:t>
            </a:r>
            <a:endParaRPr kumimoji="0" lang="sr-Cyrl-C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158" y="5786454"/>
            <a:ext cx="500066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Фото галерија са радовима ученика.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6211669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4"/>
              </a:rPr>
              <a:t>http://s1077.photobucket.com/user/gocap1/library/Goca/Radovi%20ucenika</a:t>
            </a:r>
            <a:endParaRPr lang="sr-Cyrl-R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15370" cy="10001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r-Cyrl-RS" sz="2800" b="1" smtClean="0"/>
              <a:t>Како су две ученице преко Веб-алат описале рад на овим часовима. </a:t>
            </a:r>
            <a:endParaRPr lang="en-US" sz="2800" b="1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1374" y="6143644"/>
            <a:ext cx="9072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hlinkClick r:id="rId2"/>
              </a:rPr>
              <a:t>http://zeen.com/read/R4vJr6/uchimo-i-uzhivamo-u-tomie-vierujtie-mozhie-i-to</a:t>
            </a:r>
            <a:endParaRPr lang="en-US" sz="2000"/>
          </a:p>
        </p:txBody>
      </p:sp>
      <p:pic>
        <p:nvPicPr>
          <p:cNvPr id="13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428868"/>
            <a:ext cx="2689350" cy="36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042" y="0"/>
            <a:ext cx="6000792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крају смо сређивали утиске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4348" y="0"/>
            <a:ext cx="8215370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Шта сам у току реализације часова желела да урадимо , а нисам успела.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s://encrypted-tbn0.gstatic.com/images?q=tbn:ANd9GcTJpOgSu2oqNZn0QdMDeENX_71A-GV8-UJX2RbfFPLyJqktb0lz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7554" y="3429000"/>
            <a:ext cx="2709397" cy="168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5720" y="1071546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Покушала сам да са ученицима направим писани траг о њиховим утисцима, међутим они нису били спремни на то. Нису</a:t>
            </a:r>
            <a:r>
              <a:rPr kumimoji="0" lang="sr-Cyrl-CS" sz="24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 пристали ни на прављење аудио- записа.  Они су своје утиске износили у опуштеном разговору који им је очигледно више пријао. </a:t>
            </a:r>
            <a:r>
              <a:rPr kumimoji="0" lang="sr-Cyrl-C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 Надам се да ће временом прохватити и ту активност као редован процес учења.</a:t>
            </a:r>
            <a:endParaRPr kumimoji="0" lang="sr-Cyrl-C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357298"/>
          </a:xfrm>
        </p:spPr>
        <p:txBody>
          <a:bodyPr>
            <a:normAutofit fontScale="90000"/>
          </a:bodyPr>
          <a:lstStyle/>
          <a:p>
            <a:pPr algn="just"/>
            <a:r>
              <a:rPr lang="sr-Cyrl-RS" sz="2800" b="1" smtClean="0">
                <a:solidFill>
                  <a:schemeClr val="bg1"/>
                </a:solidFill>
                <a:latin typeface="+mn-lt"/>
              </a:rPr>
              <a:t>Резултати анонимног евалуационог упитна говоре да су ученици задовољни овако организованим часовима, да желе да осмислимо још оваквих активности, да им је било забавно и да су уживали.</a:t>
            </a:r>
            <a:endParaRPr lang="en-US" sz="2800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214290"/>
            <a:ext cx="8572560" cy="571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smtClean="0">
                <a:latin typeface="+mj-lt"/>
                <a:ea typeface="+mj-ea"/>
                <a:cs typeface="+mj-cs"/>
              </a:rPr>
              <a:t>Добити за ученике приликом реализације ових часова су: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57232"/>
            <a:ext cx="91440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r-HR" sz="2400" b="1" smtClean="0">
                <a:solidFill>
                  <a:schemeClr val="bg1"/>
                </a:solidFill>
              </a:rPr>
              <a:t>Увежбава</a:t>
            </a:r>
            <a:r>
              <a:rPr lang="sr-Cyrl-RS" sz="2400" b="1" smtClean="0">
                <a:solidFill>
                  <a:schemeClr val="bg1"/>
                </a:solidFill>
              </a:rPr>
              <a:t>ли </a:t>
            </a:r>
            <a:r>
              <a:rPr lang="hr-HR" sz="2400" b="1" smtClean="0">
                <a:solidFill>
                  <a:schemeClr val="bg1"/>
                </a:solidFill>
              </a:rPr>
              <a:t> и приме</a:t>
            </a:r>
            <a:r>
              <a:rPr lang="sr-Cyrl-RS" sz="2400" b="1" smtClean="0">
                <a:solidFill>
                  <a:schemeClr val="bg1"/>
                </a:solidFill>
              </a:rPr>
              <a:t>њивали </a:t>
            </a:r>
            <a:r>
              <a:rPr lang="hr-HR" sz="2400" b="1" smtClean="0">
                <a:solidFill>
                  <a:schemeClr val="bg1"/>
                </a:solidFill>
              </a:rPr>
              <a:t> раније стечен</a:t>
            </a:r>
            <a:r>
              <a:rPr lang="sr-Cyrl-RS" sz="2400" b="1" smtClean="0">
                <a:solidFill>
                  <a:schemeClr val="bg1"/>
                </a:solidFill>
              </a:rPr>
              <a:t>а</a:t>
            </a:r>
            <a:r>
              <a:rPr lang="hr-HR" sz="2400" b="1" smtClean="0">
                <a:solidFill>
                  <a:schemeClr val="bg1"/>
                </a:solidFill>
              </a:rPr>
              <a:t> знања, вештин</a:t>
            </a:r>
            <a:r>
              <a:rPr lang="sr-Cyrl-RS" sz="2400" b="1" smtClean="0">
                <a:solidFill>
                  <a:schemeClr val="bg1"/>
                </a:solidFill>
              </a:rPr>
              <a:t>е</a:t>
            </a:r>
            <a:r>
              <a:rPr lang="hr-HR" sz="2400" b="1" smtClean="0">
                <a:solidFill>
                  <a:schemeClr val="bg1"/>
                </a:solidFill>
              </a:rPr>
              <a:t> и компетенциј</a:t>
            </a:r>
            <a:r>
              <a:rPr lang="sr-Cyrl-RS" sz="2400" b="1" smtClean="0">
                <a:solidFill>
                  <a:schemeClr val="bg1"/>
                </a:solidFill>
              </a:rPr>
              <a:t>е.</a:t>
            </a:r>
          </a:p>
          <a:p>
            <a:pPr>
              <a:lnSpc>
                <a:spcPct val="80000"/>
              </a:lnSpc>
            </a:pPr>
            <a:r>
              <a:rPr lang="sr-Cyrl-RS" sz="2400" b="1" smtClean="0">
                <a:solidFill>
                  <a:schemeClr val="bg1"/>
                </a:solidFill>
              </a:rPr>
              <a:t>Имали су могућност да искажу своју креативност.</a:t>
            </a:r>
          </a:p>
          <a:p>
            <a:pPr>
              <a:lnSpc>
                <a:spcPct val="80000"/>
              </a:lnSpc>
            </a:pPr>
            <a:r>
              <a:rPr lang="sr-Cyrl-RS" sz="2400" b="1" smtClean="0">
                <a:solidFill>
                  <a:schemeClr val="bg1"/>
                </a:solidFill>
              </a:rPr>
              <a:t>Самостално су решавали проблеме и доносили одлуке.</a:t>
            </a:r>
          </a:p>
          <a:p>
            <a:pPr>
              <a:lnSpc>
                <a:spcPct val="80000"/>
              </a:lnSpc>
            </a:pPr>
            <a:r>
              <a:rPr lang="sr-Cyrl-RS" sz="2400" b="1" smtClean="0">
                <a:solidFill>
                  <a:schemeClr val="bg1"/>
                </a:solidFill>
              </a:rPr>
              <a:t>Прихватали </a:t>
            </a:r>
            <a:r>
              <a:rPr lang="sr-Cyrl-RS" sz="2400" b="1" smtClean="0">
                <a:solidFill>
                  <a:schemeClr val="bg1"/>
                </a:solidFill>
              </a:rPr>
              <a:t>и </a:t>
            </a:r>
            <a:r>
              <a:rPr lang="sr-Cyrl-RS" sz="2400" b="1" smtClean="0">
                <a:solidFill>
                  <a:schemeClr val="bg1"/>
                </a:solidFill>
              </a:rPr>
              <a:t>с</a:t>
            </a:r>
            <a:r>
              <a:rPr lang="en-US" sz="2400" b="1" smtClean="0">
                <a:solidFill>
                  <a:schemeClr val="bg1"/>
                </a:solidFill>
              </a:rPr>
              <a:t>носе одговорност за лични успех</a:t>
            </a:r>
            <a:r>
              <a:rPr lang="sr-Cyrl-RS" sz="2400" b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hr-HR" sz="2400" b="1" smtClean="0">
                <a:solidFill>
                  <a:schemeClr val="bg1"/>
                </a:solidFill>
              </a:rPr>
              <a:t>Самостално </a:t>
            </a:r>
            <a:r>
              <a:rPr lang="sr-Cyrl-RS" sz="2400" b="1" smtClean="0">
                <a:solidFill>
                  <a:schemeClr val="bg1"/>
                </a:solidFill>
              </a:rPr>
              <a:t>су </a:t>
            </a:r>
            <a:r>
              <a:rPr lang="hr-HR" sz="2400" b="1" smtClean="0">
                <a:solidFill>
                  <a:schemeClr val="bg1"/>
                </a:solidFill>
              </a:rPr>
              <a:t>проналаз</a:t>
            </a:r>
            <a:r>
              <a:rPr lang="sr-Cyrl-RS" sz="2400" b="1" smtClean="0">
                <a:solidFill>
                  <a:schemeClr val="bg1"/>
                </a:solidFill>
              </a:rPr>
              <a:t>или</a:t>
            </a:r>
            <a:r>
              <a:rPr lang="hr-HR" sz="2400" b="1" smtClean="0">
                <a:solidFill>
                  <a:schemeClr val="bg1"/>
                </a:solidFill>
              </a:rPr>
              <a:t> информације и корист</a:t>
            </a:r>
            <a:r>
              <a:rPr lang="sr-Cyrl-RS" sz="2400" b="1" smtClean="0">
                <a:solidFill>
                  <a:schemeClr val="bg1"/>
                </a:solidFill>
              </a:rPr>
              <a:t>или</a:t>
            </a:r>
            <a:r>
              <a:rPr lang="hr-HR" sz="2400" b="1" smtClean="0">
                <a:solidFill>
                  <a:schemeClr val="bg1"/>
                </a:solidFill>
              </a:rPr>
              <a:t> </a:t>
            </a:r>
            <a:r>
              <a:rPr lang="sr-Cyrl-RS" sz="2400" b="1" smtClean="0">
                <a:solidFill>
                  <a:schemeClr val="bg1"/>
                </a:solidFill>
              </a:rPr>
              <a:t>интернет. </a:t>
            </a:r>
          </a:p>
          <a:p>
            <a:pPr>
              <a:lnSpc>
                <a:spcPct val="80000"/>
              </a:lnSpc>
            </a:pPr>
            <a:r>
              <a:rPr lang="hr-HR" sz="2400" b="1" smtClean="0">
                <a:solidFill>
                  <a:schemeClr val="bg1"/>
                </a:solidFill>
              </a:rPr>
              <a:t>Развиј</a:t>
            </a:r>
            <a:r>
              <a:rPr lang="sr-Cyrl-RS" sz="2400" b="1" smtClean="0">
                <a:solidFill>
                  <a:schemeClr val="bg1"/>
                </a:solidFill>
              </a:rPr>
              <a:t>али </a:t>
            </a:r>
            <a:r>
              <a:rPr lang="hr-HR" sz="2400" b="1" smtClean="0">
                <a:solidFill>
                  <a:schemeClr val="bg1"/>
                </a:solidFill>
              </a:rPr>
              <a:t> критички однос према садржајима</a:t>
            </a:r>
            <a:r>
              <a:rPr lang="sr-Cyrl-RS" sz="2400" b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hr-HR" sz="2400" b="1" smtClean="0">
                <a:solidFill>
                  <a:schemeClr val="bg1"/>
                </a:solidFill>
              </a:rPr>
              <a:t>Развиј</a:t>
            </a:r>
            <a:r>
              <a:rPr lang="sr-Cyrl-RS" sz="2400" b="1" smtClean="0">
                <a:solidFill>
                  <a:schemeClr val="bg1"/>
                </a:solidFill>
              </a:rPr>
              <a:t>али </a:t>
            </a:r>
            <a:r>
              <a:rPr lang="hr-HR" sz="2400" b="1" smtClean="0">
                <a:solidFill>
                  <a:schemeClr val="bg1"/>
                </a:solidFill>
              </a:rPr>
              <a:t> критички однос према туђем али и властитом раду</a:t>
            </a:r>
            <a:r>
              <a:rPr lang="sr-Cyrl-RS" sz="2400" b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hr-HR" sz="2400" b="1" smtClean="0">
                <a:solidFill>
                  <a:schemeClr val="bg1"/>
                </a:solidFill>
              </a:rPr>
              <a:t>Рзв</a:t>
            </a:r>
            <a:r>
              <a:rPr lang="sr-Cyrl-RS" sz="2400" b="1" smtClean="0">
                <a:solidFill>
                  <a:schemeClr val="bg1"/>
                </a:solidFill>
              </a:rPr>
              <a:t>ијали</a:t>
            </a:r>
            <a:r>
              <a:rPr lang="hr-HR" sz="2400" b="1" smtClean="0">
                <a:solidFill>
                  <a:schemeClr val="bg1"/>
                </a:solidFill>
              </a:rPr>
              <a:t> критичко мишљењ</a:t>
            </a:r>
            <a:r>
              <a:rPr lang="sr-Cyrl-RS" sz="2400" b="1" smtClean="0">
                <a:solidFill>
                  <a:schemeClr val="bg1"/>
                </a:solidFill>
              </a:rPr>
              <a:t>е</a:t>
            </a:r>
            <a:r>
              <a:rPr lang="hr-HR" sz="2400" b="1" smtClean="0">
                <a:solidFill>
                  <a:schemeClr val="bg1"/>
                </a:solidFill>
              </a:rPr>
              <a:t> и ставов</a:t>
            </a:r>
            <a:r>
              <a:rPr lang="sr-Cyrl-RS" sz="2400" b="1" smtClean="0">
                <a:solidFill>
                  <a:schemeClr val="bg1"/>
                </a:solidFill>
              </a:rPr>
              <a:t>е.</a:t>
            </a:r>
          </a:p>
          <a:p>
            <a:pPr lvl="0">
              <a:lnSpc>
                <a:spcPct val="80000"/>
              </a:lnSpc>
            </a:pPr>
            <a:r>
              <a:rPr lang="hr-HR" sz="2400" b="1" smtClean="0">
                <a:solidFill>
                  <a:schemeClr val="bg1"/>
                </a:solidFill>
              </a:rPr>
              <a:t>Уч</a:t>
            </a:r>
            <a:r>
              <a:rPr lang="sr-Cyrl-RS" sz="2400" b="1" smtClean="0">
                <a:solidFill>
                  <a:schemeClr val="bg1"/>
                </a:solidFill>
              </a:rPr>
              <a:t>или</a:t>
            </a:r>
            <a:r>
              <a:rPr lang="hr-HR" sz="2400" b="1" smtClean="0">
                <a:solidFill>
                  <a:schemeClr val="bg1"/>
                </a:solidFill>
              </a:rPr>
              <a:t> путем решавања проблема</a:t>
            </a:r>
            <a:r>
              <a:rPr lang="sr-Cyrl-RS" sz="2400" b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sr-Cyrl-CS" sz="2400" b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Развијали вештине  дискутовања, аргументовања својих ставова уважавања туђег мишљења и слушања других.</a:t>
            </a:r>
          </a:p>
          <a:p>
            <a:pPr>
              <a:lnSpc>
                <a:spcPct val="80000"/>
              </a:lnSpc>
            </a:pPr>
            <a:r>
              <a:rPr lang="sr-Cyrl-RS" sz="2400" b="1" smtClean="0">
                <a:solidFill>
                  <a:schemeClr val="bg1"/>
                </a:solidFill>
              </a:rPr>
              <a:t>Уочавали сличности и разлике у групном и личном идентитету.</a:t>
            </a:r>
            <a:endParaRPr lang="sr-Cyrl-CS" sz="2400" b="1" smtClean="0">
              <a:solidFill>
                <a:schemeClr val="bg1"/>
              </a:solidFill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endParaRPr lang="en-US" sz="24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4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sr-Cyrl-RS" sz="2400" b="1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en-US" sz="2400" b="1" smtClean="0">
              <a:solidFill>
                <a:schemeClr val="bg2"/>
              </a:solidFill>
            </a:endParaRPr>
          </a:p>
        </p:txBody>
      </p:sp>
      <p:pic>
        <p:nvPicPr>
          <p:cNvPr id="6" name="Picture 2" descr="http://www.muovo.eu/employers/fileprovider.aspx?fileId=870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143512"/>
            <a:ext cx="3513548" cy="18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images.colourbox.com/thumb_COLOURBOX2273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24445"/>
            <a:ext cx="1833554" cy="1833555"/>
          </a:xfrm>
          <a:prstGeom prst="rect">
            <a:avLst/>
          </a:prstGeom>
          <a:noFill/>
        </p:spPr>
      </p:pic>
      <p:pic>
        <p:nvPicPr>
          <p:cNvPr id="9" name="Picture 2" descr="http://www.muovo.eu/employers/fileprovider.aspx?fileId=870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0452" y="5143512"/>
            <a:ext cx="3513548" cy="18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143248"/>
            <a:ext cx="8229600" cy="1143000"/>
          </a:xfrm>
        </p:spPr>
        <p:txBody>
          <a:bodyPr/>
          <a:lstStyle/>
          <a:p>
            <a:r>
              <a:rPr lang="sr-Cyrl-RS" smtClean="0">
                <a:solidFill>
                  <a:schemeClr val="bg1"/>
                </a:solidFill>
              </a:rPr>
              <a:t>Хвала на пажњи!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https://fbcdn-sphotos-f-a.akamaihd.net/hphotos-ak-ash3/p480x480/600588_609450469094806_180456939_n.jpg"/>
          <p:cNvPicPr>
            <a:picLocks noChangeAspect="1" noChangeArrowheads="1"/>
          </p:cNvPicPr>
          <p:nvPr/>
        </p:nvPicPr>
        <p:blipFill>
          <a:blip r:embed="rId2"/>
          <a:srcRect l="16667" b="36708"/>
          <a:stretch>
            <a:fillRect/>
          </a:stretch>
        </p:blipFill>
        <p:spPr bwMode="auto">
          <a:xfrm>
            <a:off x="6643669" y="0"/>
            <a:ext cx="2500331" cy="2214577"/>
          </a:xfrm>
          <a:prstGeom prst="rect">
            <a:avLst/>
          </a:prstGeom>
          <a:noFill/>
        </p:spPr>
      </p:pic>
      <p:pic>
        <p:nvPicPr>
          <p:cNvPr id="6" name="Picture 5" descr="https://fbcdn-sphotos-f-a.akamaihd.net/hphotos-ak-ash3/p480x480/600588_609450469094806_180456939_n.jpg"/>
          <p:cNvPicPr>
            <a:picLocks noChangeAspect="1" noChangeArrowheads="1"/>
          </p:cNvPicPr>
          <p:nvPr/>
        </p:nvPicPr>
        <p:blipFill>
          <a:blip r:embed="rId2"/>
          <a:srcRect l="16667" b="36708"/>
          <a:stretch>
            <a:fillRect/>
          </a:stretch>
        </p:blipFill>
        <p:spPr bwMode="auto">
          <a:xfrm flipH="1">
            <a:off x="0" y="0"/>
            <a:ext cx="2500331" cy="22145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86116" y="5286388"/>
            <a:ext cx="114300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smtClean="0"/>
              <a:t>Гордана </a:t>
            </a:r>
            <a:endParaRPr lang="en-US" sz="2000" b="1"/>
          </a:p>
        </p:txBody>
      </p:sp>
      <p:sp>
        <p:nvSpPr>
          <p:cNvPr id="8" name="Rectangle 7"/>
          <p:cNvSpPr/>
          <p:nvPr/>
        </p:nvSpPr>
        <p:spPr>
          <a:xfrm>
            <a:off x="4429124" y="5286388"/>
            <a:ext cx="1318951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Петровић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720" y="928670"/>
            <a:ext cx="8572560" cy="2143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sr-Cyrl-RS" sz="2400" b="1" smtClean="0">
                <a:solidFill>
                  <a:schemeClr val="bg1"/>
                </a:solidFill>
                <a:ea typeface="+mj-ea"/>
                <a:cs typeface="+mj-cs"/>
              </a:rPr>
              <a:t>Први корак </a:t>
            </a:r>
            <a:r>
              <a:rPr lang="sr-Cyrl-RS" sz="2400" b="1" smtClean="0">
                <a:solidFill>
                  <a:schemeClr val="bg1"/>
                </a:solidFill>
              </a:rPr>
              <a:t>после учешћа на семинару </a:t>
            </a:r>
            <a:r>
              <a:rPr lang="sr-Cyrl-RS" sz="2400" b="1" smtClean="0">
                <a:solidFill>
                  <a:schemeClr val="bg1"/>
                </a:solidFill>
                <a:ea typeface="+mj-ea"/>
                <a:cs typeface="+mj-cs"/>
              </a:rPr>
              <a:t>био</a:t>
            </a:r>
            <a:r>
              <a:rPr lang="en-US" sz="2400" b="1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sr-Cyrl-RS" sz="2400" b="1" smtClean="0">
                <a:solidFill>
                  <a:schemeClr val="bg1"/>
                </a:solidFill>
              </a:rPr>
              <a:t>је</a:t>
            </a:r>
            <a:r>
              <a:rPr lang="sr-Cyrl-RS" sz="2400" b="1" smtClean="0">
                <a:solidFill>
                  <a:schemeClr val="bg1"/>
                </a:solidFill>
                <a:ea typeface="+mj-ea"/>
                <a:cs typeface="+mj-cs"/>
              </a:rPr>
              <a:t> писање припрема за наставне јединице које садрже елементе интеркултуралности, а уклапају се у наставни план и програм. </a:t>
            </a:r>
          </a:p>
          <a:p>
            <a:pPr lvl="0" algn="ctr">
              <a:spcBef>
                <a:spcPct val="0"/>
              </a:spcBef>
            </a:pPr>
            <a:r>
              <a:rPr kumimoji="0" lang="sr-Cyrl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Све</a:t>
            </a:r>
            <a:r>
              <a:rPr kumimoji="0" lang="sr-Cyrl-RS" sz="24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припреме наставника, међу којима се налазе и моје,  могу се преузети на овој адреси.</a:t>
            </a:r>
          </a:p>
          <a:p>
            <a:pPr lvl="0" algn="ctr">
              <a:spcBef>
                <a:spcPct val="0"/>
              </a:spcBef>
            </a:pPr>
            <a:r>
              <a:rPr kumimoji="0" lang="sr-Cyrl-RS" sz="24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2400" b="1" smtClean="0">
                <a:hlinkClick r:id="rId2"/>
              </a:rPr>
              <a:t>http://www.uecpd.org/publikacije/katalogICE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sr-Cyrl-RS" sz="2800" b="1" smtClean="0"/>
              <a:t>Од семинара до реализације часова који су прерасли  у мини пројекат</a:t>
            </a:r>
            <a:endParaRPr lang="en-US" sz="2800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70038"/>
          <a:stretch>
            <a:fillRect/>
          </a:stretch>
        </p:blipFill>
        <p:spPr bwMode="auto">
          <a:xfrm>
            <a:off x="2000232" y="5481621"/>
            <a:ext cx="4638499" cy="13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2410">
            <a:off x="59765" y="3459144"/>
            <a:ext cx="55535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95146">
            <a:off x="4069901" y="3560998"/>
            <a:ext cx="4981300" cy="150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60005">
            <a:off x="257160" y="4695272"/>
            <a:ext cx="4119018" cy="124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0754">
            <a:off x="4574076" y="4647851"/>
            <a:ext cx="4476235" cy="1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86834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sr-Cyrl-RS" sz="2800" b="1" smtClean="0">
                <a:solidFill>
                  <a:schemeClr val="bg1"/>
                </a:solidFill>
                <a:latin typeface="+mn-lt"/>
              </a:rPr>
              <a:t>Једна од тема коју смо обрадили била је </a:t>
            </a:r>
            <a:r>
              <a:rPr lang="sr-Cyrl-RS" sz="2800" b="1" smtClean="0">
                <a:solidFill>
                  <a:schemeClr val="bg1"/>
                </a:solidFill>
                <a:latin typeface="+mn-lt"/>
              </a:rPr>
              <a:t>идентитет</a:t>
            </a:r>
            <a:r>
              <a:rPr lang="en-US" sz="2800" b="1" smtClean="0">
                <a:solidFill>
                  <a:schemeClr val="bg1"/>
                </a:solidFill>
                <a:latin typeface="+mn-lt"/>
              </a:rPr>
              <a:t>.</a:t>
            </a:r>
            <a:endParaRPr lang="en-US" sz="28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098127" cy="303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034" y="2357430"/>
            <a:ext cx="8229600" cy="785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На самом почетку смо причали о идентитету и читали причу.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282" y="214290"/>
            <a:ext cx="8443914" cy="8683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Како смо радили и шта смо урадили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</a:t>
            </a:r>
            <a:r>
              <a:rPr kumimoji="0" lang="sr-Cyrl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током реализације часова инспирисаних овим </a:t>
            </a:r>
            <a:r>
              <a:rPr kumimoji="0" lang="sr-Cyrl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семинаром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3316" name="Picture 4" descr="http://communityofreadersdotorg.files.wordpress.com/2013/03/secret-identity-superh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2962275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sr-Cyrl-RS" sz="3200" b="1" smtClean="0">
                <a:solidFill>
                  <a:schemeClr val="bg1"/>
                </a:solidFill>
              </a:rPr>
              <a:t>Радили задатак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2643182"/>
            <a:ext cx="821537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400" b="1" smtClean="0"/>
              <a:t>У</a:t>
            </a:r>
            <a:r>
              <a:rPr lang="en-US" sz="2400" b="1" smtClean="0"/>
              <a:t>ченици </a:t>
            </a:r>
            <a:r>
              <a:rPr lang="sr-Cyrl-RS" sz="2400" b="1" smtClean="0"/>
              <a:t>су имали </a:t>
            </a:r>
            <a:r>
              <a:rPr lang="en-US" sz="2400" b="1" smtClean="0"/>
              <a:t>задатак да на основу стеченог знања из Ворда и претраживања интернета, на једној страници прикажу  себе користећи текст и слике.</a:t>
            </a:r>
            <a:endParaRPr lang="en-US" sz="240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928670"/>
            <a:ext cx="24638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00570"/>
            <a:ext cx="2709429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421481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Волим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92919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Желим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464344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Радим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557214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Имам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50070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Интересује ме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421481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Сањам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8" y="6072206"/>
            <a:ext cx="1225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  <a:cs typeface="Times New Roman" pitchFamily="18" charset="0"/>
              </a:rPr>
              <a:t>Б</a:t>
            </a:r>
            <a:r>
              <a:rPr lang="sl-SI" sz="2400" b="1" smtClean="0">
                <a:solidFill>
                  <a:schemeClr val="bg1"/>
                </a:solidFill>
                <a:cs typeface="Times New Roman" pitchFamily="18" charset="0"/>
              </a:rPr>
              <a:t>ринем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50" y="500063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Разумем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614364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Осећам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60722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Слушам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450057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mtClean="0">
                <a:solidFill>
                  <a:schemeClr val="bg1"/>
                </a:solidFill>
              </a:rPr>
              <a:t>Гледам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smtClean="0">
                <a:solidFill>
                  <a:schemeClr val="bg1"/>
                </a:solidFill>
              </a:rPr>
              <a:t>Приказивали урађене радове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8674" name="Picture 2" descr="C:\Users\Goca\Desktop\za kolaz\kolaz\kolaz_AutoCollage_8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4350555" cy="290037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8596" y="400050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Коментарисали их, покушавали да погодимо ко нам се представља и уочавали сличности и разлике.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Picture 6" descr="http://static6.depositphotos.com/1003536/593/v/950/depositphotos_5933212-Many-different-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195887"/>
            <a:ext cx="20574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sr-Cyrl-RS" sz="3200" b="1" smtClean="0">
                <a:solidFill>
                  <a:schemeClr val="bg1"/>
                </a:solidFill>
              </a:rPr>
              <a:t>Процењивали радове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9218" name="Picture 2" descr="Using your Visualiser to facilitate peer assess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857232"/>
            <a:ext cx="2214558" cy="22145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142984"/>
            <a:ext cx="314324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sr-Cyrl-RS" sz="2400" b="1" smtClean="0"/>
              <a:t>Процена је вршена на основу примењених расположивих опција које смо у оквиру програмског пакета Ворд учили , а које су употребљене у раду.</a:t>
            </a:r>
            <a:endParaRPr lang="en-US" sz="2400" b="1"/>
          </a:p>
        </p:txBody>
      </p:sp>
      <p:sp>
        <p:nvSpPr>
          <p:cNvPr id="6" name="Rectangle 5"/>
          <p:cNvSpPr/>
          <p:nvPr/>
        </p:nvSpPr>
        <p:spPr>
          <a:xfrm>
            <a:off x="5643570" y="1071546"/>
            <a:ext cx="3500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smtClean="0">
                <a:solidFill>
                  <a:schemeClr val="bg1"/>
                </a:solidFill>
              </a:rPr>
              <a:t>Гласали су за рад који им се највише допада, при чему је критеријум за гласање био естетски изглед, примењене могућности уређивања у Ворду и текст који се налази на документу.</a:t>
            </a:r>
            <a:endParaRPr lang="en-US" sz="2400" b="1" smtClean="0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4714884"/>
            <a:ext cx="814393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r-Cyrl-RS" sz="2800" b="1" smtClean="0">
                <a:solidFill>
                  <a:schemeClr val="bg1"/>
                </a:solidFill>
              </a:rPr>
              <a:t>Сваки ученик је самостално процењивао и гласао</a:t>
            </a:r>
            <a:r>
              <a:rPr lang="en-US" sz="2800" b="1" smtClean="0">
                <a:solidFill>
                  <a:schemeClr val="bg1"/>
                </a:solidFill>
              </a:rPr>
              <a:t>.</a:t>
            </a:r>
            <a:endParaRPr lang="en-US" sz="2800"/>
          </a:p>
        </p:txBody>
      </p:sp>
      <p:pic>
        <p:nvPicPr>
          <p:cNvPr id="8" name="Picture 6" descr="http://image.shutterstock.com/display_pic_with_logo/608488/608488,1298267009,1/stock-photo-colorful-beads-heart-shape-isolated-on-white-background-71605912.jpg"/>
          <p:cNvPicPr>
            <a:picLocks noChangeAspect="1" noChangeArrowheads="1"/>
          </p:cNvPicPr>
          <p:nvPr/>
        </p:nvPicPr>
        <p:blipFill>
          <a:blip r:embed="rId4"/>
          <a:srcRect r="4523" b="11111"/>
          <a:stretch>
            <a:fillRect/>
          </a:stretch>
        </p:blipFill>
        <p:spPr bwMode="auto">
          <a:xfrm>
            <a:off x="3357554" y="5294430"/>
            <a:ext cx="1714512" cy="14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71934" y="3286124"/>
          <a:ext cx="762004" cy="1543058"/>
        </p:xfrm>
        <a:graphic>
          <a:graphicData uri="http://schemas.openxmlformats.org/presentationml/2006/ole">
            <p:oleObj spid="_x0000_s1026" name="Document" showAsIcon="1" r:id="rId5" imgW="380880" imgH="7714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ca\kreativna 2013\slike sa casa_AutoCollage_malo ve'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1735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F:\Identitet\sre]eni radovi\Пдф\5m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8800"/>
            <a:ext cx="19288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F:\Identitet\sre]eni radovi\Пдф\18 m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2000250"/>
            <a:ext cx="199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F:\Identitet\sre]eni radovi\Пдф\4 ma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83133">
            <a:off x="6320466" y="3411823"/>
            <a:ext cx="17002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4572000"/>
            <a:ext cx="15859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64369"/>
            <a:ext cx="1785950" cy="23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385252">
            <a:off x="985282" y="3582532"/>
            <a:ext cx="17176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143125"/>
            <a:ext cx="1714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4429125"/>
            <a:ext cx="1733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r-Cyrl-RS" sz="2800" b="1" smtClean="0"/>
              <a:t>Они који су желели сликали су се са својим радовима.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forskning.no/00/18/48/13/e_identitet_425.jpgNone.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3117963" cy="2714644"/>
          </a:xfrm>
          <a:prstGeom prst="rect">
            <a:avLst/>
          </a:prstGeom>
          <a:noFill/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sr-Cyrl-RS" sz="2800" b="1" smtClean="0">
                <a:solidFill>
                  <a:schemeClr val="bg1"/>
                </a:solidFill>
              </a:rPr>
              <a:t>Разговарали о представљању на интернету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1000108"/>
            <a:ext cx="864399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sr-Cyrl-CS" sz="2400" b="1" smtClean="0"/>
              <a:t>Закључили да се представљање на интернету и слика коју остављамо о себи огледа кроз наш профил, фотографије које делимо, коментаре које остављамо, групе којима се придружујемо, пријатеље које прихватамо, видео записе које делимо, активности које пратимо и у којима учествујемо...</a:t>
            </a:r>
            <a:endParaRPr lang="en-US" sz="2400" b="1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5720" y="5786454"/>
            <a:ext cx="8572560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Како ћемо се представити и шта ћемо приказати зависи од нас самих.</a:t>
            </a:r>
            <a:endParaRPr kumimoji="0" lang="sr-Cyrl-C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14810" y="4429132"/>
          <a:ext cx="619128" cy="1253734"/>
        </p:xfrm>
        <a:graphic>
          <a:graphicData uri="http://schemas.openxmlformats.org/presentationml/2006/ole">
            <p:oleObj spid="_x0000_s2050" name="Document" showAsIcon="1" r:id="rId4" imgW="380880" imgH="7714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smtClean="0">
                <a:solidFill>
                  <a:schemeClr val="bg1"/>
                </a:solidFill>
              </a:rPr>
              <a:t>Приказали радове на школској огласној табли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1000108"/>
            <a:ext cx="885828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На њихову иницијативу одштампали смо радове и окачили на огласну таблу. </a:t>
            </a:r>
            <a:endParaRPr kumimoji="0" lang="sr-Cyrl-CS" sz="2400" b="1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Picture 4" descr="DSCN0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2328772" cy="3326942"/>
          </a:xfrm>
          <a:prstGeom prst="rect">
            <a:avLst/>
          </a:prstGeom>
        </p:spPr>
      </p:pic>
      <p:pic>
        <p:nvPicPr>
          <p:cNvPr id="6" name="Picture 5" descr="DSCN0299.JPG"/>
          <p:cNvPicPr>
            <a:picLocks noChangeAspect="1"/>
          </p:cNvPicPr>
          <p:nvPr/>
        </p:nvPicPr>
        <p:blipFill>
          <a:blip r:embed="rId3" cstate="print"/>
          <a:srcRect l="12766" b="6382"/>
          <a:stretch>
            <a:fillRect/>
          </a:stretch>
        </p:blipFill>
        <p:spPr>
          <a:xfrm>
            <a:off x="4751680" y="1928802"/>
            <a:ext cx="4082756" cy="328614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5500702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Нису сви желели</a:t>
            </a:r>
            <a:r>
              <a:rPr kumimoji="0" lang="sr-Cyrl-CS" sz="24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 да им се рад налази на огласној табли, а неки од оних чији су радови приказани нису желели да се сликају.</a:t>
            </a:r>
            <a:endParaRPr kumimoji="0" lang="sr-Cyrl-C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640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Slide 1</vt:lpstr>
      <vt:lpstr>Од семинара до реализације часова који су прерасли  у мини пројекат</vt:lpstr>
      <vt:lpstr>Једна од тема коју смо обрадили била је идентитет.</vt:lpstr>
      <vt:lpstr>Радили задатак</vt:lpstr>
      <vt:lpstr>Приказивали урађене радове</vt:lpstr>
      <vt:lpstr>Процењивали радове</vt:lpstr>
      <vt:lpstr>Они који су желели сликали су се са својим радовима.</vt:lpstr>
      <vt:lpstr>Slide 8</vt:lpstr>
      <vt:lpstr>Приказали радове на школској огласној табли</vt:lpstr>
      <vt:lpstr>Искористили интернет да покажемо наше радове</vt:lpstr>
      <vt:lpstr>Како су две ученице преко Веб-алат описале рад на овим часовима. </vt:lpstr>
      <vt:lpstr>Резултати анонимног евалуационог упитна говоре да су ученици задовољни овако организованим часовима, да желе да осмислимо још оваквих активности, да им је било забавно и да су уживали.</vt:lpstr>
      <vt:lpstr>Slide 13</vt:lpstr>
      <vt:lpstr>Хвала на пажњи!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Goca</dc:creator>
  <cp:lastModifiedBy>Goca</cp:lastModifiedBy>
  <cp:revision>94</cp:revision>
  <dcterms:created xsi:type="dcterms:W3CDTF">2013-08-03T13:45:23Z</dcterms:created>
  <dcterms:modified xsi:type="dcterms:W3CDTF">2013-08-22T07:53:30Z</dcterms:modified>
</cp:coreProperties>
</file>