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68CE-BC44-48CE-98D8-4F17EFD0A1AB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243-A7DB-4731-983C-D0D892D6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68CE-BC44-48CE-98D8-4F17EFD0A1AB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243-A7DB-4731-983C-D0D892D6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68CE-BC44-48CE-98D8-4F17EFD0A1AB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243-A7DB-4731-983C-D0D892D6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68CE-BC44-48CE-98D8-4F17EFD0A1AB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243-A7DB-4731-983C-D0D892D6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68CE-BC44-48CE-98D8-4F17EFD0A1AB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243-A7DB-4731-983C-D0D892D6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68CE-BC44-48CE-98D8-4F17EFD0A1AB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243-A7DB-4731-983C-D0D892D6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68CE-BC44-48CE-98D8-4F17EFD0A1AB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243-A7DB-4731-983C-D0D892D6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68CE-BC44-48CE-98D8-4F17EFD0A1AB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243-A7DB-4731-983C-D0D892D6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68CE-BC44-48CE-98D8-4F17EFD0A1AB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243-A7DB-4731-983C-D0D892D6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68CE-BC44-48CE-98D8-4F17EFD0A1AB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243-A7DB-4731-983C-D0D892D6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68CE-BC44-48CE-98D8-4F17EFD0A1AB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243-A7DB-4731-983C-D0D892D6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968CE-BC44-48CE-98D8-4F17EFD0A1AB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C243-A7DB-4731-983C-D0D892D6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elex.r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lex.r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05000"/>
            <a:ext cx="69881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54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Istorijat</a:t>
            </a:r>
          </a:p>
          <a:p>
            <a:r>
              <a:rPr lang="sr-Latn-RS" sz="54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Beogradske berze</a:t>
            </a:r>
            <a:endParaRPr lang="en-US" sz="5400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648200"/>
            <a:ext cx="65597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</a:rPr>
              <a:t>Predmet: </a:t>
            </a:r>
            <a:r>
              <a:rPr lang="sr-Latn-RS" sz="2800" b="1" dirty="0" smtClean="0">
                <a:solidFill>
                  <a:schemeClr val="tx1">
                    <a:lumMod val="85000"/>
                  </a:schemeClr>
                </a:solidFill>
              </a:rPr>
              <a:t>Finansijsko poslovanje za III razred</a:t>
            </a:r>
          </a:p>
          <a:p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</a:rPr>
              <a:t>Škola: </a:t>
            </a:r>
            <a:r>
              <a:rPr lang="sr-Latn-RS" sz="2800" b="1" dirty="0" smtClean="0">
                <a:solidFill>
                  <a:schemeClr val="tx1">
                    <a:lumMod val="85000"/>
                  </a:schemeClr>
                </a:solidFill>
              </a:rPr>
              <a:t>Ekonomsko-trgovinska škola</a:t>
            </a:r>
          </a:p>
          <a:p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</a:rPr>
              <a:t>Nastavnik</a:t>
            </a:r>
            <a:r>
              <a:rPr lang="sr-Latn-RS" sz="2800" b="1" dirty="0" smtClean="0">
                <a:solidFill>
                  <a:schemeClr val="tx1">
                    <a:lumMod val="85000"/>
                  </a:schemeClr>
                </a:solidFill>
              </a:rPr>
              <a:t>: Zorica Anđelić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D</a:t>
            </a:r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</a:rPr>
              <a:t>atum: </a:t>
            </a:r>
            <a:r>
              <a:rPr lang="sr-Latn-RS" sz="2800" b="1" dirty="0" smtClean="0">
                <a:solidFill>
                  <a:schemeClr val="tx1">
                    <a:lumMod val="85000"/>
                  </a:schemeClr>
                </a:solidFill>
              </a:rPr>
              <a:t>18.05.2013.</a:t>
            </a:r>
            <a:endParaRPr lang="en-US" sz="28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 descr="C:\Users\Zoka\Desktop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04800"/>
            <a:ext cx="3733800" cy="106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Ova video knjiga će vam pomoći</a:t>
            </a:r>
          </a:p>
          <a:p>
            <a:pPr algn="ctr"/>
            <a:r>
              <a:rPr lang="sr-Latn-RS" sz="32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da saznate više o nastanku</a:t>
            </a:r>
          </a:p>
          <a:p>
            <a:pPr algn="ctr"/>
            <a:r>
              <a:rPr lang="sr-Latn-RS" sz="32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srpskog tržišta kapitala</a:t>
            </a:r>
            <a:endParaRPr lang="en-US" sz="3200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5410200"/>
            <a:ext cx="457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92D050"/>
                </a:solidFill>
                <a:latin typeface="Arial Black" pitchFamily="34" charset="0"/>
              </a:rPr>
              <a:t>Zvučne i video zapise </a:t>
            </a:r>
          </a:p>
          <a:p>
            <a:pPr algn="ctr"/>
            <a:r>
              <a:rPr lang="sr-Latn-RS" sz="2400" b="1" dirty="0" smtClean="0">
                <a:solidFill>
                  <a:srgbClr val="92D050"/>
                </a:solidFill>
                <a:latin typeface="Arial Black" pitchFamily="34" charset="0"/>
              </a:rPr>
              <a:t>aktiviraćete </a:t>
            </a:r>
          </a:p>
          <a:p>
            <a:pPr algn="ctr"/>
            <a:r>
              <a:rPr lang="sr-Latn-RS" sz="2400" b="1" dirty="0" smtClean="0">
                <a:solidFill>
                  <a:srgbClr val="92D050"/>
                </a:solidFill>
                <a:latin typeface="Arial Black" pitchFamily="34" charset="0"/>
              </a:rPr>
              <a:t>klikom na ikonicu</a:t>
            </a:r>
            <a:endParaRPr lang="en-US" sz="24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76600"/>
            <a:ext cx="3833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276601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belex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3048000" y="2286000"/>
            <a:ext cx="29718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_655137_office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191000"/>
            <a:ext cx="18573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5257800"/>
            <a:ext cx="32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>
                <a:solidFill>
                  <a:schemeClr val="tx1">
                    <a:lumMod val="95000"/>
                  </a:schemeClr>
                </a:solidFill>
              </a:rPr>
              <a:t>Dilersko-brokerske kuće</a:t>
            </a:r>
            <a:endParaRPr lang="en-US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472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sr-Latn-RS" sz="2800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Za</a:t>
            </a:r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kon o javnim </a:t>
            </a:r>
          </a:p>
          <a:p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berzama </a:t>
            </a:r>
            <a:r>
              <a:rPr lang="sr-Latn-C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donet  je  </a:t>
            </a:r>
          </a:p>
          <a:p>
            <a:r>
              <a:rPr lang="sr-Latn-C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1886.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sl-SI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Statut berze </a:t>
            </a:r>
          </a:p>
          <a:p>
            <a:r>
              <a:rPr lang="sl-SI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potvrđen je u </a:t>
            </a:r>
          </a:p>
          <a:p>
            <a:r>
              <a:rPr lang="sl-SI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Ministarstvu  </a:t>
            </a:r>
          </a:p>
          <a:p>
            <a:r>
              <a:rPr lang="sl-SI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privrede  3.oktobra </a:t>
            </a:r>
          </a:p>
          <a:p>
            <a:r>
              <a:rPr lang="sl-SI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1894. </a:t>
            </a:r>
          </a:p>
          <a:p>
            <a:endParaRPr lang="sr-Latn-RS" sz="2800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sr-Latn-RS" sz="28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</a:t>
            </a:r>
            <a:r>
              <a:rPr lang="sl-SI" sz="28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Osnivačka skupština</a:t>
            </a:r>
          </a:p>
          <a:p>
            <a:r>
              <a:rPr lang="sl-SI" sz="28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Beogradske</a:t>
            </a:r>
          </a:p>
          <a:p>
            <a:r>
              <a:rPr lang="sl-SI" sz="28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berze održana je 21.</a:t>
            </a:r>
          </a:p>
          <a:p>
            <a:r>
              <a:rPr lang="sl-SI" sz="28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novembra1894.</a:t>
            </a:r>
            <a:endParaRPr lang="en-US" sz="2800" b="1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 descr="n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66800"/>
            <a:ext cx="1905000" cy="312420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50800" dir="5400000" algn="t" rotWithShape="0">
              <a:srgbClr val="00000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638800" y="44196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</a:rPr>
              <a:t>Na slici je </a:t>
            </a:r>
          </a:p>
          <a:p>
            <a:pPr algn="ctr"/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</a:rPr>
              <a:t>Ukaz kralja </a:t>
            </a:r>
          </a:p>
          <a:p>
            <a:pPr algn="ctr"/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</a:rPr>
              <a:t>Milana  Obrenovića</a:t>
            </a:r>
          </a:p>
          <a:p>
            <a:pPr algn="ctr"/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</a:rPr>
              <a:t>o osnivanju Beogradske berze</a:t>
            </a: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19800" y="152400"/>
          <a:ext cx="2247900" cy="685800"/>
        </p:xfrm>
        <a:graphic>
          <a:graphicData uri="http://schemas.openxmlformats.org/presentationml/2006/ole">
            <p:oleObj spid="_x0000_s1026" name="Packager Shell Object" showAsIcon="1" r:id="rId4" imgW="224856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838200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U socijalističkoj Jugoslaviji, berza je proglašena za   </a:t>
            </a:r>
          </a:p>
          <a:p>
            <a:pPr algn="r"/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“štetnu instituciju”</a:t>
            </a:r>
          </a:p>
          <a:p>
            <a:pPr algn="r"/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i</a:t>
            </a:r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ugašena 1953.</a:t>
            </a:r>
          </a:p>
          <a:p>
            <a:endParaRPr lang="sr-Latn-RS" sz="2800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Zoka\Desktop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3810000" cy="2438400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2051" name="Picture 3" descr="C:\Users\Zoka\Desktop\Pictur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05200"/>
            <a:ext cx="4114800" cy="31416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7338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Oko četrdeset </a:t>
            </a:r>
          </a:p>
          <a:p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godina kasnije,</a:t>
            </a:r>
          </a:p>
          <a:p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1992.  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formirano</a:t>
            </a:r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je </a:t>
            </a:r>
          </a:p>
          <a:p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tržište kapitala,</a:t>
            </a:r>
          </a:p>
          <a:p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pod nazivom </a:t>
            </a:r>
          </a:p>
          <a:p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Beogradska berza.</a:t>
            </a:r>
            <a:endParaRPr lang="en-US" sz="2800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6800" y="228600"/>
          <a:ext cx="914400" cy="771525"/>
        </p:xfrm>
        <a:graphic>
          <a:graphicData uri="http://schemas.openxmlformats.org/presentationml/2006/ole">
            <p:oleObj spid="_x0000_s2050" name="Packager Shell Object" showAsIcon="1" r:id="rId5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79468"/>
            <a:ext cx="8001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rgbClr val="92D050"/>
                </a:solidFill>
                <a:latin typeface="Arial Black" pitchFamily="34" charset="0"/>
              </a:rPr>
              <a:t>Zadatak:</a:t>
            </a:r>
          </a:p>
          <a:p>
            <a:endParaRPr lang="sr-Latn-RS" sz="2800" b="1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sr-Latn-RS" sz="28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Otvorite sajt Beogradske berze </a:t>
            </a:r>
          </a:p>
          <a:p>
            <a:pPr marL="342900" indent="-342900"/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 </a:t>
            </a:r>
            <a:r>
              <a:rPr lang="sr-Latn-RS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hlinkClick r:id="rId2"/>
              </a:rPr>
              <a:t>www.belex.rs</a:t>
            </a:r>
            <a:endParaRPr lang="sr-Latn-RS" sz="2400" b="1" dirty="0" smtClean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  <a:p>
            <a:pPr marL="342900" indent="-342900"/>
            <a:endParaRPr lang="sr-Latn-RS" sz="2400" b="1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 marL="342900" indent="-342900"/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2. U donjem desnom uglu je </a:t>
            </a:r>
            <a:r>
              <a:rPr lang="sr-Latn-RS" sz="2400" b="1" dirty="0" smtClean="0">
                <a:solidFill>
                  <a:srgbClr val="FFC000"/>
                </a:solidFill>
                <a:latin typeface="Arial Black" pitchFamily="34" charset="0"/>
              </a:rPr>
              <a:t>mapa sajta.</a:t>
            </a:r>
          </a:p>
          <a:p>
            <a:pPr marL="342900" indent="-342900"/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Pomoću nje pronađite stranicu</a:t>
            </a:r>
          </a:p>
          <a:p>
            <a:pPr marL="342900" indent="-342900"/>
            <a:r>
              <a:rPr lang="sr-Latn-RS" sz="2400" b="1" dirty="0" smtClean="0">
                <a:solidFill>
                  <a:srgbClr val="FFFF00"/>
                </a:solidFill>
                <a:latin typeface="Arial Black" pitchFamily="34" charset="0"/>
              </a:rPr>
              <a:t>    Istorijat</a:t>
            </a:r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, i pročitajte.</a:t>
            </a:r>
          </a:p>
          <a:p>
            <a:pPr marL="342900" indent="-342900"/>
            <a:endParaRPr lang="sr-Latn-RS" sz="2400" b="1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 marL="342900" indent="-342900"/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3.  Posetite </a:t>
            </a:r>
            <a:r>
              <a:rPr lang="sr-Latn-RS" sz="2400" b="1" dirty="0" smtClean="0">
                <a:solidFill>
                  <a:srgbClr val="FFFF00"/>
                </a:solidFill>
                <a:latin typeface="Arial Black" pitchFamily="34" charset="0"/>
              </a:rPr>
              <a:t>Foto galeriju</a:t>
            </a:r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.</a:t>
            </a:r>
          </a:p>
          <a:p>
            <a:pPr marL="342900" indent="-342900"/>
            <a:endParaRPr lang="sr-Latn-RS" sz="2400" b="1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 marL="342900" indent="-342900"/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4. Napišite uz pomoć video knjige i informacija</a:t>
            </a:r>
          </a:p>
          <a:p>
            <a:pPr marL="342900" indent="-342900"/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sa sajta, kraći </a:t>
            </a:r>
            <a:r>
              <a:rPr lang="sr-Latn-RS" sz="2400" b="1" dirty="0" smtClean="0">
                <a:solidFill>
                  <a:srgbClr val="92D050"/>
                </a:solidFill>
                <a:latin typeface="Arial Black" pitchFamily="34" charset="0"/>
              </a:rPr>
              <a:t>tekst</a:t>
            </a:r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(10-15 rečenica) </a:t>
            </a:r>
            <a:r>
              <a:rPr lang="sr-Latn-RS" sz="2400" b="1" dirty="0" smtClean="0">
                <a:solidFill>
                  <a:srgbClr val="92D050"/>
                </a:solidFill>
                <a:latin typeface="Arial Black" pitchFamily="34" charset="0"/>
              </a:rPr>
              <a:t>o    </a:t>
            </a:r>
          </a:p>
          <a:p>
            <a:pPr marL="342900" indent="-342900"/>
            <a:r>
              <a:rPr lang="sr-Latn-RS" sz="2400" b="1" dirty="0" smtClean="0">
                <a:solidFill>
                  <a:srgbClr val="92D050"/>
                </a:solidFill>
                <a:latin typeface="Arial Black" pitchFamily="34" charset="0"/>
              </a:rPr>
              <a:t>    nastanku i razvoju Beogradske berze</a:t>
            </a:r>
          </a:p>
          <a:p>
            <a:endParaRPr lang="en-US" sz="2800" b="1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 descr="b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28600"/>
            <a:ext cx="2590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990600"/>
            <a:ext cx="4752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Latn-R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Hvala na pažnji!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221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Izvori: </a:t>
            </a:r>
          </a:p>
          <a:p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Monetarna ekonomija za III razred,</a:t>
            </a:r>
          </a:p>
          <a:p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grupa autora</a:t>
            </a:r>
            <a:endParaRPr lang="en-US" sz="2800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Uvod u berzansko poslovanje,</a:t>
            </a:r>
          </a:p>
          <a:p>
            <a:r>
              <a:rPr lang="sr-Latn-RS" sz="28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grupa autora, Beogradska berza 2010.</a:t>
            </a:r>
          </a:p>
          <a:p>
            <a:r>
              <a:rPr lang="sr-Latn-RS" sz="2800" dirty="0" smtClean="0">
                <a:latin typeface="Arial Black" pitchFamily="34" charset="0"/>
                <a:hlinkClick r:id="rId2"/>
              </a:rPr>
              <a:t>www.belex.rs</a:t>
            </a:r>
            <a:endParaRPr lang="sr-Latn-RS" sz="2800" dirty="0" smtClean="0">
              <a:latin typeface="Arial Black" pitchFamily="34" charset="0"/>
            </a:endParaRPr>
          </a:p>
          <a:p>
            <a:endParaRPr lang="en-US" sz="2400" dirty="0" smtClean="0">
              <a:latin typeface="Arial Black" pitchFamily="34" charset="0"/>
            </a:endParaRPr>
          </a:p>
          <a:p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004" y="5562600"/>
            <a:ext cx="77912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Autor: Zorica Anđelić</a:t>
            </a:r>
            <a:endParaRPr lang="en-US" sz="2400" b="1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sr-Latn-R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f</a:t>
            </a:r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inansijskoposlovanje.wordpress.com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229</Words>
  <Application>Microsoft Office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Zoka</dc:creator>
  <cp:lastModifiedBy>Zoka</cp:lastModifiedBy>
  <cp:revision>32</cp:revision>
  <dcterms:created xsi:type="dcterms:W3CDTF">2013-05-18T13:44:59Z</dcterms:created>
  <dcterms:modified xsi:type="dcterms:W3CDTF">2013-08-24T11:50:10Z</dcterms:modified>
</cp:coreProperties>
</file>