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Default Extension="ppt" ContentType="application/vnd.ms-powerpoint"/>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Default Extension="pptx" ContentType="application/vnd.openxmlformats-officedocument.presentationml.presentation"/>
  <Override PartName="/docProps/custom.xml" ContentType="application/vnd.openxmlformats-officedocument.custom-properties+xml"/>
  <Default Extension="pptm" ContentType="application/vnd.ms-powerpoint.presentation.macroEnabled.12"/>
  <Default Extension="doc" ContentType="application/msword"/>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Lst>
  <p:sldIdLst>
    <p:sldId id="269" r:id="rId5"/>
    <p:sldId id="265" r:id="rId6"/>
    <p:sldId id="257" r:id="rId7"/>
    <p:sldId id="266" r:id="rId8"/>
    <p:sldId id="258" r:id="rId9"/>
    <p:sldId id="264" r:id="rId10"/>
    <p:sldId id="259" r:id="rId11"/>
    <p:sldId id="262" r:id="rId12"/>
    <p:sldId id="260" r:id="rId13"/>
    <p:sldId id="263" r:id="rId14"/>
    <p:sldId id="267"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72314"/>
    <a:srgbClr val="FFFF99"/>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8" d="100"/>
          <a:sy n="68" d="100"/>
        </p:scale>
        <p:origin x="-1224"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20" name="Footer Placeholder 19"/>
          <p:cNvSpPr>
            <a:spLocks noGrp="1"/>
          </p:cNvSpPr>
          <p:nvPr>
            <p:ph type="ftr" sz="quarter" idx="11"/>
          </p:nvPr>
        </p:nvSpPr>
        <p:spPr/>
        <p:txBody>
          <a:bodyPr/>
          <a:lstStyle>
            <a:extLst/>
          </a:lstStyle>
          <a:p>
            <a:pPr>
              <a:defRPr/>
            </a:pPr>
            <a:endParaRPr lang="en-US"/>
          </a:p>
        </p:txBody>
      </p:sp>
      <p:sp>
        <p:nvSpPr>
          <p:cNvPr id="10" name="Slide Number Placeholder 9"/>
          <p:cNvSpPr>
            <a:spLocks noGrp="1"/>
          </p:cNvSpPr>
          <p:nvPr>
            <p:ph type="sldNum" sz="quarter" idx="12"/>
          </p:nvPr>
        </p:nvSpPr>
        <p:spPr/>
        <p:txBody>
          <a:bodyPr/>
          <a:lstStyle>
            <a:extLst/>
          </a:lstStyle>
          <a:p>
            <a:pPr>
              <a:defRPr/>
            </a:pPr>
            <a:fld id="{37C00421-CAE3-406E-B1C3-73DFCB998E8A}" type="slidenum">
              <a:rPr lang="en-US" smtClean="0"/>
              <a:pPr>
                <a:defRPr/>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47800321-36E0-4762-8113-BA7555AED6F5}"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B1F6819F-045E-4773-8D63-E18CA139A4E5}"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20" name="Footer Placeholder 19"/>
          <p:cNvSpPr>
            <a:spLocks noGrp="1"/>
          </p:cNvSpPr>
          <p:nvPr>
            <p:ph type="ftr" sz="quarter" idx="11"/>
          </p:nvPr>
        </p:nvSpPr>
        <p:spPr/>
        <p:txBody>
          <a:bodyPr/>
          <a:lstStyle>
            <a:extLst/>
          </a:lstStyle>
          <a:p>
            <a:pPr>
              <a:defRPr/>
            </a:pPr>
            <a:endParaRPr lang="en-US"/>
          </a:p>
        </p:txBody>
      </p:sp>
      <p:sp>
        <p:nvSpPr>
          <p:cNvPr id="10" name="Slide Number Placeholder 9"/>
          <p:cNvSpPr>
            <a:spLocks noGrp="1"/>
          </p:cNvSpPr>
          <p:nvPr>
            <p:ph type="sldNum" sz="quarter" idx="12"/>
          </p:nvPr>
        </p:nvSpPr>
        <p:spPr/>
        <p:txBody>
          <a:bodyPr/>
          <a:lstStyle>
            <a:extLst/>
          </a:lstStyle>
          <a:p>
            <a:pPr>
              <a:defRPr/>
            </a:pPr>
            <a:fld id="{37C00421-CAE3-406E-B1C3-73DFCB998E8A}" type="slidenum">
              <a:rPr lang="en-US" smtClean="0"/>
              <a:pPr>
                <a:defRPr/>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EA1C5912-DF48-4414-B5F0-8FA3F7B64B65}"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9A9A13D0-4BFA-4E4A-838A-E1F6CC4910E9}" type="slidenum">
              <a:rPr lang="en-US" smtClean="0"/>
              <a:pPr>
                <a:defRPr/>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54BCDE79-46CE-4E95-8908-06FEBC96D80D}"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FF2F634E-A265-4487-B759-CA34136B8775}"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D081BD97-DFBE-4487-98F8-87AEABA9B68C}"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7E375E22-75BA-4EF1-AFA8-3322682FD7AD}" type="slidenum">
              <a:rPr lang="en-US" smtClean="0"/>
              <a:pPr>
                <a:defRPr/>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ECB5E610-93EE-451D-95CD-53DB6EBE1E36}"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EA1C5912-DF48-4414-B5F0-8FA3F7B64B65}"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44362B67-2C0E-45A1-B1A4-789F716353DF}" type="slidenum">
              <a:rPr lang="en-US" smtClean="0"/>
              <a:pPr>
                <a:defRPr/>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47800321-36E0-4762-8113-BA7555AED6F5}"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B1F6819F-045E-4773-8D63-E18CA139A4E5}"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20" name="Footer Placeholder 19"/>
          <p:cNvSpPr>
            <a:spLocks noGrp="1"/>
          </p:cNvSpPr>
          <p:nvPr>
            <p:ph type="ftr" sz="quarter" idx="11"/>
          </p:nvPr>
        </p:nvSpPr>
        <p:spPr/>
        <p:txBody>
          <a:bodyPr/>
          <a:lstStyle>
            <a:extLst/>
          </a:lstStyle>
          <a:p>
            <a:pPr>
              <a:defRPr/>
            </a:pPr>
            <a:endParaRPr lang="en-US"/>
          </a:p>
        </p:txBody>
      </p:sp>
      <p:sp>
        <p:nvSpPr>
          <p:cNvPr id="10" name="Slide Number Placeholder 9"/>
          <p:cNvSpPr>
            <a:spLocks noGrp="1"/>
          </p:cNvSpPr>
          <p:nvPr>
            <p:ph type="sldNum" sz="quarter" idx="12"/>
          </p:nvPr>
        </p:nvSpPr>
        <p:spPr/>
        <p:txBody>
          <a:bodyPr/>
          <a:lstStyle>
            <a:extLst/>
          </a:lstStyle>
          <a:p>
            <a:pPr>
              <a:defRPr/>
            </a:pPr>
            <a:fld id="{37C00421-CAE3-406E-B1C3-73DFCB998E8A}" type="slidenum">
              <a:rPr lang="en-US" smtClean="0"/>
              <a:pPr>
                <a:defRPr/>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EA1C5912-DF48-4414-B5F0-8FA3F7B64B65}"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9A9A13D0-4BFA-4E4A-838A-E1F6CC4910E9}" type="slidenum">
              <a:rPr lang="en-US" smtClean="0"/>
              <a:pPr>
                <a:defRPr/>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54BCDE79-46CE-4E95-8908-06FEBC96D80D}" type="slidenum">
              <a:rPr lang="en-US" smtClean="0"/>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FF2F634E-A265-4487-B759-CA34136B8775}" type="slidenum">
              <a:rPr lang="en-US" smtClean="0"/>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D081BD97-DFBE-4487-98F8-87AEABA9B68C}" type="slidenum">
              <a:rPr lang="en-US" smtClean="0"/>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7E375E22-75BA-4EF1-AFA8-3322682FD7AD}" type="slidenum">
              <a:rPr lang="en-US" smtClean="0"/>
              <a:pPr>
                <a:defRPr/>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9A9A13D0-4BFA-4E4A-838A-E1F6CC4910E9}" type="slidenum">
              <a:rPr lang="en-US" smtClean="0"/>
              <a:pPr>
                <a:defRPr/>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ECB5E610-93EE-451D-95CD-53DB6EBE1E36}" type="slidenum">
              <a:rPr lang="en-US" smtClean="0"/>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44362B67-2C0E-45A1-B1A4-789F716353DF}" type="slidenum">
              <a:rPr lang="en-US" smtClean="0"/>
              <a:pPr>
                <a:defRPr/>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47800321-36E0-4762-8113-BA7555AED6F5}" type="slidenum">
              <a:rPr lang="en-US" smtClean="0"/>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B1F6819F-045E-4773-8D63-E18CA139A4E5}" type="slidenum">
              <a:rPr lang="en-US" smtClean="0"/>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20" name="Footer Placeholder 19"/>
          <p:cNvSpPr>
            <a:spLocks noGrp="1"/>
          </p:cNvSpPr>
          <p:nvPr>
            <p:ph type="ftr" sz="quarter" idx="11"/>
          </p:nvPr>
        </p:nvSpPr>
        <p:spPr/>
        <p:txBody>
          <a:bodyPr/>
          <a:lstStyle>
            <a:extLst/>
          </a:lstStyle>
          <a:p>
            <a:pPr>
              <a:defRPr/>
            </a:pPr>
            <a:endParaRPr lang="en-US"/>
          </a:p>
        </p:txBody>
      </p:sp>
      <p:sp>
        <p:nvSpPr>
          <p:cNvPr id="10" name="Slide Number Placeholder 9"/>
          <p:cNvSpPr>
            <a:spLocks noGrp="1"/>
          </p:cNvSpPr>
          <p:nvPr>
            <p:ph type="sldNum" sz="quarter" idx="12"/>
          </p:nvPr>
        </p:nvSpPr>
        <p:spPr/>
        <p:txBody>
          <a:bodyPr/>
          <a:lstStyle>
            <a:extLst/>
          </a:lstStyle>
          <a:p>
            <a:pPr>
              <a:defRPr/>
            </a:pPr>
            <a:fld id="{37C00421-CAE3-406E-B1C3-73DFCB998E8A}" type="slidenum">
              <a:rPr lang="en-US" smtClean="0"/>
              <a:pPr>
                <a:defRPr/>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EA1C5912-DF48-4414-B5F0-8FA3F7B64B65}" type="slidenum">
              <a:rPr lang="en-US" smtClean="0"/>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9A9A13D0-4BFA-4E4A-838A-E1F6CC4910E9}" type="slidenum">
              <a:rPr lang="en-US" smtClean="0"/>
              <a:pPr>
                <a:defRPr/>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54BCDE79-46CE-4E95-8908-06FEBC96D80D}" type="slidenum">
              <a:rPr lang="en-US" smtClean="0"/>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FF2F634E-A265-4487-B759-CA34136B8775}" type="slidenum">
              <a:rPr lang="en-US" smtClean="0"/>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D081BD97-DFBE-4487-98F8-87AEABA9B68C}"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54BCDE79-46CE-4E95-8908-06FEBC96D80D}" type="slidenum">
              <a:rPr lang="en-US" smtClean="0"/>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7E375E22-75BA-4EF1-AFA8-3322682FD7AD}" type="slidenum">
              <a:rPr lang="en-US" smtClean="0"/>
              <a:pPr>
                <a:defRPr/>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ECB5E610-93EE-451D-95CD-53DB6EBE1E36}" type="slidenum">
              <a:rPr lang="en-US" smtClean="0"/>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44362B67-2C0E-45A1-B1A4-789F716353DF}" type="slidenum">
              <a:rPr lang="en-US" smtClean="0"/>
              <a:pPr>
                <a:defRPr/>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47800321-36E0-4762-8113-BA7555AED6F5}" type="slidenum">
              <a:rPr lang="en-US" smtClean="0"/>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B1F6819F-045E-4773-8D63-E18CA139A4E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FF2F634E-A265-4487-B759-CA34136B8775}"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D081BD97-DFBE-4487-98F8-87AEABA9B68C}"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7E375E22-75BA-4EF1-AFA8-3322682FD7AD}" type="slidenum">
              <a:rPr lang="en-US" smtClean="0"/>
              <a:pPr>
                <a:defRPr/>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ECB5E610-93EE-451D-95CD-53DB6EBE1E36}"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44362B67-2C0E-45A1-B1A4-789F716353DF}" type="slidenum">
              <a:rPr lang="en-US" smtClean="0"/>
              <a:pPr>
                <a:defRPr/>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325D5F4F-6E88-4B11-ADA9-46A51A283468}" type="slidenum">
              <a:rPr lang="en-US" smtClean="0"/>
              <a:pPr>
                <a:defRPr/>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325D5F4F-6E88-4B11-ADA9-46A51A283468}" type="slidenum">
              <a:rPr lang="en-US" smtClean="0"/>
              <a:pPr>
                <a:defRPr/>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325D5F4F-6E88-4B11-ADA9-46A51A283468}" type="slidenum">
              <a:rPr lang="en-US" smtClean="0"/>
              <a:pPr>
                <a:defRPr/>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325D5F4F-6E88-4B11-ADA9-46A51A283468}" type="slidenum">
              <a:rPr lang="en-US" smtClean="0"/>
              <a:pPr>
                <a:defRPr/>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Office_PowerPoint_Presentation4.pptx"/><Relationship Id="rId2" Type="http://schemas.openxmlformats.org/officeDocument/2006/relationships/slideLayout" Target="../slideLayouts/slideLayout35.xml"/><Relationship Id="rId1" Type="http://schemas.openxmlformats.org/officeDocument/2006/relationships/vmlDrawing" Target="../drawings/vmlDrawing3.vml"/><Relationship Id="rId4" Type="http://schemas.openxmlformats.org/officeDocument/2006/relationships/package" Target="../embeddings/Microsoft_Office_PowerPoint_Macro-Enabled_Presentation5.pptm"/></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35.xml"/><Relationship Id="rId1" Type="http://schemas.openxmlformats.org/officeDocument/2006/relationships/vmlDrawing" Target="../drawings/vmlDrawing4.v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Office_PowerPoint_97-2003_Presentation1.ppt"/><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package" Target="../embeddings/Microsoft_Office_PowerPoint_Presentation1.pptx"/></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Office_PowerPoint_Presentation2.pptx"/><Relationship Id="rId2" Type="http://schemas.openxmlformats.org/officeDocument/2006/relationships/slideLayout" Target="../slideLayouts/slideLayout24.xml"/><Relationship Id="rId1" Type="http://schemas.openxmlformats.org/officeDocument/2006/relationships/vmlDrawing" Target="../drawings/vmlDrawing2.vml"/><Relationship Id="rId4" Type="http://schemas.openxmlformats.org/officeDocument/2006/relationships/package" Target="../embeddings/Microsoft_Office_PowerPoint_Presentation3.pptx"/></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320"/>
            <a:ext cx="7924800" cy="6355080"/>
          </a:xfrm>
        </p:spPr>
        <p:txBody>
          <a:bodyPr>
            <a:normAutofit/>
          </a:bodyPr>
          <a:lstStyle/>
          <a:p>
            <a:pPr marL="342900" indent="-342900">
              <a:spcBef>
                <a:spcPct val="20000"/>
              </a:spcBef>
              <a:defRPr/>
            </a:pPr>
            <a:r>
              <a:rPr lang="sr-Cyrl-CS" sz="2200" b="1" smtClean="0">
                <a:solidFill>
                  <a:srgbClr val="572314"/>
                </a:solidFill>
                <a:effectLst/>
                <a:latin typeface="Times New Roman" pitchFamily="18" charset="0"/>
                <a:cs typeface="Times New Roman" pitchFamily="18" charset="0"/>
              </a:rPr>
              <a:t>Резултат пројекта ученика другог разреда огледног одељења</a:t>
            </a:r>
            <a:r>
              <a:rPr lang="sr-Cyrl-CS" sz="3200" b="1" smtClean="0">
                <a:solidFill>
                  <a:srgbClr val="572314"/>
                </a:solidFill>
                <a:latin typeface="Times New Roman" pitchFamily="18" charset="0"/>
                <a:cs typeface="Times New Roman" pitchFamily="18" charset="0"/>
              </a:rPr>
              <a:t/>
            </a:r>
            <a:br>
              <a:rPr lang="sr-Cyrl-CS" sz="3200" b="1" smtClean="0">
                <a:solidFill>
                  <a:srgbClr val="572314"/>
                </a:solidFill>
                <a:latin typeface="Times New Roman" pitchFamily="18" charset="0"/>
                <a:cs typeface="Times New Roman" pitchFamily="18" charset="0"/>
              </a:rPr>
            </a:br>
            <a:r>
              <a:rPr lang="en-US" sz="4800" b="1" smtClean="0">
                <a:solidFill>
                  <a:srgbClr val="FF0000"/>
                </a:solidFill>
                <a:latin typeface="Times New Roman" pitchFamily="18" charset="0"/>
                <a:cs typeface="Times New Roman" pitchFamily="18" charset="0"/>
              </a:rPr>
              <a:t/>
            </a:r>
            <a:br>
              <a:rPr lang="en-US" sz="4800" b="1" smtClean="0">
                <a:solidFill>
                  <a:srgbClr val="FF0000"/>
                </a:solidFill>
                <a:latin typeface="Times New Roman" pitchFamily="18" charset="0"/>
                <a:cs typeface="Times New Roman" pitchFamily="18" charset="0"/>
              </a:rPr>
            </a:br>
            <a:r>
              <a:rPr lang="sr-Cyrl-CS" sz="4800" b="1" smtClean="0">
                <a:solidFill>
                  <a:srgbClr val="FF0000"/>
                </a:solidFill>
                <a:latin typeface="Times New Roman" pitchFamily="18" charset="0"/>
                <a:cs typeface="Times New Roman" pitchFamily="18" charset="0"/>
              </a:rPr>
              <a:t>      </a:t>
            </a:r>
            <a:r>
              <a:rPr lang="sr-Cyrl-CS" sz="3600" b="1" smtClean="0">
                <a:solidFill>
                  <a:srgbClr val="FF0000"/>
                </a:solidFill>
                <a:latin typeface="Times New Roman" pitchFamily="18" charset="0"/>
                <a:cs typeface="Times New Roman" pitchFamily="18" charset="0"/>
              </a:rPr>
              <a:t>МАТЕМАТИКА ЈЕ </a:t>
            </a:r>
            <a:br>
              <a:rPr lang="sr-Cyrl-CS" sz="3600" b="1" smtClean="0">
                <a:solidFill>
                  <a:srgbClr val="FF0000"/>
                </a:solidFill>
                <a:latin typeface="Times New Roman" pitchFamily="18" charset="0"/>
                <a:cs typeface="Times New Roman" pitchFamily="18" charset="0"/>
              </a:rPr>
            </a:br>
            <a:r>
              <a:rPr lang="sr-Cyrl-CS" sz="3600" b="1" smtClean="0">
                <a:solidFill>
                  <a:srgbClr val="FF0000"/>
                </a:solidFill>
                <a:latin typeface="Times New Roman" pitchFamily="18" charset="0"/>
                <a:cs typeface="Times New Roman" pitchFamily="18" charset="0"/>
              </a:rPr>
              <a:t>     СТРАТЕГИЈА ПОБЕДЕ</a:t>
            </a:r>
            <a:br>
              <a:rPr lang="sr-Cyrl-CS" sz="3600" b="1" smtClean="0">
                <a:solidFill>
                  <a:srgbClr val="FF0000"/>
                </a:solidFill>
                <a:latin typeface="Times New Roman" pitchFamily="18" charset="0"/>
                <a:cs typeface="Times New Roman" pitchFamily="18" charset="0"/>
              </a:rPr>
            </a:br>
            <a:r>
              <a:rPr lang="sr-Cyrl-CS" sz="3600" b="1" smtClean="0">
                <a:solidFill>
                  <a:srgbClr val="FF0000"/>
                </a:solidFill>
                <a:latin typeface="Times New Roman" pitchFamily="18" charset="0"/>
                <a:cs typeface="Times New Roman" pitchFamily="18" charset="0"/>
              </a:rPr>
              <a:t>   (У игри је увек математика)</a:t>
            </a:r>
            <a:br>
              <a:rPr lang="sr-Cyrl-CS" sz="3600" b="1" smtClean="0">
                <a:solidFill>
                  <a:srgbClr val="FF0000"/>
                </a:solidFill>
                <a:latin typeface="Times New Roman" pitchFamily="18" charset="0"/>
                <a:cs typeface="Times New Roman" pitchFamily="18" charset="0"/>
              </a:rPr>
            </a:br>
            <a:r>
              <a:rPr lang="sr-Cyrl-CS" sz="3600" b="1" smtClean="0">
                <a:solidFill>
                  <a:srgbClr val="FF0000"/>
                </a:solidFill>
                <a:latin typeface="Times New Roman" pitchFamily="18" charset="0"/>
                <a:cs typeface="Times New Roman" pitchFamily="18" charset="0"/>
              </a:rPr>
              <a:t>      </a:t>
            </a:r>
            <a:r>
              <a:rPr lang="en-US" sz="3200" b="1"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sr-Cyrl-CS" sz="2200" b="1" smtClean="0">
                <a:solidFill>
                  <a:srgbClr val="572314"/>
                </a:solidFill>
                <a:effectLst/>
                <a:latin typeface="Times New Roman" pitchFamily="18" charset="0"/>
                <a:cs typeface="Times New Roman" pitchFamily="18" charset="0"/>
              </a:rPr>
              <a:t>Примена образовних игара у настави</a:t>
            </a:r>
            <a:br>
              <a:rPr lang="sr-Cyrl-CS" sz="2200" b="1" smtClean="0">
                <a:solidFill>
                  <a:srgbClr val="572314"/>
                </a:solidFill>
                <a:effectLst/>
                <a:latin typeface="Times New Roman" pitchFamily="18" charset="0"/>
                <a:cs typeface="Times New Roman" pitchFamily="18" charset="0"/>
              </a:rPr>
            </a:br>
            <a:r>
              <a:rPr lang="sr-Cyrl-CS" sz="3200" b="1" smtClean="0">
                <a:solidFill>
                  <a:srgbClr val="572314"/>
                </a:solidFill>
                <a:effectLst>
                  <a:outerShdw blurRad="38100" dist="38100" dir="2700000" algn="tl">
                    <a:srgbClr val="000000">
                      <a:alpha val="43137"/>
                    </a:srgbClr>
                  </a:outerShdw>
                </a:effectLst>
                <a:latin typeface="Times New Roman" pitchFamily="18" charset="0"/>
                <a:cs typeface="Times New Roman" pitchFamily="18" charset="0"/>
              </a:rPr>
              <a:t/>
            </a:r>
            <a:br>
              <a:rPr lang="sr-Cyrl-CS" sz="3200" b="1" smtClean="0">
                <a:solidFill>
                  <a:srgbClr val="572314"/>
                </a:solidFill>
                <a:effectLst>
                  <a:outerShdw blurRad="38100" dist="38100" dir="2700000" algn="tl">
                    <a:srgbClr val="000000">
                      <a:alpha val="43137"/>
                    </a:srgbClr>
                  </a:outerShdw>
                </a:effectLst>
                <a:latin typeface="Times New Roman" pitchFamily="18" charset="0"/>
                <a:cs typeface="Times New Roman" pitchFamily="18" charset="0"/>
              </a:rPr>
            </a:br>
            <a:r>
              <a:rPr lang="sr-Cyrl-CS" sz="3200" b="1" smtClean="0">
                <a:solidFill>
                  <a:srgbClr val="572314"/>
                </a:solidFill>
                <a:effectLst>
                  <a:outerShdw blurRad="38100" dist="38100" dir="2700000" algn="tl">
                    <a:srgbClr val="000000">
                      <a:alpha val="43137"/>
                    </a:srgbClr>
                  </a:outerShdw>
                </a:effectLst>
                <a:latin typeface="Times New Roman" pitchFamily="18" charset="0"/>
                <a:cs typeface="Times New Roman" pitchFamily="18" charset="0"/>
              </a:rPr>
              <a:t/>
            </a:r>
            <a:br>
              <a:rPr lang="sr-Cyrl-CS" sz="3200" b="1" smtClean="0">
                <a:solidFill>
                  <a:srgbClr val="572314"/>
                </a:solidFill>
                <a:effectLst>
                  <a:outerShdw blurRad="38100" dist="38100" dir="2700000" algn="tl">
                    <a:srgbClr val="000000">
                      <a:alpha val="43137"/>
                    </a:srgbClr>
                  </a:outerShdw>
                </a:effectLst>
                <a:latin typeface="Times New Roman" pitchFamily="18" charset="0"/>
                <a:cs typeface="Times New Roman" pitchFamily="18" charset="0"/>
              </a:rPr>
            </a:br>
            <a:r>
              <a:rPr lang="sr-Cyrl-CS" sz="3100" b="1" smtClean="0">
                <a:solidFill>
                  <a:srgbClr val="572314"/>
                </a:solidFill>
                <a:latin typeface="Times New Roman" pitchFamily="18" charset="0"/>
                <a:cs typeface="Times New Roman" pitchFamily="18" charset="0"/>
              </a:rPr>
              <a:t>Наставник: Оливера Радојевић</a:t>
            </a:r>
            <a:br>
              <a:rPr lang="sr-Cyrl-CS" sz="3100" b="1" smtClean="0">
                <a:solidFill>
                  <a:srgbClr val="572314"/>
                </a:solidFill>
                <a:latin typeface="Times New Roman" pitchFamily="18" charset="0"/>
                <a:cs typeface="Times New Roman" pitchFamily="18" charset="0"/>
              </a:rPr>
            </a:br>
            <a:r>
              <a:rPr lang="sr-Cyrl-CS" sz="3100" b="1" smtClean="0">
                <a:solidFill>
                  <a:srgbClr val="572314"/>
                </a:solidFill>
                <a:latin typeface="Times New Roman" pitchFamily="18" charset="0"/>
                <a:cs typeface="Times New Roman" pitchFamily="18" charset="0"/>
              </a:rPr>
              <a:t>Средња техничка ПТТ школа Београд</a:t>
            </a:r>
            <a:r>
              <a:rPr lang="en-US" sz="4000" b="1" smtClean="0">
                <a:solidFill>
                  <a:srgbClr val="572314"/>
                </a:solidFill>
                <a:latin typeface="Times New Roman" pitchFamily="18" charset="0"/>
                <a:cs typeface="Times New Roman" pitchFamily="18" charset="0"/>
              </a:rPr>
              <a:t/>
            </a:r>
            <a:br>
              <a:rPr lang="en-US" sz="4000" b="1" smtClean="0">
                <a:solidFill>
                  <a:srgbClr val="572314"/>
                </a:solidFill>
                <a:latin typeface="Times New Roman" pitchFamily="18" charset="0"/>
                <a:cs typeface="Times New Roman" pitchFamily="18" charset="0"/>
              </a:rPr>
            </a:br>
            <a:endParaRPr lang="en-US" sz="320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5872696" cy="6106690"/>
          </a:xfrm>
        </p:spPr>
        <p:txBody>
          <a:bodyPr>
            <a:noAutofit/>
          </a:bodyPr>
          <a:lstStyle/>
          <a:p>
            <a:pPr>
              <a:tabLst>
                <a:tab pos="723900" algn="l"/>
                <a:tab pos="1447800" algn="l"/>
                <a:tab pos="2171700" algn="l"/>
                <a:tab pos="2895600" algn="l"/>
                <a:tab pos="3619500" algn="l"/>
                <a:tab pos="4343400" algn="l"/>
              </a:tabLst>
            </a:pPr>
            <a:r>
              <a:rPr lang="x-none" sz="2800" smtClean="0">
                <a:solidFill>
                  <a:srgbClr val="572314"/>
                </a:solidFill>
                <a:latin typeface="Candara" charset="0"/>
              </a:rPr>
              <a:t>Наизменично играју 2 играча. У првом потезу дозвољено је откинути једну латицу или две латице које расту једна до друге. Губи онај ко не може да одигра потез. </a:t>
            </a:r>
            <a:br>
              <a:rPr lang="x-none" sz="2800" smtClean="0">
                <a:solidFill>
                  <a:srgbClr val="572314"/>
                </a:solidFill>
                <a:latin typeface="Candara" charset="0"/>
              </a:rPr>
            </a:br>
            <a:r>
              <a:rPr lang="x-none" sz="2800" smtClean="0">
                <a:solidFill>
                  <a:srgbClr val="572314"/>
                </a:solidFill>
                <a:latin typeface="Candara" charset="0"/>
              </a:rPr>
              <a:t/>
            </a:r>
            <a:br>
              <a:rPr lang="x-none" sz="2800" smtClean="0">
                <a:solidFill>
                  <a:srgbClr val="572314"/>
                </a:solidFill>
                <a:latin typeface="Candara" charset="0"/>
              </a:rPr>
            </a:br>
            <a:r>
              <a:rPr lang="x-none" sz="2800" smtClean="0">
                <a:solidFill>
                  <a:srgbClr val="572314"/>
                </a:solidFill>
                <a:latin typeface="Candara" charset="0"/>
              </a:rPr>
              <a:t>Играју два играча. Први изговара број који није већи од 10. Други играч том броју додаје такође број не већи од 10. Затим опет први играч додаје број...Побеђује играч који први успе да дође до збира 100.</a:t>
            </a:r>
            <a:endParaRPr lang="x-none" sz="1800">
              <a:solidFill>
                <a:srgbClr val="572314"/>
              </a:solidFill>
            </a:endParaRPr>
          </a:p>
        </p:txBody>
      </p:sp>
      <p:graphicFrame>
        <p:nvGraphicFramePr>
          <p:cNvPr id="5" name="Object 4">
            <a:hlinkClick r:id="" action="ppaction://ole?verb=0"/>
          </p:cNvPr>
          <p:cNvGraphicFramePr>
            <a:graphicFrameLocks noChangeAspect="1"/>
          </p:cNvGraphicFramePr>
          <p:nvPr>
            <p:extLst>
              <p:ext uri="{D42A27DB-BD31-4B8C-83A1-F6EECF244321}">
                <p14:modId xmlns="" xmlns:p14="http://schemas.microsoft.com/office/powerpoint/2010/main" val="1536930148"/>
              </p:ext>
            </p:extLst>
          </p:nvPr>
        </p:nvGraphicFramePr>
        <p:xfrm>
          <a:off x="7164288" y="1268760"/>
          <a:ext cx="1537320" cy="1331811"/>
        </p:xfrm>
        <a:graphic>
          <a:graphicData uri="http://schemas.openxmlformats.org/presentationml/2006/ole">
            <p:oleObj spid="_x0000_s4122" name="Presentation" showAsIcon="1" r:id="rId3" imgW="914400" imgH="792360" progId="PowerPoint.Show.12">
              <p:embed/>
            </p:oleObj>
          </a:graphicData>
        </a:graphic>
      </p:graphicFrame>
      <p:graphicFrame>
        <p:nvGraphicFramePr>
          <p:cNvPr id="4" name="Content Placeholder 3">
            <a:hlinkClick r:id="" action="ppaction://ole?verb=0"/>
          </p:cNvPr>
          <p:cNvGraphicFramePr>
            <a:graphicFrameLocks noGrp="1" noChangeAspect="1"/>
          </p:cNvGraphicFramePr>
          <p:nvPr>
            <p:ph idx="1"/>
            <p:extLst>
              <p:ext uri="{D42A27DB-BD31-4B8C-83A1-F6EECF244321}">
                <p14:modId xmlns="" xmlns:p14="http://schemas.microsoft.com/office/powerpoint/2010/main" val="1953015117"/>
              </p:ext>
            </p:extLst>
          </p:nvPr>
        </p:nvGraphicFramePr>
        <p:xfrm>
          <a:off x="7315200" y="4038600"/>
          <a:ext cx="1447800" cy="1335172"/>
        </p:xfrm>
        <a:graphic>
          <a:graphicData uri="http://schemas.openxmlformats.org/presentationml/2006/ole">
            <p:oleObj spid="_x0000_s4123" name="Presentation" showAsIcon="1" r:id="rId4" imgW="914400" imgH="714240" progId="PowerPoint.ShowMacroEnabled.12">
              <p:embed/>
            </p:oleObj>
          </a:graphicData>
        </a:graphic>
      </p:graphicFrame>
    </p:spTree>
    <p:extLst>
      <p:ext uri="{BB962C8B-B14F-4D97-AF65-F5344CB8AC3E}">
        <p14:creationId xmlns="" xmlns:p14="http://schemas.microsoft.com/office/powerpoint/2010/main" val="3285590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Коментари ученика:</a:t>
            </a:r>
            <a:endParaRPr lang="x-none"/>
          </a:p>
        </p:txBody>
      </p:sp>
      <p:graphicFrame>
        <p:nvGraphicFramePr>
          <p:cNvPr id="4" name="Content Placeholder 3"/>
          <p:cNvGraphicFramePr>
            <a:graphicFrameLocks noGrp="1" noChangeAspect="1"/>
          </p:cNvGraphicFramePr>
          <p:nvPr>
            <p:ph idx="1"/>
            <p:extLst>
              <p:ext uri="{D42A27DB-BD31-4B8C-83A1-F6EECF244321}">
                <p14:modId xmlns="" xmlns:p14="http://schemas.microsoft.com/office/powerpoint/2010/main" val="516489364"/>
              </p:ext>
            </p:extLst>
          </p:nvPr>
        </p:nvGraphicFramePr>
        <p:xfrm>
          <a:off x="7452320" y="332581"/>
          <a:ext cx="1579355" cy="1368227"/>
        </p:xfrm>
        <a:graphic>
          <a:graphicData uri="http://schemas.openxmlformats.org/presentationml/2006/ole">
            <p:oleObj spid="_x0000_s5124" name="Document" showAsIcon="1" r:id="rId3" imgW="914400" imgH="792360" progId="Word.Document.8">
              <p:embed/>
            </p:oleObj>
          </a:graphicData>
        </a:graphic>
      </p:graphicFrame>
      <p:sp>
        <p:nvSpPr>
          <p:cNvPr id="5" name="TextBox 4"/>
          <p:cNvSpPr txBox="1"/>
          <p:nvPr/>
        </p:nvSpPr>
        <p:spPr>
          <a:xfrm>
            <a:off x="1403648" y="1700808"/>
            <a:ext cx="6336704" cy="4678204"/>
          </a:xfrm>
          <a:prstGeom prst="rect">
            <a:avLst/>
          </a:prstGeom>
          <a:noFill/>
        </p:spPr>
        <p:txBody>
          <a:bodyPr wrap="square" rtlCol="0">
            <a:spAutoFit/>
          </a:bodyPr>
          <a:lstStyle/>
          <a:p>
            <a:r>
              <a:rPr lang="x-none" sz="2000" smtClean="0">
                <a:solidFill>
                  <a:srgbClr val="572314"/>
                </a:solidFill>
                <a:latin typeface="Comic Sans MS" pitchFamily="66" charset="0"/>
              </a:rPr>
              <a:t>Било је супер, занимљиво, да нам је више оваквих часова!</a:t>
            </a:r>
          </a:p>
          <a:p>
            <a:endParaRPr lang="x-none" sz="2000">
              <a:solidFill>
                <a:srgbClr val="572314"/>
              </a:solidFill>
              <a:latin typeface="Comic Sans MS" pitchFamily="66" charset="0"/>
            </a:endParaRPr>
          </a:p>
          <a:p>
            <a:r>
              <a:rPr lang="x-none" sz="2000" smtClean="0">
                <a:solidFill>
                  <a:srgbClr val="572314"/>
                </a:solidFill>
                <a:latin typeface="Comic Sans MS" pitchFamily="66" charset="0"/>
              </a:rPr>
              <a:t>Нисам могао ни да замислим да ћу се играти на часу мате уз музику!!!</a:t>
            </a:r>
          </a:p>
          <a:p>
            <a:endParaRPr lang="x-none" sz="2000">
              <a:solidFill>
                <a:srgbClr val="572314"/>
              </a:solidFill>
              <a:latin typeface="Comic Sans MS" pitchFamily="66" charset="0"/>
            </a:endParaRPr>
          </a:p>
          <a:p>
            <a:r>
              <a:rPr lang="x-none" sz="2000" smtClean="0">
                <a:solidFill>
                  <a:srgbClr val="572314"/>
                </a:solidFill>
                <a:latin typeface="Comic Sans MS" pitchFamily="66" charset="0"/>
              </a:rPr>
              <a:t>Од сада ћу другачије размишљати, нико ме неће преварити!!!</a:t>
            </a:r>
          </a:p>
          <a:p>
            <a:endParaRPr lang="x-none" sz="2000">
              <a:solidFill>
                <a:srgbClr val="572314"/>
              </a:solidFill>
              <a:latin typeface="Comic Sans MS" pitchFamily="66" charset="0"/>
            </a:endParaRPr>
          </a:p>
          <a:p>
            <a:r>
              <a:rPr lang="x-none" sz="2000" smtClean="0">
                <a:solidFill>
                  <a:srgbClr val="572314"/>
                </a:solidFill>
                <a:latin typeface="Comic Sans MS" pitchFamily="66" charset="0"/>
              </a:rPr>
              <a:t>Највише ми се допао тимски рад и трагање за математичким решењима.</a:t>
            </a:r>
          </a:p>
          <a:p>
            <a:endParaRPr lang="x-none">
              <a:solidFill>
                <a:srgbClr val="572314"/>
              </a:solidFill>
              <a:latin typeface="Comic Sans MS" pitchFamily="66" charset="0"/>
            </a:endParaRPr>
          </a:p>
          <a:p>
            <a:r>
              <a:rPr lang="x-none" sz="2000" smtClean="0">
                <a:solidFill>
                  <a:srgbClr val="572314"/>
                </a:solidFill>
              </a:rPr>
              <a:t>Фантастично! Игре су биле занимљиве, маштовите, оригиналне. Уживао сам такмичећи се.</a:t>
            </a:r>
          </a:p>
          <a:p>
            <a:r>
              <a:rPr lang="x-none" sz="2000" smtClean="0">
                <a:solidFill>
                  <a:srgbClr val="572314"/>
                </a:solidFill>
              </a:rPr>
              <a:t>пс: победио сам</a:t>
            </a:r>
            <a:r>
              <a:rPr lang="x-none" sz="2000" smtClean="0">
                <a:solidFill>
                  <a:srgbClr val="572314"/>
                </a:solidFill>
                <a:sym typeface="Wingdings"/>
              </a:rPr>
              <a:t></a:t>
            </a:r>
            <a:endParaRPr lang="x-none" sz="2000">
              <a:solidFill>
                <a:srgbClr val="572314"/>
              </a:solidFill>
            </a:endParaRPr>
          </a:p>
        </p:txBody>
      </p:sp>
    </p:spTree>
    <p:extLst>
      <p:ext uri="{BB962C8B-B14F-4D97-AF65-F5344CB8AC3E}">
        <p14:creationId xmlns="" xmlns:p14="http://schemas.microsoft.com/office/powerpoint/2010/main" val="112918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731157">
            <a:off x="1622115" y="1612004"/>
            <a:ext cx="7498080" cy="1143000"/>
          </a:xfrm>
        </p:spPr>
        <p:txBody>
          <a:bodyPr>
            <a:normAutofit fontScale="90000"/>
          </a:bodyPr>
          <a:lstStyle/>
          <a:p>
            <a:r>
              <a:rPr lang="ru-RU" b="1" i="1">
                <a:effectLst/>
              </a:rPr>
              <a:t>Можемо ли да се играмо и на часовима математике?</a:t>
            </a:r>
            <a:endParaRPr lang="x-none"/>
          </a:p>
        </p:txBody>
      </p:sp>
      <p:pic>
        <p:nvPicPr>
          <p:cNvPr id="4" name="Picture 3" descr="C:\Users\Smart\Desktop\slike kreativna\đťđ-ĐéđÁđ-đ-ĐéđŞĐçđ¦đÁ đŞđ-ĐÇđÁ 032.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92080" y="3789040"/>
            <a:ext cx="2926715" cy="2195830"/>
          </a:xfrm>
          <a:prstGeom prst="rect">
            <a:avLst/>
          </a:prstGeom>
          <a:noFill/>
          <a:ln>
            <a:noFill/>
          </a:ln>
        </p:spPr>
      </p:pic>
    </p:spTree>
    <p:extLst>
      <p:ext uri="{BB962C8B-B14F-4D97-AF65-F5344CB8AC3E}">
        <p14:creationId xmlns="" xmlns:p14="http://schemas.microsoft.com/office/powerpoint/2010/main" val="3350423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ru-RU" sz="2000"/>
              <a:t>Жеља нам је била да иновирамо и ''освежимо'' наставу математике показујући и остварујући следећих неколико важних момената: </a:t>
            </a:r>
            <a:endParaRPr lang="en-US" sz="2000" smtClean="0"/>
          </a:p>
        </p:txBody>
      </p:sp>
      <p:sp>
        <p:nvSpPr>
          <p:cNvPr id="4099" name="Rectangle 3"/>
          <p:cNvSpPr>
            <a:spLocks noGrp="1" noChangeArrowheads="1"/>
          </p:cNvSpPr>
          <p:nvPr>
            <p:ph idx="1"/>
          </p:nvPr>
        </p:nvSpPr>
        <p:spPr>
          <a:xfrm>
            <a:off x="1435608" y="1447800"/>
            <a:ext cx="7498080" cy="5221560"/>
          </a:xfrm>
        </p:spPr>
        <p:txBody>
          <a:bodyPr>
            <a:normAutofit fontScale="70000" lnSpcReduction="20000"/>
          </a:bodyPr>
          <a:lstStyle/>
          <a:p>
            <a:r>
              <a:rPr lang="ru-RU" smtClean="0"/>
              <a:t>да </a:t>
            </a:r>
            <a:r>
              <a:rPr lang="ru-RU"/>
              <a:t>се и на часовима математике можемо итекако играти, али и у разним другим приликама;</a:t>
            </a:r>
            <a:endParaRPr lang="x-none"/>
          </a:p>
          <a:p>
            <a:r>
              <a:rPr lang="ru-RU" smtClean="0"/>
              <a:t>да </a:t>
            </a:r>
            <a:r>
              <a:rPr lang="ru-RU"/>
              <a:t>постоје игре које доприносе обогаћивању математичког знања ученика и развоју њихових логичко – комбинаторних способности и вештина;</a:t>
            </a:r>
            <a:endParaRPr lang="x-none"/>
          </a:p>
          <a:p>
            <a:r>
              <a:rPr lang="ru-RU" smtClean="0"/>
              <a:t>да </a:t>
            </a:r>
            <a:r>
              <a:rPr lang="ru-RU"/>
              <a:t>постоје игре које у својој бити јесу основа математике;</a:t>
            </a:r>
            <a:endParaRPr lang="x-none"/>
          </a:p>
          <a:p>
            <a:r>
              <a:rPr lang="ru-RU" smtClean="0"/>
              <a:t>да </a:t>
            </a:r>
            <a:r>
              <a:rPr lang="ru-RU"/>
              <a:t>у бројним играма (које већ знамо или не знамо) </a:t>
            </a:r>
            <a:r>
              <a:rPr lang="ru-RU" u="sng"/>
              <a:t>откријемо</a:t>
            </a:r>
            <a:r>
              <a:rPr lang="ru-RU"/>
              <a:t> математичку позадину; наравно, не мислимо на игре ''на срећу'' и сличне – којима резулати зависе од низа случајних околности, него на оне стратегијског карактера, којима је основа – математика као стратегија победе;</a:t>
            </a:r>
            <a:endParaRPr lang="x-none"/>
          </a:p>
          <a:p>
            <a:r>
              <a:rPr lang="ru-RU" smtClean="0"/>
              <a:t>да </a:t>
            </a:r>
            <a:r>
              <a:rPr lang="ru-RU"/>
              <a:t>своје, досадашње, математичко знање </a:t>
            </a:r>
            <a:r>
              <a:rPr lang="ru-RU" u="sng"/>
              <a:t>применимо,</a:t>
            </a:r>
            <a:r>
              <a:rPr lang="ru-RU"/>
              <a:t> и </a:t>
            </a:r>
            <a:r>
              <a:rPr lang="ru-RU" u="sng"/>
              <a:t>истражимо</a:t>
            </a:r>
            <a:r>
              <a:rPr lang="ru-RU"/>
              <a:t> решења изабраних задатака-игара, у математичком смислу</a:t>
            </a:r>
            <a:r>
              <a:rPr lang="ru-RU" smtClean="0"/>
              <a:t>;</a:t>
            </a:r>
            <a:endParaRPr lang="x-none" smtClean="0"/>
          </a:p>
          <a:p>
            <a:r>
              <a:rPr lang="x-none" smtClean="0"/>
              <a:t>....</a:t>
            </a:r>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CS">
                <a:effectLst/>
              </a:rPr>
              <a:t> </a:t>
            </a:r>
            <a:r>
              <a:rPr lang="sr-Cyrl-CS" b="1" i="1">
                <a:effectLst/>
              </a:rPr>
              <a:t>Шта у случају математичке игре значи </a:t>
            </a:r>
            <a:r>
              <a:rPr lang="sr-Cyrl-CS" b="1" i="1" u="sng">
                <a:effectLst/>
              </a:rPr>
              <a:t>решити задатак</a:t>
            </a:r>
            <a:r>
              <a:rPr lang="sr-Cyrl-CS" b="1" i="1">
                <a:effectLst/>
              </a:rPr>
              <a:t>?</a:t>
            </a:r>
            <a:endParaRPr lang="x-none"/>
          </a:p>
        </p:txBody>
      </p:sp>
      <p:sp>
        <p:nvSpPr>
          <p:cNvPr id="3" name="Content Placeholder 2"/>
          <p:cNvSpPr>
            <a:spLocks noGrp="1"/>
          </p:cNvSpPr>
          <p:nvPr>
            <p:ph idx="1"/>
          </p:nvPr>
        </p:nvSpPr>
        <p:spPr/>
        <p:txBody>
          <a:bodyPr>
            <a:normAutofit fontScale="92500" lnSpcReduction="20000"/>
          </a:bodyPr>
          <a:lstStyle/>
          <a:p>
            <a:endParaRPr lang="sr-Cyrl-CS" smtClean="0"/>
          </a:p>
          <a:p>
            <a:r>
              <a:rPr lang="ru-RU" b="1" i="1"/>
              <a:t>Рећи ћемо да је </a:t>
            </a:r>
            <a:r>
              <a:rPr lang="ru-RU" b="1" i="1" smtClean="0"/>
              <a:t>циљ </a:t>
            </a:r>
            <a:r>
              <a:rPr lang="ru-RU" b="1" i="1"/>
              <a:t>остварен, а задатак решен, онда када уз редослед корака тј. потеза једног од играча – који су га довели до победе, нађемо и образложење зашто је његова победа неизбежна! </a:t>
            </a:r>
            <a:endParaRPr lang="sr-Cyrl-CS"/>
          </a:p>
          <a:p>
            <a:endParaRPr lang="sr-Cyrl-CS" smtClean="0"/>
          </a:p>
          <a:p>
            <a:r>
              <a:rPr lang="sr-Cyrl-CS" smtClean="0"/>
              <a:t>Изнад свега ученици упознају </a:t>
            </a:r>
            <a:r>
              <a:rPr lang="sr-Cyrl-CS"/>
              <a:t>занимљиву математичку подлогу и </a:t>
            </a:r>
            <a:r>
              <a:rPr lang="sr-Cyrl-CS" b="1" i="1"/>
              <a:t>математичку победничку стратегију</a:t>
            </a:r>
            <a:r>
              <a:rPr lang="sr-Cyrl-CS"/>
              <a:t> сваке од игара! </a:t>
            </a:r>
            <a:endParaRPr lang="x-none"/>
          </a:p>
        </p:txBody>
      </p:sp>
    </p:spTree>
    <p:extLst>
      <p:ext uri="{BB962C8B-B14F-4D97-AF65-F5344CB8AC3E}">
        <p14:creationId xmlns="" xmlns:p14="http://schemas.microsoft.com/office/powerpoint/2010/main" val="2533174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ru-RU" b="1"/>
              <a:t>Први </a:t>
            </a:r>
            <a:r>
              <a:rPr lang="ru-RU" b="1" smtClean="0"/>
              <a:t>час</a:t>
            </a:r>
            <a:endParaRPr lang="x-none"/>
          </a:p>
        </p:txBody>
      </p:sp>
      <p:sp>
        <p:nvSpPr>
          <p:cNvPr id="3" name="Content Placeholder 2"/>
          <p:cNvSpPr>
            <a:spLocks noGrp="1"/>
          </p:cNvSpPr>
          <p:nvPr>
            <p:ph idx="1"/>
          </p:nvPr>
        </p:nvSpPr>
        <p:spPr/>
        <p:txBody>
          <a:bodyPr/>
          <a:lstStyle/>
          <a:p>
            <a:r>
              <a:rPr lang="sr-Cyrl-CS" b="1" i="1"/>
              <a:t>Игре са две гомиле каменчића  </a:t>
            </a:r>
            <a:r>
              <a:rPr lang="sr-Cyrl-CS" i="1"/>
              <a:t>и</a:t>
            </a:r>
            <a:r>
              <a:rPr lang="sr-Cyrl-CS" b="1" i="1"/>
              <a:t> </a:t>
            </a:r>
            <a:endParaRPr lang="x-none" b="1" i="1" smtClean="0"/>
          </a:p>
          <a:p>
            <a:r>
              <a:rPr lang="sr-Cyrl-CS" b="1" i="1"/>
              <a:t>Неке игре са бројевима (часовник)</a:t>
            </a:r>
            <a:endParaRPr lang="x-none"/>
          </a:p>
        </p:txBody>
      </p:sp>
      <p:pic>
        <p:nvPicPr>
          <p:cNvPr id="4" name="Picture 3" descr="C:\Users\Smart\Desktop\slike kreativna\đťđ-ĐéđÁđ-đ-ĐéđŞĐçđ¦đÁ đŞđ-ĐÇđÁ 017.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08104" y="3465418"/>
            <a:ext cx="2926715" cy="2195830"/>
          </a:xfrm>
          <a:prstGeom prst="rect">
            <a:avLst/>
          </a:prstGeom>
          <a:noFill/>
          <a:ln>
            <a:noFill/>
          </a:ln>
        </p:spPr>
      </p:pic>
      <p:pic>
        <p:nvPicPr>
          <p:cNvPr id="5" name="Picture 4" descr="C:\Users\Smart\Desktop\slike kreativna\đťđ-ĐéđÁđ-đ-ĐéđŞĐçđ¦đÁ đŞđ-ĐÇđÁ 007.jpg"/>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1763688" y="3465418"/>
            <a:ext cx="2926715" cy="2195830"/>
          </a:xfrm>
          <a:prstGeom prst="rect">
            <a:avLst/>
          </a:prstGeom>
          <a:noFill/>
          <a:ln>
            <a:noFill/>
          </a:ln>
        </p:spPr>
      </p:pic>
    </p:spTree>
    <p:extLst>
      <p:ext uri="{BB962C8B-B14F-4D97-AF65-F5344CB8AC3E}">
        <p14:creationId xmlns="" xmlns:p14="http://schemas.microsoft.com/office/powerpoint/2010/main" val="3169104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52400"/>
            <a:ext cx="6160728" cy="6705600"/>
          </a:xfrm>
        </p:spPr>
        <p:txBody>
          <a:bodyPr>
            <a:noAutofit/>
          </a:bodyPr>
          <a:lstStyle/>
          <a:p>
            <a:r>
              <a:rPr lang="x-none" sz="2800" smtClean="0"/>
              <a:t>На </a:t>
            </a:r>
            <a:r>
              <a:rPr lang="x-none" sz="2800" smtClean="0"/>
              <a:t>столу су две гомиле каменчића: на једној 8, а на другој 5 каменчића. Наизменично играју два играча. У једном потезу један играч може узети ма који број каменчића, али само са једне гомиле. Побеђује играч који узме последњи каменчић.</a:t>
            </a:r>
            <a:br>
              <a:rPr lang="x-none" sz="2800" smtClean="0"/>
            </a:br>
            <a:r>
              <a:rPr lang="x-none" sz="2800" smtClean="0"/>
              <a:t/>
            </a:r>
            <a:br>
              <a:rPr lang="x-none" sz="2800" smtClean="0"/>
            </a:br>
            <a:r>
              <a:rPr lang="x-none" sz="2800" smtClean="0"/>
              <a:t>Казаљка </a:t>
            </a:r>
            <a:r>
              <a:rPr lang="x-none" sz="2800" smtClean="0"/>
              <a:t>на сату показује 12 часова. Два играча играју наизменично. Једним потезом један играч може да помери казаљку за 1 или 2 сата унапред. Ко ће први поново довести казаљку на 12 сати?</a:t>
            </a:r>
            <a:endParaRPr lang="x-none" sz="4800"/>
          </a:p>
        </p:txBody>
      </p:sp>
      <p:graphicFrame>
        <p:nvGraphicFramePr>
          <p:cNvPr id="4" name="Content Placeholder 3">
            <a:hlinkClick r:id="" action="ppaction://ole?verb=0"/>
          </p:cNvPr>
          <p:cNvGraphicFramePr>
            <a:graphicFrameLocks noGrp="1" noChangeAspect="1"/>
          </p:cNvGraphicFramePr>
          <p:nvPr>
            <p:ph idx="1"/>
            <p:extLst>
              <p:ext uri="{D42A27DB-BD31-4B8C-83A1-F6EECF244321}">
                <p14:modId xmlns="" xmlns:p14="http://schemas.microsoft.com/office/powerpoint/2010/main" val="3079162992"/>
              </p:ext>
            </p:extLst>
          </p:nvPr>
        </p:nvGraphicFramePr>
        <p:xfrm>
          <a:off x="7102527" y="1268760"/>
          <a:ext cx="2077985" cy="1800200"/>
        </p:xfrm>
        <a:graphic>
          <a:graphicData uri="http://schemas.openxmlformats.org/presentationml/2006/ole">
            <p:oleObj spid="_x0000_s2076" name="Presentation" showAsIcon="1" r:id="rId3" imgW="914400" imgH="792360" progId="PowerPoint.Show.8">
              <p:embed/>
            </p:oleObj>
          </a:graphicData>
        </a:graphic>
      </p:graphicFrame>
      <p:graphicFrame>
        <p:nvGraphicFramePr>
          <p:cNvPr id="5" name="Object 4">
            <a:hlinkClick r:id="" action="ppaction://ole?verb=0"/>
          </p:cNvPr>
          <p:cNvGraphicFramePr>
            <a:graphicFrameLocks noChangeAspect="1"/>
          </p:cNvGraphicFramePr>
          <p:nvPr>
            <p:extLst>
              <p:ext uri="{D42A27DB-BD31-4B8C-83A1-F6EECF244321}">
                <p14:modId xmlns="" xmlns:p14="http://schemas.microsoft.com/office/powerpoint/2010/main" val="1683522246"/>
              </p:ext>
            </p:extLst>
          </p:nvPr>
        </p:nvGraphicFramePr>
        <p:xfrm>
          <a:off x="7355160" y="4365104"/>
          <a:ext cx="1681336" cy="1456575"/>
        </p:xfrm>
        <a:graphic>
          <a:graphicData uri="http://schemas.openxmlformats.org/presentationml/2006/ole">
            <p:oleObj spid="_x0000_s2077" name="Presentation" showAsIcon="1" r:id="rId4" imgW="914400" imgH="792360" progId="PowerPoint.Show.12">
              <p:embed/>
            </p:oleObj>
          </a:graphicData>
        </a:graphic>
      </p:graphicFrame>
    </p:spTree>
    <p:extLst>
      <p:ext uri="{BB962C8B-B14F-4D97-AF65-F5344CB8AC3E}">
        <p14:creationId xmlns="" xmlns:p14="http://schemas.microsoft.com/office/powerpoint/2010/main" val="3244853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ru-RU" b="1"/>
              <a:t>Други </a:t>
            </a:r>
            <a:r>
              <a:rPr lang="ru-RU" b="1" smtClean="0"/>
              <a:t>час</a:t>
            </a:r>
            <a:endParaRPr lang="x-none"/>
          </a:p>
        </p:txBody>
      </p:sp>
      <p:sp>
        <p:nvSpPr>
          <p:cNvPr id="3" name="Content Placeholder 2"/>
          <p:cNvSpPr>
            <a:spLocks noGrp="1"/>
          </p:cNvSpPr>
          <p:nvPr>
            <p:ph idx="1"/>
          </p:nvPr>
        </p:nvSpPr>
        <p:spPr/>
        <p:txBody>
          <a:bodyPr/>
          <a:lstStyle/>
          <a:p>
            <a:r>
              <a:rPr lang="sr-Cyrl-CS" b="1" i="1"/>
              <a:t>Икс-Окс  </a:t>
            </a:r>
            <a:r>
              <a:rPr lang="sr-Cyrl-CS" i="1" smtClean="0"/>
              <a:t>и</a:t>
            </a:r>
            <a:endParaRPr lang="x-none" i="1" smtClean="0"/>
          </a:p>
          <a:p>
            <a:r>
              <a:rPr lang="sr-Cyrl-CS" b="1" i="1"/>
              <a:t>Игре - шале (подела чоколаде)</a:t>
            </a:r>
            <a:endParaRPr lang="x-none"/>
          </a:p>
        </p:txBody>
      </p:sp>
      <p:pic>
        <p:nvPicPr>
          <p:cNvPr id="4" name="Picture 3" descr="C:\Users\Smart\Desktop\slike kreativna\đťđ-ĐéđÁđ-đ-ĐéđŞĐçđ¦đÁ đŞđ-ĐÇđÁ 026.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3688" y="3501008"/>
            <a:ext cx="2926715" cy="2195830"/>
          </a:xfrm>
          <a:prstGeom prst="rect">
            <a:avLst/>
          </a:prstGeom>
          <a:noFill/>
          <a:ln>
            <a:noFill/>
          </a:ln>
        </p:spPr>
      </p:pic>
      <p:pic>
        <p:nvPicPr>
          <p:cNvPr id="5" name="Picture 4" descr="C:\Users\Smart\Desktop\slike kreativna\đťđ-ĐéđÁđ-đ-ĐéđŞĐçđ¦đÁ đŞđ-ĐÇđÁ 029.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08104" y="3501008"/>
            <a:ext cx="2926715" cy="2195830"/>
          </a:xfrm>
          <a:prstGeom prst="rect">
            <a:avLst/>
          </a:prstGeom>
          <a:noFill/>
          <a:ln>
            <a:noFill/>
          </a:ln>
        </p:spPr>
      </p:pic>
    </p:spTree>
    <p:extLst>
      <p:ext uri="{BB962C8B-B14F-4D97-AF65-F5344CB8AC3E}">
        <p14:creationId xmlns="" xmlns:p14="http://schemas.microsoft.com/office/powerpoint/2010/main" val="3380202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5656672" cy="6106690"/>
          </a:xfrm>
        </p:spPr>
        <p:txBody>
          <a:bodyPr>
            <a:normAutofit/>
          </a:bodyPr>
          <a:lstStyle/>
          <a:p>
            <a:r>
              <a:rPr lang="x-none" sz="2800" smtClean="0">
                <a:solidFill>
                  <a:srgbClr val="572314"/>
                </a:solidFill>
                <a:latin typeface="+mn-lt"/>
                <a:cs typeface="Arial" pitchFamily="34" charset="0"/>
              </a:rPr>
              <a:t>Два играча наизменично постављају своје знакове (</a:t>
            </a:r>
            <a:r>
              <a:rPr lang="en-US" sz="2800" smtClean="0">
                <a:solidFill>
                  <a:srgbClr val="572314"/>
                </a:solidFill>
                <a:latin typeface="+mn-lt"/>
                <a:cs typeface="Arial" pitchFamily="34" charset="0"/>
              </a:rPr>
              <a:t>X</a:t>
            </a:r>
            <a:r>
              <a:rPr lang="x-none" sz="2800" smtClean="0">
                <a:solidFill>
                  <a:srgbClr val="572314"/>
                </a:solidFill>
                <a:latin typeface="+mn-lt"/>
                <a:cs typeface="Arial" pitchFamily="34" charset="0"/>
              </a:rPr>
              <a:t> и О) у табели </a:t>
            </a:r>
            <a:r>
              <a:rPr lang="x-none" sz="2800" smtClean="0">
                <a:latin typeface="+mn-lt"/>
                <a:cs typeface="Arial" pitchFamily="34" charset="0"/>
              </a:rPr>
              <a:t>3</a:t>
            </a:r>
            <a:r>
              <a:rPr lang="en-US" sz="2800" smtClean="0">
                <a:latin typeface="+mn-lt"/>
                <a:cs typeface="Arial" pitchFamily="34" charset="0"/>
              </a:rPr>
              <a:t>X</a:t>
            </a:r>
            <a:r>
              <a:rPr lang="x-none" sz="2800" smtClean="0">
                <a:latin typeface="+mn-lt"/>
                <a:cs typeface="Arial" pitchFamily="34" charset="0"/>
              </a:rPr>
              <a:t>3</a:t>
            </a:r>
            <a:r>
              <a:rPr lang="en-US" sz="2800" smtClean="0">
                <a:latin typeface="+mn-lt"/>
                <a:cs typeface="Arial" pitchFamily="34" charset="0"/>
              </a:rPr>
              <a:t>. </a:t>
            </a:r>
            <a:r>
              <a:rPr lang="x-none" sz="2800" smtClean="0">
                <a:latin typeface="+mn-lt"/>
                <a:cs typeface="Arial" pitchFamily="34" charset="0"/>
              </a:rPr>
              <a:t>Побеђује играч који први постави </a:t>
            </a:r>
            <a:r>
              <a:rPr lang="x-none" sz="2800" smtClean="0">
                <a:solidFill>
                  <a:srgbClr val="572314"/>
                </a:solidFill>
                <a:latin typeface="+mn-lt"/>
                <a:cs typeface="Arial" pitchFamily="34" charset="0"/>
              </a:rPr>
              <a:t>три</a:t>
            </a:r>
            <a:r>
              <a:rPr lang="x-none" sz="2800" smtClean="0">
                <a:latin typeface="+mn-lt"/>
                <a:cs typeface="Arial" pitchFamily="34" charset="0"/>
              </a:rPr>
              <a:t> своја знака у линији. </a:t>
            </a:r>
            <a:br>
              <a:rPr lang="x-none" sz="2800" smtClean="0">
                <a:latin typeface="+mn-lt"/>
                <a:cs typeface="Arial" pitchFamily="34" charset="0"/>
              </a:rPr>
            </a:br>
            <a:r>
              <a:rPr lang="x-none" sz="2800" smtClean="0">
                <a:latin typeface="+mn-lt"/>
                <a:cs typeface="Arial" pitchFamily="34" charset="0"/>
              </a:rPr>
              <a:t/>
            </a:r>
            <a:br>
              <a:rPr lang="x-none" sz="2800" smtClean="0">
                <a:latin typeface="+mn-lt"/>
                <a:cs typeface="Arial" pitchFamily="34" charset="0"/>
              </a:rPr>
            </a:br>
            <a:r>
              <a:rPr lang="x-none" sz="2800">
                <a:latin typeface="+mn-lt"/>
                <a:cs typeface="Arial" pitchFamily="34" charset="0"/>
              </a:rPr>
              <a:t/>
            </a:r>
            <a:br>
              <a:rPr lang="x-none" sz="2800">
                <a:latin typeface="+mn-lt"/>
                <a:cs typeface="Arial" pitchFamily="34" charset="0"/>
              </a:rPr>
            </a:br>
            <a:r>
              <a:rPr lang="x-none" sz="2800" smtClean="0">
                <a:latin typeface="+mn-lt"/>
                <a:cs typeface="Arial" pitchFamily="34" charset="0"/>
              </a:rPr>
              <a:t>Како са што мање ломљења разделити чоколаду на коцкице?</a:t>
            </a:r>
            <a:r>
              <a:rPr lang="x-none" sz="2800">
                <a:latin typeface="+mn-lt"/>
                <a:cs typeface="Arial" pitchFamily="34" charset="0"/>
              </a:rPr>
              <a:t/>
            </a:r>
            <a:br>
              <a:rPr lang="x-none" sz="2800">
                <a:latin typeface="+mn-lt"/>
                <a:cs typeface="Arial" pitchFamily="34" charset="0"/>
              </a:rPr>
            </a:br>
            <a:endParaRPr lang="x-none" sz="2800">
              <a:latin typeface="+mn-lt"/>
              <a:cs typeface="Arial" pitchFamily="34" charset="0"/>
            </a:endParaRPr>
          </a:p>
        </p:txBody>
      </p:sp>
      <p:graphicFrame>
        <p:nvGraphicFramePr>
          <p:cNvPr id="4" name="Content Placeholder 3">
            <a:hlinkClick r:id="" action="ppaction://ole?verb=0"/>
          </p:cNvPr>
          <p:cNvGraphicFramePr>
            <a:graphicFrameLocks noGrp="1" noChangeAspect="1"/>
          </p:cNvGraphicFramePr>
          <p:nvPr>
            <p:ph idx="1"/>
            <p:extLst>
              <p:ext uri="{D42A27DB-BD31-4B8C-83A1-F6EECF244321}">
                <p14:modId xmlns="" xmlns:p14="http://schemas.microsoft.com/office/powerpoint/2010/main" val="3822038721"/>
              </p:ext>
            </p:extLst>
          </p:nvPr>
        </p:nvGraphicFramePr>
        <p:xfrm>
          <a:off x="7236296" y="1934881"/>
          <a:ext cx="1584176" cy="1372403"/>
        </p:xfrm>
        <a:graphic>
          <a:graphicData uri="http://schemas.openxmlformats.org/presentationml/2006/ole">
            <p:oleObj spid="_x0000_s3100" name="Presentation" showAsIcon="1" r:id="rId3" imgW="914400" imgH="792360" progId="PowerPoint.Show.12">
              <p:embed/>
            </p:oleObj>
          </a:graphicData>
        </a:graphic>
      </p:graphicFrame>
      <p:graphicFrame>
        <p:nvGraphicFramePr>
          <p:cNvPr id="5" name="Object 4">
            <a:hlinkClick r:id="" action="ppaction://ole?verb=0"/>
          </p:cNvPr>
          <p:cNvGraphicFramePr>
            <a:graphicFrameLocks noChangeAspect="1"/>
          </p:cNvGraphicFramePr>
          <p:nvPr>
            <p:extLst>
              <p:ext uri="{D42A27DB-BD31-4B8C-83A1-F6EECF244321}">
                <p14:modId xmlns="" xmlns:p14="http://schemas.microsoft.com/office/powerpoint/2010/main" val="1673175405"/>
              </p:ext>
            </p:extLst>
          </p:nvPr>
        </p:nvGraphicFramePr>
        <p:xfrm>
          <a:off x="7164288" y="4149080"/>
          <a:ext cx="1609328" cy="1394193"/>
        </p:xfrm>
        <a:graphic>
          <a:graphicData uri="http://schemas.openxmlformats.org/presentationml/2006/ole">
            <p:oleObj spid="_x0000_s3101" name="Presentation" showAsIcon="1" r:id="rId4" imgW="914400" imgH="792360" progId="PowerPoint.Show.12">
              <p:embed/>
            </p:oleObj>
          </a:graphicData>
        </a:graphic>
      </p:graphicFrame>
    </p:spTree>
    <p:extLst>
      <p:ext uri="{BB962C8B-B14F-4D97-AF65-F5344CB8AC3E}">
        <p14:creationId xmlns="" xmlns:p14="http://schemas.microsoft.com/office/powerpoint/2010/main" val="2008452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ru-RU" b="1"/>
              <a:t>Трећи час</a:t>
            </a:r>
            <a:endParaRPr lang="x-none"/>
          </a:p>
        </p:txBody>
      </p:sp>
      <p:sp>
        <p:nvSpPr>
          <p:cNvPr id="3" name="Content Placeholder 2"/>
          <p:cNvSpPr>
            <a:spLocks noGrp="1"/>
          </p:cNvSpPr>
          <p:nvPr>
            <p:ph idx="1"/>
          </p:nvPr>
        </p:nvSpPr>
        <p:spPr/>
        <p:txBody>
          <a:bodyPr/>
          <a:lstStyle/>
          <a:p>
            <a:r>
              <a:rPr lang="sr-Cyrl-CS" b="1" i="1"/>
              <a:t> Симетрија: цвет беле раде  </a:t>
            </a:r>
            <a:r>
              <a:rPr lang="sr-Cyrl-CS" i="1"/>
              <a:t>и</a:t>
            </a:r>
            <a:endParaRPr lang="x-none"/>
          </a:p>
          <a:p>
            <a:r>
              <a:rPr lang="sr-Cyrl-CS" b="1" i="1"/>
              <a:t> </a:t>
            </a:r>
            <a:r>
              <a:rPr lang="sr-Cyrl-CS" b="1" i="1" smtClean="0"/>
              <a:t>Ко </a:t>
            </a:r>
            <a:r>
              <a:rPr lang="sr-Cyrl-CS" b="1" i="1"/>
              <a:t>ће први рећи 100?</a:t>
            </a:r>
            <a:endParaRPr lang="x-none"/>
          </a:p>
        </p:txBody>
      </p:sp>
      <p:pic>
        <p:nvPicPr>
          <p:cNvPr id="4" name="Picture 3" descr="C:\Users\Smart\Desktop\slike kreativna\đťđ-ĐéđÁđ-đ-ĐéđŞĐçđ¦đÁ đŞđ-ĐÇđÁ 022.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3688" y="3501008"/>
            <a:ext cx="2926715" cy="2195830"/>
          </a:xfrm>
          <a:prstGeom prst="rect">
            <a:avLst/>
          </a:prstGeom>
          <a:noFill/>
          <a:ln>
            <a:noFill/>
          </a:ln>
        </p:spPr>
      </p:pic>
      <p:pic>
        <p:nvPicPr>
          <p:cNvPr id="5" name="Picture 4" descr="C:\Users\Smart\Desktop\slike kreativna\đťđ-ĐéđÁđ-đ-ĐéđŞĐçđ¦đÁ đŞđ-ĐÇđÁ 016.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33717" y="3501008"/>
            <a:ext cx="2926715" cy="2195830"/>
          </a:xfrm>
          <a:prstGeom prst="rect">
            <a:avLst/>
          </a:prstGeom>
          <a:noFill/>
          <a:ln>
            <a:noFill/>
          </a:ln>
        </p:spPr>
      </p:pic>
    </p:spTree>
    <p:extLst>
      <p:ext uri="{BB962C8B-B14F-4D97-AF65-F5344CB8AC3E}">
        <p14:creationId xmlns="" xmlns:p14="http://schemas.microsoft.com/office/powerpoint/2010/main" val="19876754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3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1578</TotalTime>
  <Words>443</Words>
  <Application>Microsoft Office PowerPoint</Application>
  <PresentationFormat>On-screen Show (4:3)</PresentationFormat>
  <Paragraphs>37</Paragraphs>
  <Slides>11</Slides>
  <Notes>0</Notes>
  <HiddenSlides>0</HiddenSlides>
  <MMClips>0</MMClips>
  <ScaleCrop>false</ScaleCrop>
  <HeadingPairs>
    <vt:vector size="6" baseType="variant">
      <vt:variant>
        <vt:lpstr>Theme</vt:lpstr>
      </vt:variant>
      <vt:variant>
        <vt:i4>4</vt:i4>
      </vt:variant>
      <vt:variant>
        <vt:lpstr>Embedded OLE Servers</vt:lpstr>
      </vt:variant>
      <vt:variant>
        <vt:i4>4</vt:i4>
      </vt:variant>
      <vt:variant>
        <vt:lpstr>Slide Titles</vt:lpstr>
      </vt:variant>
      <vt:variant>
        <vt:i4>11</vt:i4>
      </vt:variant>
    </vt:vector>
  </HeadingPairs>
  <TitlesOfParts>
    <vt:vector size="19" baseType="lpstr">
      <vt:lpstr>Solstice</vt:lpstr>
      <vt:lpstr>1_Solstice</vt:lpstr>
      <vt:lpstr>2_Solstice</vt:lpstr>
      <vt:lpstr>3_Solstice</vt:lpstr>
      <vt:lpstr>Presentation</vt:lpstr>
      <vt:lpstr>Microsoft Office PowerPoint Presentation</vt:lpstr>
      <vt:lpstr>Document</vt:lpstr>
      <vt:lpstr>Microsoft Office PowerPoint Macro-Enabled Presentation</vt:lpstr>
      <vt:lpstr>Резултат пројекта ученика другог разреда огледног одељења        МАТЕМАТИКА ЈЕ       СТРАТЕГИЈА ПОБЕДЕ    (У игри је увек математика)        Примена образовних игара у настави   Наставник: Оливера Радојевић Средња техничка ПТТ школа Београд </vt:lpstr>
      <vt:lpstr>Можемо ли да се играмо и на часовима математике?</vt:lpstr>
      <vt:lpstr>Жеља нам је била да иновирамо и ''освежимо'' наставу математике показујући и остварујући следећих неколико важних момената: </vt:lpstr>
      <vt:lpstr> Шта у случају математичке игре значи решити задатак?</vt:lpstr>
      <vt:lpstr>Први час</vt:lpstr>
      <vt:lpstr>На столу су две гомиле каменчића: на једној 8, а на другој 5 каменчића. Наизменично играју два играча. У једном потезу један играч може узети ма који број каменчића, али само са једне гомиле. Побеђује играч који узме последњи каменчић.  Казаљка на сату показује 12 часова. Два играча играју наизменично. Једним потезом један играч може да помери казаљку за 1 или 2 сата унапред. Ко ће први поново довести казаљку на 12 сати?</vt:lpstr>
      <vt:lpstr>Други час</vt:lpstr>
      <vt:lpstr>Два играча наизменично постављају своје знакове (X и О) у табели 3X3. Побеђује играч који први постави три своја знака у линији.    Како са што мање ломљења разделити чоколаду на коцкице? </vt:lpstr>
      <vt:lpstr>Трећи час</vt:lpstr>
      <vt:lpstr>Наизменично играју 2 играча. У првом потезу дозвољено је откинути једну латицу или две латице које расту једна до друге. Губи онај ко не може да одигра потез.   Играју два играча. Први изговара број који није већи од 10. Други играч том броју додаје такође број не већи од 10. Затим опет први играч додаје број...Побеђује играч који први успе да дође до збира 100.</vt:lpstr>
      <vt:lpstr>Коментари ученика:</vt:lpstr>
    </vt:vector>
  </TitlesOfParts>
  <Manager/>
  <Company>CET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Milos M.</dc:creator>
  <cp:keywords/>
  <dc:description/>
  <cp:lastModifiedBy>WarezBB</cp:lastModifiedBy>
  <cp:revision>165</cp:revision>
  <cp:lastPrinted>1601-01-01T00:00:00Z</cp:lastPrinted>
  <dcterms:created xsi:type="dcterms:W3CDTF">2005-03-02T08:24:37Z</dcterms:created>
  <dcterms:modified xsi:type="dcterms:W3CDTF">2013-08-27T09:44:42Z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TC010731071033</vt:lpwstr>
  </property>
</Properties>
</file>