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75" r:id="rId3"/>
    <p:sldId id="272" r:id="rId4"/>
    <p:sldId id="257" r:id="rId5"/>
    <p:sldId id="277" r:id="rId6"/>
    <p:sldId id="262" r:id="rId7"/>
    <p:sldId id="274" r:id="rId8"/>
    <p:sldId id="258" r:id="rId9"/>
    <p:sldId id="259" r:id="rId10"/>
    <p:sldId id="271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 varScale="1">
        <p:scale>
          <a:sx n="68" d="100"/>
          <a:sy n="68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C722-E487-42A6-A781-28AD86715E5E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F62F-9D81-46C5-93DE-7F993831B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078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4634C9-66BD-4C22-9CB6-B9AB4041E945}" type="datetimeFigureOut">
              <a:rPr lang="sr-Latn-RS" smtClean="0"/>
              <a:t>25.1.2012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AAFE01-788D-4048-9E67-58312F6E0EC0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861048"/>
            <a:ext cx="5637010" cy="882119"/>
          </a:xfrm>
        </p:spPr>
        <p:txBody>
          <a:bodyPr>
            <a:normAutofit/>
          </a:bodyPr>
          <a:lstStyle/>
          <a:p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175351" cy="1961456"/>
          </a:xfrm>
        </p:spPr>
        <p:txBody>
          <a:bodyPr/>
          <a:lstStyle/>
          <a:p>
            <a:pPr marL="182880" indent="0">
              <a:buNone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en-US" sz="4400" i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Dr</a:t>
            </a:r>
            <a:r>
              <a:rPr lang="en-US" sz="4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4400" i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Maturantus</a:t>
            </a:r>
            <a:endParaRPr lang="sr-Latn-RS" sz="4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" y="692696"/>
            <a:ext cx="4402036" cy="6158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674878"/>
            <a:ext cx="4507805" cy="61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Viscum album, Lorantaceae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</a:t>
            </a:r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Bela imela</a:t>
            </a:r>
            <a:endParaRPr lang="sr-Latn-RS" sz="3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208912" cy="4392488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dirty="0" smtClean="0"/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Visci herba koristi se u terapiji hipertenzije i prevencij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ateroskleroze i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kao dodatno sredstvo u terapiji tumora.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Ima citostatsko i imunomodularno dejstvo.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Nije potvrđen antihipertenzivni efekat.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Doziranje: listovi 3x dnevno 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              tinktura 1-3ml, 3x dnevno</a:t>
            </a:r>
          </a:p>
          <a:p>
            <a:pPr marL="45720" indent="0">
              <a:buNone/>
            </a:pPr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      </a:t>
            </a:r>
          </a:p>
          <a:p>
            <a:pPr marL="45720" indent="0">
              <a:buNone/>
            </a:pPr>
            <a:r>
              <a:rPr lang="sr-Latn-RS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</a:t>
            </a:r>
            <a:endParaRPr lang="sr-Latn-RS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096344" cy="240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3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548" y="0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Alium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sativum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Liliaceae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Beli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luk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/>
            </a:r>
            <a:b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endParaRPr lang="sr-Latn-RS" sz="40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489654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terapiji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kod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hipertenzij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Koristi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se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lukovica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–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Alii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bulbus</a:t>
            </a:r>
            <a:endParaRPr lang="sr-Latn-RS" sz="28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Sastav čena belog luka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-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sumporna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jedinjenja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(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derivati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cisteina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)</a:t>
            </a:r>
          </a:p>
          <a:p>
            <a:pPr marL="45720" indent="0">
              <a:buNone/>
            </a:pP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steroidni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saponozidi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(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sativin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protoerubin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B )</a:t>
            </a:r>
          </a:p>
          <a:p>
            <a:pPr marL="45720" indent="0"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-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šećeri</a:t>
            </a:r>
          </a:p>
          <a:p>
            <a:pPr marL="45720" indent="0">
              <a:buNone/>
            </a:pP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selen</a:t>
            </a:r>
            <a:endParaRPr lang="sr-Latn-RS" sz="28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998913"/>
            <a:ext cx="4716016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507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Antihipertenzivni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efekat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belog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luka</a:t>
            </a:r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i doziranje:</a:t>
            </a:r>
            <a:endParaRPr lang="sr-Latn-RS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784976" cy="4248472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Preparati belog luka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sni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ž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avaju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krvni pritisak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ukoliko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se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koriste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u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dozama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od 600-900 mg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(200-300mg tri puta dnevno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)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Primena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600mg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pra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ška belog luka u toku 12 nedelja snižava krvni pritisak nakon 8 nedelja kod pacijenata sa umerenom hipertenzijom.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KONTRAINDIKACIJE NISU POZNATE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.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Ne pre operacije!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Poboljšanje se očekuje tek posle 2-3 meseca upotrebe.</a:t>
            </a:r>
          </a:p>
          <a:p>
            <a:endParaRPr lang="sr-Latn-RS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8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70104" cy="1143000"/>
          </a:xfrm>
        </p:spPr>
        <p:txBody>
          <a:bodyPr/>
          <a:lstStyle/>
          <a:p>
            <a:pPr marL="0" indent="0">
              <a:buNone/>
            </a:pPr>
            <a:r>
              <a:rPr lang="sr-Latn-RS" sz="3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Čajna mešavina-primer</a:t>
            </a:r>
            <a:br>
              <a:rPr lang="sr-Latn-RS" sz="3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endParaRPr lang="sr-Latn-RS" sz="3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8424936" cy="3618736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Čaj protiv povišenog krvnog pritiska - sastav: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- list breze(Betulae folium) 15%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- list sa cvetom gloga (Crataegi summitas ) 20%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- plod šipurka (Cynosbati fructus) 15%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- herba hajdučke trave (Millefolii herba)  15%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- koren odoljena (Valerianae radix)  20%</a:t>
            </a:r>
          </a:p>
          <a:p>
            <a:pPr marL="45720" indent="0">
              <a:buNone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   - herba bele imele (Visci albi herba) 15%</a:t>
            </a:r>
            <a:endParaRPr lang="sr-Latn-RS" sz="24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967335"/>
            <a:ext cx="5078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HIPERTENZIJA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3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08" y="69269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Vrednosti krvnog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pritiska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(Izvor: Evropsko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udruženje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kardiologa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)</a:t>
            </a:r>
          </a:p>
          <a:p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•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Optimalni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&lt;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120/80 mmHg</a:t>
            </a:r>
          </a:p>
          <a:p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•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Normalni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&lt; 130/85 mmHg</a:t>
            </a:r>
          </a:p>
          <a:p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•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Visoki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normalni 130-139/85-89</a:t>
            </a:r>
          </a:p>
          <a:p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•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Hipertenzija</a:t>
            </a:r>
            <a:endParaRPr lang="sr-Latn-RS" sz="3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Stepena I (blaga) 140-159/90-99 mmHg</a:t>
            </a:r>
          </a:p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Stepen II (umerena) 160-179/100-109 mmHg</a:t>
            </a:r>
          </a:p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Stepen III (teška) ≥ 180/110 mmHg</a:t>
            </a:r>
          </a:p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Izolovana sistolna hipertenzija ≥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140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/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90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mmHg</a:t>
            </a:r>
          </a:p>
        </p:txBody>
      </p:sp>
    </p:spTree>
    <p:extLst>
      <p:ext uri="{BB962C8B-B14F-4D97-AF65-F5344CB8AC3E}">
        <p14:creationId xmlns:p14="http://schemas.microsoft.com/office/powerpoint/2010/main" val="406584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0" y="260648"/>
            <a:ext cx="9001000" cy="1440160"/>
          </a:xfrm>
        </p:spPr>
        <p:txBody>
          <a:bodyPr/>
          <a:lstStyle/>
          <a:p>
            <a:pPr marL="0" indent="0" algn="l">
              <a:buNone/>
            </a:pPr>
            <a:r>
              <a:rPr lang="sr-Latn-RS" sz="4000" dirty="0" smtClean="0">
                <a:latin typeface="Arial Narrow" pitchFamily="34" charset="0"/>
              </a:rPr>
              <a:t> 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Sistem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regulacije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krvnog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pritiska</a:t>
            </a:r>
            <a:endParaRPr lang="sr-Latn-RS" sz="40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40" y="980728"/>
            <a:ext cx="2257425" cy="287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bevelB w="165100" prst="coolSlan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6048672" cy="2304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Organizam pokušava da održi krvni pritisak u granicama normale putem:</a:t>
            </a:r>
          </a:p>
          <a:p>
            <a:pPr marL="45720" indent="0">
              <a:buNone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1) Baroreceptora koji reaguju na izbačenu  količinu krvi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šalju informacije iz luka aorte u vazomotorni centar u produženoj moždini.</a:t>
            </a:r>
          </a:p>
          <a:p>
            <a:pPr marL="45720" indent="0">
              <a:buNone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Povećana količina krvi aktivira parasimpatikus, dok smanjena količina krvi aktivira simpatikus.</a:t>
            </a:r>
          </a:p>
          <a:p>
            <a:pPr marL="45720" indent="0">
              <a:buNone/>
            </a:pPr>
            <a:endParaRPr lang="sr-Latn-RS" sz="2400" dirty="0" smtClean="0">
              <a:latin typeface="Arial Narrow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4149080"/>
            <a:ext cx="64008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sr-Latn-R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509120"/>
            <a:ext cx="2051721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195666"/>
            <a:ext cx="6840760" cy="1968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2)</a:t>
            </a:r>
            <a:r>
              <a:rPr lang="sr-Latn-RS" sz="2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Bubrežno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hormonalne regulacije </a:t>
            </a:r>
          </a:p>
          <a:p>
            <a:pPr marL="45720" indent="0">
              <a:buFont typeface="Georgia" pitchFamily="18" charset="0"/>
              <a:buNone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a) Enzim renin pretvara angiotenzin I u angiotenzin II koji izaziva vazokonstrikciju</a:t>
            </a:r>
          </a:p>
          <a:p>
            <a:pPr marL="45720" indent="0">
              <a:buFont typeface="Georgia" pitchFamily="18" charset="0"/>
              <a:buNone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b) Hormon aldosteron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koga luči kora nadbubrežne žlezde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koji reguliše količinu H2O i Na tj.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prečava njihov gubitak iz organizma i dovodi do hipervolemije.</a:t>
            </a:r>
          </a:p>
        </p:txBody>
      </p:sp>
    </p:spTree>
    <p:extLst>
      <p:ext uri="{BB962C8B-B14F-4D97-AF65-F5344CB8AC3E}">
        <p14:creationId xmlns:p14="http://schemas.microsoft.com/office/powerpoint/2010/main" val="320517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6876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Nefarmakološki način lečenja :</a:t>
            </a:r>
          </a:p>
          <a:p>
            <a:endParaRPr lang="sr-Latn-RS" sz="3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Smanjenje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telesne mase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Smanjenje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unosa soli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Povećanje aerobne fizičke aktivnosti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Smanjenje </a:t>
            </a:r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unosa alkohola</a:t>
            </a:r>
          </a:p>
        </p:txBody>
      </p:sp>
    </p:spTree>
    <p:extLst>
      <p:ext uri="{BB962C8B-B14F-4D97-AF65-F5344CB8AC3E}">
        <p14:creationId xmlns:p14="http://schemas.microsoft.com/office/powerpoint/2010/main" val="301116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89736"/>
              </p:ext>
            </p:extLst>
          </p:nvPr>
        </p:nvGraphicFramePr>
        <p:xfrm>
          <a:off x="35496" y="4724"/>
          <a:ext cx="612068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2880320"/>
              </a:tblGrid>
              <a:tr h="493654">
                <a:tc>
                  <a:txBody>
                    <a:bodyPr/>
                    <a:lstStyle/>
                    <a:p>
                      <a:r>
                        <a:rPr lang="en-US" dirty="0" smtClean="0"/>
                        <a:t>HEMATOLO</a:t>
                      </a:r>
                      <a:r>
                        <a:rPr lang="sr-Latn-RS" dirty="0" smtClean="0"/>
                        <a:t>ŠKE ANALIZE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GRANI</a:t>
                      </a:r>
                      <a:r>
                        <a:rPr lang="sr-Latn-RS" dirty="0" smtClean="0"/>
                        <a:t>Č</a:t>
                      </a:r>
                      <a:r>
                        <a:rPr lang="en-US" dirty="0" smtClean="0"/>
                        <a:t>NE</a:t>
                      </a:r>
                      <a:r>
                        <a:rPr lang="en-US" baseline="0" dirty="0" smtClean="0"/>
                        <a:t> VREDNOSTI</a:t>
                      </a:r>
                      <a:endParaRPr lang="sr-Latn-RS" dirty="0"/>
                    </a:p>
                  </a:txBody>
                  <a:tcPr/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FIBRINOGEN           g-l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2-4</a:t>
                      </a:r>
                      <a:endParaRPr lang="sr-Latn-RS" dirty="0"/>
                    </a:p>
                  </a:txBody>
                  <a:tcPr/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CRP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3-5</a:t>
                      </a:r>
                      <a:endParaRPr lang="sr-Latn-RS" dirty="0"/>
                    </a:p>
                  </a:txBody>
                  <a:tcPr/>
                </a:tc>
              </a:tr>
              <a:tr h="450901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BIOHEMIJSKE ANALIZE</a:t>
                      </a:r>
                      <a:endParaRPr lang="sr-Latn-R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GLUKOZA                mmol-l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3,9-5,8</a:t>
                      </a:r>
                      <a:endParaRPr lang="sr-Latn-RS" dirty="0"/>
                    </a:p>
                  </a:txBody>
                  <a:tcPr/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UREA                       mmol-l  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2,5-8,3</a:t>
                      </a:r>
                      <a:endParaRPr lang="sr-Latn-RS" dirty="0"/>
                    </a:p>
                  </a:txBody>
                  <a:tcPr/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KREATININ               mmol-l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53-106</a:t>
                      </a:r>
                      <a:endParaRPr lang="sr-Latn-RS" dirty="0"/>
                    </a:p>
                  </a:txBody>
                  <a:tcPr/>
                </a:tc>
              </a:tr>
              <a:tr h="3445176">
                <a:tc>
                  <a:txBody>
                    <a:bodyPr/>
                    <a:lstStyle/>
                    <a:p>
                      <a:r>
                        <a:rPr lang="sr-Latn-RS" dirty="0" smtClean="0"/>
                        <a:t>HOLESTEROL            mmol-l</a:t>
                      </a:r>
                    </a:p>
                    <a:p>
                      <a:r>
                        <a:rPr lang="sr-Latn-RS" dirty="0" smtClean="0"/>
                        <a:t>HDL                         mmol-l</a:t>
                      </a:r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r>
                        <a:rPr lang="sr-Latn-RS" dirty="0" smtClean="0"/>
                        <a:t>LDL                          mmol-l</a:t>
                      </a:r>
                    </a:p>
                    <a:p>
                      <a:r>
                        <a:rPr lang="sr-Latn-RS" dirty="0" smtClean="0"/>
                        <a:t>TRIGLICERIDI            mmol-l</a:t>
                      </a:r>
                    </a:p>
                    <a:p>
                      <a:r>
                        <a:rPr lang="sr-Latn-RS" dirty="0" smtClean="0"/>
                        <a:t> </a:t>
                      </a:r>
                    </a:p>
                    <a:p>
                      <a:r>
                        <a:rPr lang="sr-Latn-RS" b="1" dirty="0" smtClean="0">
                          <a:solidFill>
                            <a:schemeClr val="accent1"/>
                          </a:solidFill>
                        </a:rPr>
                        <a:t>ELEKTROLITI</a:t>
                      </a:r>
                    </a:p>
                    <a:p>
                      <a:endParaRPr lang="sr-Latn-RS" b="1" dirty="0" smtClean="0"/>
                    </a:p>
                    <a:p>
                      <a:r>
                        <a:rPr lang="sr-Latn-RS" b="0" dirty="0" smtClean="0"/>
                        <a:t>KALIJUM        </a:t>
                      </a:r>
                      <a:r>
                        <a:rPr lang="sr-Latn-RS" b="1" dirty="0" smtClean="0"/>
                        <a:t>          </a:t>
                      </a:r>
                      <a:r>
                        <a:rPr lang="sr-Latn-RS" b="0" dirty="0" smtClean="0"/>
                        <a:t>mmol-l</a:t>
                      </a:r>
                    </a:p>
                    <a:p>
                      <a:r>
                        <a:rPr lang="sr-Latn-RS" b="0" dirty="0" smtClean="0"/>
                        <a:t>NATRIJUM                mmol-l</a:t>
                      </a:r>
                      <a:endParaRPr lang="sr-Latn-R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do 5</a:t>
                      </a:r>
                    </a:p>
                    <a:p>
                      <a:r>
                        <a:rPr lang="sr-Latn-RS" dirty="0" smtClean="0"/>
                        <a:t>0,85-2,38 ž</a:t>
                      </a:r>
                    </a:p>
                    <a:p>
                      <a:r>
                        <a:rPr lang="sr-Latn-RS" dirty="0" smtClean="0"/>
                        <a:t>0,78-1,94 m</a:t>
                      </a:r>
                    </a:p>
                    <a:p>
                      <a:endParaRPr lang="sr-Latn-RS" dirty="0" smtClean="0"/>
                    </a:p>
                    <a:p>
                      <a:r>
                        <a:rPr lang="sr-Latn-RS" dirty="0" smtClean="0"/>
                        <a:t>2-5,7</a:t>
                      </a:r>
                    </a:p>
                    <a:p>
                      <a:r>
                        <a:rPr lang="sr-Latn-RS" dirty="0" smtClean="0"/>
                        <a:t>Do 1,95</a:t>
                      </a:r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r>
                        <a:rPr lang="sr-Latn-RS" dirty="0" smtClean="0"/>
                        <a:t>3,5-5,3</a:t>
                      </a:r>
                    </a:p>
                    <a:p>
                      <a:r>
                        <a:rPr lang="sr-Latn-RS" dirty="0" smtClean="0"/>
                        <a:t>135-148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53566"/>
              </p:ext>
            </p:extLst>
          </p:nvPr>
        </p:nvGraphicFramePr>
        <p:xfrm>
          <a:off x="6096000" y="0"/>
          <a:ext cx="3048000" cy="148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494928">
                <a:tc>
                  <a:txBody>
                    <a:bodyPr/>
                    <a:lstStyle/>
                    <a:p>
                      <a:r>
                        <a:rPr lang="sr-Latn-RS" dirty="0" smtClean="0"/>
                        <a:t>UZORAK</a:t>
                      </a:r>
                      <a:endParaRPr lang="sr-Latn-RS" dirty="0"/>
                    </a:p>
                  </a:txBody>
                  <a:tcPr/>
                </a:tc>
              </a:tr>
              <a:tr h="494928">
                <a:tc>
                  <a:txBody>
                    <a:bodyPr/>
                    <a:lstStyle/>
                    <a:p>
                      <a:r>
                        <a:rPr lang="sr-Latn-RS" dirty="0" smtClean="0"/>
                        <a:t>3,0</a:t>
                      </a:r>
                      <a:endParaRPr lang="sr-Latn-RS" dirty="0"/>
                    </a:p>
                  </a:txBody>
                  <a:tcPr/>
                </a:tc>
              </a:tr>
              <a:tr h="494928">
                <a:tc>
                  <a:txBody>
                    <a:bodyPr/>
                    <a:lstStyle/>
                    <a:p>
                      <a:r>
                        <a:rPr lang="sr-Latn-RS" dirty="0" smtClean="0"/>
                        <a:t>4,2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92612"/>
              </p:ext>
            </p:extLst>
          </p:nvPr>
        </p:nvGraphicFramePr>
        <p:xfrm>
          <a:off x="6084168" y="1484784"/>
          <a:ext cx="302433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46463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4,7</a:t>
                      </a:r>
                      <a:endParaRPr lang="sr-Latn-RS" dirty="0"/>
                    </a:p>
                  </a:txBody>
                  <a:tcPr/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5,8</a:t>
                      </a:r>
                      <a:endParaRPr lang="sr-Latn-RS" dirty="0"/>
                    </a:p>
                  </a:txBody>
                  <a:tcPr/>
                </a:tc>
              </a:tr>
              <a:tr h="493654">
                <a:tc>
                  <a:txBody>
                    <a:bodyPr/>
                    <a:lstStyle/>
                    <a:p>
                      <a:r>
                        <a:rPr lang="sr-Latn-RS" dirty="0" smtClean="0"/>
                        <a:t>62,4</a:t>
                      </a:r>
                      <a:endParaRPr lang="sr-Latn-RS" dirty="0"/>
                    </a:p>
                  </a:txBody>
                  <a:tcPr/>
                </a:tc>
              </a:tr>
              <a:tr h="3383000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r>
                        <a:rPr lang="sr-Latn-RS" dirty="0" smtClean="0"/>
                        <a:t>2,2 ž</a:t>
                      </a:r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r>
                        <a:rPr lang="sr-Latn-RS" dirty="0" smtClean="0"/>
                        <a:t>4,1</a:t>
                      </a:r>
                    </a:p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3,30</a:t>
                      </a:r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r>
                        <a:rPr lang="sr-Latn-RS" dirty="0" smtClean="0"/>
                        <a:t>4,1</a:t>
                      </a:r>
                    </a:p>
                    <a:p>
                      <a:r>
                        <a:rPr lang="sr-Latn-RS" dirty="0" smtClean="0"/>
                        <a:t>140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2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156" y="260648"/>
            <a:ext cx="9036496" cy="71177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Preporuke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za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primarnu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prevenciju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KV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bolesti</a:t>
            </a:r>
            <a:endParaRPr lang="sr-Latn-RS" sz="3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5616" y="1700808"/>
            <a:ext cx="6655914" cy="5472608"/>
          </a:xfrm>
        </p:spPr>
        <p:txBody>
          <a:bodyPr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Vino </a:t>
            </a:r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(1-2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vinske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čaše/dan</a:t>
            </a:r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)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Riba (4 x nedeljno)</a:t>
            </a:r>
            <a:endParaRPr lang="sr-Latn-RS" sz="28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Crna </a:t>
            </a:r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čokolada (100 g/dan)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Voće</a:t>
            </a:r>
            <a:endParaRPr lang="sr-Latn-RS" sz="28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Povrće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Beli </a:t>
            </a:r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luk 2.7 g/dan </a:t>
            </a:r>
            <a:r>
              <a:rPr lang="nl-NL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Badem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68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g/dan</a:t>
            </a:r>
            <a:endParaRPr lang="sr-Latn-RS" sz="28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25201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204864"/>
            <a:ext cx="4824536" cy="2880320"/>
          </a:xfrm>
        </p:spPr>
        <p:txBody>
          <a:bodyPr/>
          <a:lstStyle/>
          <a:p>
            <a:pPr marL="0" indent="0" algn="l">
              <a:buNone/>
            </a:pPr>
            <a:r>
              <a:rPr lang="sr-Latn-RS" dirty="0" smtClean="0"/>
              <a:t> </a:t>
            </a:r>
            <a:r>
              <a:rPr lang="sr-Latn-RS" sz="7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Terapija </a:t>
            </a:r>
            <a:endParaRPr lang="sr-Latn-RS" sz="7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6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908" y="1196752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Listovi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masline (Olivae folium) </a:t>
            </a:r>
            <a:endParaRPr lang="sr-Latn-RS" sz="24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Sastav:</a:t>
            </a:r>
          </a:p>
          <a:p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iridoidni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monoterpeni (6-9% oleoropin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),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triterpeni,</a:t>
            </a:r>
          </a:p>
          <a:p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 flavonoidi...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Doziranje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:</a:t>
            </a:r>
          </a:p>
          <a:p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- osušeni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listovi,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2-6g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tri puta dnevno</a:t>
            </a:r>
          </a:p>
          <a:p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tinktura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1-3ml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tri puta dnevno</a:t>
            </a:r>
          </a:p>
          <a:p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tečni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ekstrakt,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0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.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5ml dnevno</a:t>
            </a:r>
            <a:endParaRPr lang="sr-Latn-RS" sz="24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suvi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vodeni ekstrakt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100-250mg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tri puta dnevno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Delovanje: antimikrobno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antioksidativno,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sr-Latn-RS" sz="2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hipoglikemijski </a:t>
            </a:r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 na bolesti srca.</a:t>
            </a:r>
          </a:p>
          <a:p>
            <a:endParaRPr lang="sr-Latn-RS" sz="22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92696"/>
            <a:ext cx="2061592" cy="180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0081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Olea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europea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Oleaceae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Maslina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endParaRPr lang="sr-Latn-RS" sz="3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010" y="53732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Zbog efekta na povišen krvni pritisak ili nivo šećera treba voditi računa prilikom primene drugih ANTIHIPERTENZIVNIH LEKOVA, DIURETIKA I ANTIDIJABETIKA.</a:t>
            </a:r>
          </a:p>
        </p:txBody>
      </p:sp>
    </p:spTree>
    <p:extLst>
      <p:ext uri="{BB962C8B-B14F-4D97-AF65-F5344CB8AC3E}">
        <p14:creationId xmlns:p14="http://schemas.microsoft.com/office/powerpoint/2010/main" val="104349602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588</TotalTime>
  <Words>633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       Dr Maturantus</vt:lpstr>
      <vt:lpstr>PowerPoint Presentation</vt:lpstr>
      <vt:lpstr>PowerPoint Presentation</vt:lpstr>
      <vt:lpstr>  Sistem regulacije krvnog pritiska</vt:lpstr>
      <vt:lpstr>PowerPoint Presentation</vt:lpstr>
      <vt:lpstr>PowerPoint Presentation</vt:lpstr>
      <vt:lpstr>PowerPoint Presentation</vt:lpstr>
      <vt:lpstr> Terapija </vt:lpstr>
      <vt:lpstr>Olea europea, Oleaceae, Maslina </vt:lpstr>
      <vt:lpstr>Viscum album, Lorantaceae, Bela imela</vt:lpstr>
      <vt:lpstr>Alium sativum, Liliaceae, Beli luk </vt:lpstr>
      <vt:lpstr>Antihipertenzivni efekat belog luka i doziranje:</vt:lpstr>
      <vt:lpstr>Čajna mešavina-primer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Farmaceuti</dc:creator>
  <cp:lastModifiedBy>Farmaceuti</cp:lastModifiedBy>
  <cp:revision>38</cp:revision>
  <cp:lastPrinted>2012-01-18T15:10:57Z</cp:lastPrinted>
  <dcterms:created xsi:type="dcterms:W3CDTF">2011-12-08T16:08:10Z</dcterms:created>
  <dcterms:modified xsi:type="dcterms:W3CDTF">2012-01-25T08:17:32Z</dcterms:modified>
</cp:coreProperties>
</file>