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3"/>
  </p:notesMasterIdLst>
  <p:sldIdLst>
    <p:sldId id="265" r:id="rId2"/>
    <p:sldId id="261" r:id="rId3"/>
    <p:sldId id="262" r:id="rId4"/>
    <p:sldId id="263" r:id="rId5"/>
    <p:sldId id="264" r:id="rId6"/>
    <p:sldId id="259" r:id="rId7"/>
    <p:sldId id="268" r:id="rId8"/>
    <p:sldId id="267" r:id="rId9"/>
    <p:sldId id="260" r:id="rId10"/>
    <p:sldId id="258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74085-EF49-40E6-98D3-93E6AC33CC15}" type="datetimeFigureOut">
              <a:rPr lang="en-US" smtClean="0"/>
              <a:pPr/>
              <a:t>1/3/2013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E6FC6-EABA-4D35-AA28-E3973AF733A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E6FC6-EABA-4D35-AA28-E3973AF733AA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E6FC6-EABA-4D35-AA28-E3973AF733AA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E6FC6-EABA-4D35-AA28-E3973AF733AA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E6FC6-EABA-4D35-AA28-E3973AF733AA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E6FC6-EABA-4D35-AA28-E3973AF733AA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E6FC6-EABA-4D35-AA28-E3973AF733AA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E6FC6-EABA-4D35-AA28-E3973AF733AA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E6FC6-EABA-4D35-AA28-E3973AF733AA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E6FC6-EABA-4D35-AA28-E3973AF733AA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E6FC6-EABA-4D35-AA28-E3973AF733AA}" type="slidenum">
              <a:rPr lang="en-GB" smtClean="0"/>
              <a:pPr/>
              <a:t>10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29045-69E8-42C5-9CD0-D91ABFE3FC7D}" type="datetime1">
              <a:rPr lang="en-US" smtClean="0"/>
              <a:pPr>
                <a:defRPr/>
              </a:pPr>
              <a:t>1/3/2013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F8CBC-1911-4A3D-A8DA-E5FCA29697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C8F76-3B9C-4B09-B5BB-CCCFF3CBBBD2}" type="datetime1">
              <a:rPr lang="en-US" smtClean="0"/>
              <a:pPr>
                <a:defRPr/>
              </a:pPr>
              <a:t>1/3/2013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30B23-B18F-405D-A4CC-8580827A3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54661-BDEF-48D1-AE6F-3923C82FB9A0}" type="datetime1">
              <a:rPr lang="en-US" smtClean="0"/>
              <a:pPr>
                <a:defRPr/>
              </a:pPr>
              <a:t>1/3/2013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574F6-BA1D-4B6B-9F1E-A62EA7AD9B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9E043-7C41-4946-AA6D-3B7A67FD4851}" type="datetime1">
              <a:rPr lang="en-US" smtClean="0"/>
              <a:pPr>
                <a:defRPr/>
              </a:pPr>
              <a:t>1/3/2013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C763E-3295-4686-BD9C-58265167F4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85D2B-CAD5-4054-9F33-26C3B444DA37}" type="datetime1">
              <a:rPr lang="en-US" smtClean="0"/>
              <a:pPr>
                <a:defRPr/>
              </a:pPr>
              <a:t>1/3/2013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2FE7E-3291-4A72-B4DC-48EF8AB3E5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8F671-D488-4254-BD0A-02DE87ADFC9F}" type="datetime1">
              <a:rPr lang="en-US" smtClean="0"/>
              <a:pPr>
                <a:defRPr/>
              </a:pPr>
              <a:t>1/3/2013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7F87E-A9AD-4617-B2A9-00B0B24CBA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41351-10CD-4C1E-8051-01CADD982F5B}" type="datetime1">
              <a:rPr lang="en-US" smtClean="0"/>
              <a:pPr>
                <a:defRPr/>
              </a:pPr>
              <a:t>1/3/2013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5102C-F1D2-447D-A9B1-B8827C9170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9337B-E5EB-4A95-8656-9DCC549E86C9}" type="datetime1">
              <a:rPr lang="en-US" smtClean="0"/>
              <a:pPr>
                <a:defRPr/>
              </a:pPr>
              <a:t>1/3/2013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030BF-700E-4C12-8C0D-4FE812D5CA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CA222-9C53-47FD-8718-58A60F3989C5}" type="datetime1">
              <a:rPr lang="en-US" smtClean="0"/>
              <a:pPr>
                <a:defRPr/>
              </a:pPr>
              <a:t>1/3/2013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CCFA4-2A58-48E4-92B2-5CC52E04B6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1DF12-F512-4409-A6FD-3BA895929BBA}" type="datetime1">
              <a:rPr lang="en-US" smtClean="0"/>
              <a:pPr>
                <a:defRPr/>
              </a:pPr>
              <a:t>1/3/2013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32242-DC30-40FE-81D7-131B3D2B3E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339E3-9FA5-4097-B2DE-4AD0808BD197}" type="datetime1">
              <a:rPr lang="en-US" smtClean="0"/>
              <a:pPr>
                <a:defRPr/>
              </a:pPr>
              <a:t>1/3/2013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5C393-2F05-4612-B9DE-705FC13BFB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C72DDC-4D7C-4A34-A76D-113195226B62}" type="datetime1">
              <a:rPr lang="en-US" smtClean="0"/>
              <a:pPr>
                <a:defRPr/>
              </a:pPr>
              <a:t>1/3/2013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518DB8-D9F3-47AB-9F7B-3C693814E9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0" r:id="rId2"/>
    <p:sldLayoutId id="2147483789" r:id="rId3"/>
    <p:sldLayoutId id="2147483788" r:id="rId4"/>
    <p:sldLayoutId id="2147483787" r:id="rId5"/>
    <p:sldLayoutId id="2147483786" r:id="rId6"/>
    <p:sldLayoutId id="2147483785" r:id="rId7"/>
    <p:sldLayoutId id="2147483784" r:id="rId8"/>
    <p:sldLayoutId id="2147483792" r:id="rId9"/>
    <p:sldLayoutId id="2147483783" r:id="rId10"/>
    <p:sldLayoutId id="2147483782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A28E6A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A28E6A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956251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429684" cy="4572032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Cyrl-CS" sz="67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Играјмо се речима</a:t>
            </a:r>
            <a:r>
              <a:rPr lang="sr-Cyrl-CS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5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5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72330" y="5929330"/>
            <a:ext cx="1714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6182" y="55007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305800" cy="5429288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Cyrl-C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IMG_28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1214422"/>
            <a:ext cx="2928958" cy="2928958"/>
          </a:xfrm>
          <a:prstGeom prst="rect">
            <a:avLst/>
          </a:prstGeom>
        </p:spPr>
      </p:pic>
      <p:pic>
        <p:nvPicPr>
          <p:cNvPr id="4" name="Picture 3" descr="IMG_28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4500570"/>
            <a:ext cx="2643206" cy="1785950"/>
          </a:xfrm>
          <a:prstGeom prst="rect">
            <a:avLst/>
          </a:prstGeom>
        </p:spPr>
      </p:pic>
      <p:pic>
        <p:nvPicPr>
          <p:cNvPr id="7" name="Picture 6" descr="IMG_288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1214422"/>
            <a:ext cx="2275840" cy="2928958"/>
          </a:xfrm>
          <a:prstGeom prst="rect">
            <a:avLst/>
          </a:prstGeom>
        </p:spPr>
      </p:pic>
      <p:pic>
        <p:nvPicPr>
          <p:cNvPr id="9" name="Picture 8" descr="IMG_285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0" y="1214422"/>
            <a:ext cx="2275840" cy="29289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0034" y="4214819"/>
            <a:ext cx="5143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sr-Cyrl-C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Cyrl-C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ктивност</a:t>
            </a:r>
          </a:p>
          <a:p>
            <a:pPr algn="ctr"/>
            <a:r>
              <a:rPr lang="sr-Cyrl-C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Након проглашења победника,  на интерактивној табли су приказивани слајдови са решењима задатака.</a:t>
            </a:r>
          </a:p>
          <a:p>
            <a:pPr algn="ctr"/>
            <a:r>
              <a:rPr lang="sr-Cyrl-C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 крају је приказан слајд са сликом наше школе, места у којем смо стекли знања која смо показали у квизу.</a:t>
            </a:r>
            <a:endParaRPr lang="en-US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572560" cy="6572296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Cyrl-CS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Picture 11" descr="IMG_28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57166"/>
            <a:ext cx="4071966" cy="32623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1473" y="3714752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Час је завршен поделом балона свим ученицима.</a:t>
            </a:r>
            <a:endParaRPr lang="en-US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7686" y="5072074"/>
            <a:ext cx="5405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Присутне колегинице и </a:t>
            </a:r>
          </a:p>
          <a:p>
            <a:pPr algn="ctr"/>
            <a:r>
              <a:rPr lang="sr-Cyrl-C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директорка  школе</a:t>
            </a:r>
            <a:endParaRPr lang="en-US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IMG_28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572008"/>
            <a:ext cx="3786214" cy="15001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85720" y="6143644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Ученицима се час веома допао.</a:t>
            </a:r>
            <a:endParaRPr lang="en-US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IMG_284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2071678"/>
            <a:ext cx="3133096" cy="264320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305800" cy="5286412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Cyrl-C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Okvir za tekst 3"/>
          <p:cNvSpPr txBox="1"/>
          <p:nvPr/>
        </p:nvSpPr>
        <p:spPr>
          <a:xfrm>
            <a:off x="1428728" y="4500571"/>
            <a:ext cx="6500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sr-Cyrl-CS" sz="2000" b="1" spc="50" dirty="0" smtClean="0">
                <a:ln w="1143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1.Активност </a:t>
            </a:r>
            <a:r>
              <a:rPr lang="en-US" sz="2000" b="1" spc="50" dirty="0" smtClean="0">
                <a:ln w="1143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Cyrl-CS" sz="2000" b="1" spc="50" dirty="0" smtClean="0">
                <a:ln w="1143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слушање песме ,,Весела азбука” са аудио ЦД-а коју прате слајдови  на интерактивној табли </a:t>
            </a:r>
            <a:br>
              <a:rPr lang="sr-Cyrl-CS" sz="2000" b="1" spc="50" dirty="0" smtClean="0">
                <a:ln w="1143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sr-Latn-CS" sz="2000" dirty="0">
              <a:solidFill>
                <a:schemeClr val="accent2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000108"/>
            <a:ext cx="250033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>
                <a:tint val="70000"/>
                <a:satMod val="130000"/>
              </a:schemeClr>
            </a:gs>
            <a:gs pos="43000">
              <a:schemeClr val="dk1">
                <a:tint val="44000"/>
                <a:satMod val="165000"/>
              </a:schemeClr>
            </a:gs>
            <a:gs pos="93000">
              <a:schemeClr val="dk1">
                <a:tint val="15000"/>
                <a:satMod val="165000"/>
              </a:schemeClr>
            </a:gs>
            <a:gs pos="100000">
              <a:schemeClr val="dk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8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1071546"/>
            <a:ext cx="3569692" cy="2928958"/>
          </a:xfrm>
          <a:prstGeom prst="rect">
            <a:avLst/>
          </a:prstGeom>
        </p:spPr>
      </p:pic>
      <p:sp>
        <p:nvSpPr>
          <p:cNvPr id="7" name="Okvir za tekst 6"/>
          <p:cNvSpPr txBox="1"/>
          <p:nvPr/>
        </p:nvSpPr>
        <p:spPr>
          <a:xfrm flipH="1">
            <a:off x="3071803" y="571501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CS" dirty="0"/>
          </a:p>
        </p:txBody>
      </p:sp>
      <p:sp>
        <p:nvSpPr>
          <p:cNvPr id="15" name="Okvir za tekst 14"/>
          <p:cNvSpPr txBox="1"/>
          <p:nvPr/>
        </p:nvSpPr>
        <p:spPr>
          <a:xfrm>
            <a:off x="1214414" y="4572008"/>
            <a:ext cx="7000924" cy="181588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sr-Cyrl-CS" sz="2000" b="1" spc="50" dirty="0" smtClean="0">
                <a:ln w="11430"/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2. Активност -</a:t>
            </a:r>
            <a:r>
              <a:rPr lang="sr-Cyrl-CS" sz="2000" b="1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 изражавање осећања гласом и покретом</a:t>
            </a:r>
          </a:p>
          <a:p>
            <a:pPr algn="ctr"/>
            <a:r>
              <a:rPr lang="sr-Cyrl-CS" sz="2000" b="1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 (АААА- кад се уплашимо, ОООО - кад смо изненађени, МММ - кад смо задовољни неким укусним јелом, ЦЦЦ- кад се чудимо, УУУ-кад нам је нешто изненађујуће тешко)</a:t>
            </a:r>
            <a:r>
              <a:rPr lang="en-US" sz="2000" b="1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sr-Cyrl-CS" sz="2000" b="1" spc="50" dirty="0" smtClean="0">
              <a:ln w="11430"/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CS" sz="1400" b="1" spc="50" dirty="0" smtClean="0">
              <a:ln w="11430"/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Latn-CS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928670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26" y="928670"/>
            <a:ext cx="8286840" cy="5072098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2" descr="IMG_28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428736"/>
            <a:ext cx="3500462" cy="2786082"/>
          </a:xfrm>
          <a:prstGeom prst="rect">
            <a:avLst/>
          </a:prstGeom>
        </p:spPr>
      </p:pic>
      <p:sp>
        <p:nvSpPr>
          <p:cNvPr id="4" name="Okvir za tekst 3"/>
          <p:cNvSpPr txBox="1"/>
          <p:nvPr/>
        </p:nvSpPr>
        <p:spPr>
          <a:xfrm>
            <a:off x="4357686" y="1214423"/>
            <a:ext cx="41434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000" b="1" spc="50" dirty="0" smtClean="0">
                <a:ln w="11430"/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3. Активност – понављање наученог кроз разговор (Прваци понављају о гласу, слову и речи, а ученици четвртог разреда о врстама речи, реченицама и</a:t>
            </a:r>
            <a:r>
              <a:rPr lang="sr-Cyrl-CS" sz="2000" b="1" spc="50" dirty="0" smtClean="0">
                <a:ln w="1143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реченичним знацима и н</a:t>
            </a:r>
            <a:r>
              <a:rPr lang="sr-Cyrl-CS" sz="2000" b="1" spc="50" dirty="0" smtClean="0">
                <a:ln w="11430"/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аводе примере извођења нових речи од речи здрав.</a:t>
            </a:r>
            <a:r>
              <a:rPr lang="sr-Cyrl-CS" sz="2000" b="1" spc="50" dirty="0" smtClean="0">
                <a:ln w="1143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sr-Latn-CS" sz="2000" dirty="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64" y="928670"/>
            <a:ext cx="8715436" cy="4929222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Cyrl-C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IMG_28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500174"/>
            <a:ext cx="3143272" cy="2571768"/>
          </a:xfrm>
          <a:prstGeom prst="rect">
            <a:avLst/>
          </a:prstGeom>
        </p:spPr>
      </p:pic>
      <p:pic>
        <p:nvPicPr>
          <p:cNvPr id="4" name="Picture 3" descr="IMG_28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1500174"/>
            <a:ext cx="3278182" cy="2571768"/>
          </a:xfrm>
          <a:prstGeom prst="rect">
            <a:avLst/>
          </a:prstGeom>
        </p:spPr>
      </p:pic>
      <p:sp>
        <p:nvSpPr>
          <p:cNvPr id="5" name="Okvir za tekst 4"/>
          <p:cNvSpPr txBox="1"/>
          <p:nvPr/>
        </p:nvSpPr>
        <p:spPr>
          <a:xfrm>
            <a:off x="928662" y="4286256"/>
            <a:ext cx="76438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000" b="1" spc="50" dirty="0" smtClean="0">
                <a:ln w="11430"/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4. Активност -  </a:t>
            </a:r>
            <a:r>
              <a:rPr lang="sr-Cyrl-CS" sz="2000" b="1" spc="50" dirty="0" smtClean="0">
                <a:ln w="1143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sr-Cyrl-CS" sz="2000" b="1" spc="50" dirty="0" smtClean="0">
                <a:ln w="11430"/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ајава квиза, давање упутстава и подела ученика на две групе такмичара и жири ( Жири чине ученици четвртог разреда, такмичари су прваци. Једна група је плава, а друга црвена.)</a:t>
            </a:r>
            <a:r>
              <a:rPr lang="en-US" sz="2000" b="1" spc="50" dirty="0" smtClean="0">
                <a:ln w="11430"/>
                <a:solidFill>
                  <a:schemeClr val="accent2"/>
                </a:solidFill>
                <a:effectLst/>
              </a:rPr>
              <a:t/>
            </a:r>
            <a:br>
              <a:rPr lang="en-US" sz="2000" b="1" spc="50" dirty="0" smtClean="0">
                <a:ln w="11430"/>
                <a:solidFill>
                  <a:schemeClr val="accent2"/>
                </a:solidFill>
                <a:effectLst/>
              </a:rPr>
            </a:br>
            <a:endParaRPr lang="sr-Latn-CS" sz="2000" b="1" dirty="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520114" cy="6143668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Cyrl-CS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IMG_28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857232"/>
            <a:ext cx="2275840" cy="1785950"/>
          </a:xfrm>
          <a:prstGeom prst="rect">
            <a:avLst/>
          </a:prstGeom>
        </p:spPr>
      </p:pic>
      <p:pic>
        <p:nvPicPr>
          <p:cNvPr id="6" name="Picture 5" descr="IMG_28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857232"/>
            <a:ext cx="2286016" cy="4357718"/>
          </a:xfrm>
          <a:prstGeom prst="rect">
            <a:avLst/>
          </a:prstGeom>
        </p:spPr>
      </p:pic>
      <p:pic>
        <p:nvPicPr>
          <p:cNvPr id="9" name="Picture 8" descr="IMG_28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2786058"/>
            <a:ext cx="2286016" cy="2428892"/>
          </a:xfrm>
          <a:prstGeom prst="rect">
            <a:avLst/>
          </a:prstGeom>
        </p:spPr>
      </p:pic>
      <p:sp>
        <p:nvSpPr>
          <p:cNvPr id="12" name="Okvir za tekst 11"/>
          <p:cNvSpPr txBox="1"/>
          <p:nvPr/>
        </p:nvSpPr>
        <p:spPr>
          <a:xfrm>
            <a:off x="1142976" y="5286388"/>
            <a:ext cx="7643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spc="50" dirty="0" smtClean="0">
                <a:ln w="11430"/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5. Активност – задавање и решавање задатака</a:t>
            </a:r>
          </a:p>
          <a:p>
            <a:r>
              <a:rPr lang="sr-Cyrl-CS" sz="2000" b="1" spc="50" dirty="0" smtClean="0">
                <a:ln w="11430"/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Такмичари се боре за поене, ученик четвртог разреда пише поене на табли. </a:t>
            </a:r>
            <a:endParaRPr lang="sr-Latn-CS" sz="2000" dirty="0">
              <a:solidFill>
                <a:schemeClr val="accent2"/>
              </a:solidFill>
              <a:effectLst/>
            </a:endParaRPr>
          </a:p>
        </p:txBody>
      </p:sp>
      <p:pic>
        <p:nvPicPr>
          <p:cNvPr id="13" name="Picture 12" descr="IMG_282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554" y="857232"/>
            <a:ext cx="2275840" cy="1778318"/>
          </a:xfrm>
          <a:prstGeom prst="rect">
            <a:avLst/>
          </a:prstGeom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2786058"/>
            <a:ext cx="228601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>
                <a:tint val="70000"/>
                <a:satMod val="130000"/>
              </a:schemeClr>
            </a:gs>
            <a:gs pos="43000">
              <a:schemeClr val="dk1">
                <a:tint val="44000"/>
                <a:satMod val="165000"/>
              </a:schemeClr>
            </a:gs>
            <a:gs pos="93000">
              <a:schemeClr val="dk1">
                <a:tint val="15000"/>
                <a:satMod val="165000"/>
              </a:schemeClr>
            </a:gs>
            <a:gs pos="100000">
              <a:schemeClr val="dk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357166"/>
            <a:ext cx="428628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CS" sz="1400" b="1" u="sng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C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Састављали смо речи које су називи воћа и реченице које говоре  о здравим навикама о којима смо већ учили на часу света око нас .</a:t>
            </a:r>
          </a:p>
          <a:p>
            <a:pPr algn="ctr"/>
            <a:endParaRPr lang="sr-Cyrl-CS" sz="16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CS" sz="1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Картонски исечци са речима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9190" y="714356"/>
            <a:ext cx="407196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>
                <a:solidFill>
                  <a:schemeClr val="accent2"/>
                </a:solidFill>
              </a:rPr>
              <a:t>  </a:t>
            </a:r>
            <a:r>
              <a:rPr lang="sr-Cyrl-C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Грађење речи смо повезали са сабирањем и одузимањем.</a:t>
            </a:r>
            <a:endParaRPr lang="en-US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CS" sz="16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CS" sz="1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CS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r-Cyrl-CS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1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Слајд са решењем једног од таквих задатака</a:t>
            </a:r>
          </a:p>
          <a:p>
            <a:pPr algn="ctr"/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2910" y="4714884"/>
            <a:ext cx="36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Слајдови са решењима</a:t>
            </a:r>
            <a:endParaRPr lang="en-US" sz="1400" b="1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500306"/>
            <a:ext cx="2276475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5000636"/>
            <a:ext cx="2276475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9" name="Picture 9" descr="C:\Documents and Settings\Administrator\My Documents\час\IMG_28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000636"/>
            <a:ext cx="2276475" cy="1706563"/>
          </a:xfrm>
          <a:prstGeom prst="rect">
            <a:avLst/>
          </a:prstGeom>
          <a:noFill/>
        </p:spPr>
      </p:pic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428596" y="2571743"/>
          <a:ext cx="4357717" cy="1642529"/>
        </p:xfrm>
        <a:graphic>
          <a:graphicData uri="http://schemas.openxmlformats.org/drawingml/2006/table">
            <a:tbl>
              <a:tblPr/>
              <a:tblGrid>
                <a:gridCol w="1000132"/>
                <a:gridCol w="1214446"/>
                <a:gridCol w="1071570"/>
                <a:gridCol w="1071569"/>
              </a:tblGrid>
              <a:tr h="4340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 dirty="0" smtClean="0">
                          <a:latin typeface="Calibri"/>
                          <a:ea typeface="Calibri"/>
                          <a:cs typeface="Times New Roman"/>
                        </a:rPr>
                        <a:t>дана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>
                          <a:latin typeface="Calibri"/>
                          <a:ea typeface="Calibri"/>
                          <a:cs typeface="Times New Roman"/>
                        </a:rPr>
                        <a:t>једем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>
                          <a:latin typeface="Calibri"/>
                          <a:ea typeface="Calibri"/>
                          <a:cs typeface="Times New Roman"/>
                        </a:rPr>
                        <a:t>Сваког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 dirty="0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sr-Cyrl-CS" sz="1100" dirty="0" smtClean="0">
                          <a:latin typeface="Calibri"/>
                          <a:ea typeface="Calibri"/>
                          <a:cs typeface="Times New Roman"/>
                        </a:rPr>
                        <a:t>оће</a:t>
                      </a:r>
                      <a:r>
                        <a:rPr lang="sr-Cyrl-CS" sz="11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517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>
                          <a:latin typeface="Calibri"/>
                          <a:ea typeface="Calibri"/>
                          <a:cs typeface="Times New Roman"/>
                        </a:rPr>
                        <a:t>дана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 dirty="0">
                          <a:latin typeface="Calibri"/>
                          <a:ea typeface="Calibri"/>
                          <a:cs typeface="Times New Roman"/>
                        </a:rPr>
                        <a:t>једем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>
                          <a:latin typeface="Calibri"/>
                          <a:ea typeface="Calibri"/>
                          <a:cs typeface="Times New Roman"/>
                        </a:rPr>
                        <a:t>Сваког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 dirty="0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sr-Cyrl-CS" sz="1100" dirty="0" smtClean="0">
                          <a:latin typeface="Calibri"/>
                          <a:ea typeface="Calibri"/>
                          <a:cs typeface="Times New Roman"/>
                        </a:rPr>
                        <a:t>оће</a:t>
                      </a:r>
                      <a:r>
                        <a:rPr lang="sr-Cyrl-CS" sz="11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226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>
                          <a:latin typeface="Calibri"/>
                          <a:ea typeface="Calibri"/>
                          <a:cs typeface="Times New Roman"/>
                        </a:rPr>
                        <a:t>јела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 dirty="0">
                          <a:latin typeface="Calibri"/>
                          <a:ea typeface="Calibri"/>
                          <a:cs typeface="Times New Roman"/>
                        </a:rPr>
                        <a:t>перем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>
                          <a:latin typeface="Calibri"/>
                          <a:ea typeface="Calibri"/>
                          <a:cs typeface="Times New Roman"/>
                        </a:rPr>
                        <a:t>После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>
                          <a:latin typeface="Calibri"/>
                          <a:ea typeface="Calibri"/>
                          <a:cs typeface="Times New Roman"/>
                        </a:rPr>
                        <a:t>зубе.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340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>
                          <a:latin typeface="Calibri"/>
                          <a:ea typeface="Calibri"/>
                          <a:cs typeface="Times New Roman"/>
                        </a:rPr>
                        <a:t>јела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 dirty="0">
                          <a:latin typeface="Calibri"/>
                          <a:ea typeface="Calibri"/>
                          <a:cs typeface="Times New Roman"/>
                        </a:rPr>
                        <a:t>перем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 dirty="0">
                          <a:latin typeface="Calibri"/>
                          <a:ea typeface="Calibri"/>
                          <a:cs typeface="Times New Roman"/>
                        </a:rPr>
                        <a:t>После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 dirty="0">
                          <a:latin typeface="Calibri"/>
                          <a:ea typeface="Calibri"/>
                          <a:cs typeface="Times New Roman"/>
                        </a:rPr>
                        <a:t>зубе.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1447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8572560" cy="585794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Cyrl-CS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73" y="3714752"/>
            <a:ext cx="421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2910" y="635795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IMG_28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85860"/>
            <a:ext cx="3786214" cy="2643206"/>
          </a:xfrm>
          <a:prstGeom prst="rect">
            <a:avLst/>
          </a:prstGeom>
        </p:spPr>
      </p:pic>
      <p:pic>
        <p:nvPicPr>
          <p:cNvPr id="21" name="Picture 20" descr="IMG_28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1285860"/>
            <a:ext cx="3500462" cy="264320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643042" y="4786322"/>
            <a:ext cx="5214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sr-Cyrl-C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Жири проверава тачност решења.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305800" cy="492922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sr-Cyrl-CS" dirty="0" smtClean="0"/>
              <a:t/>
            </a:r>
            <a:br>
              <a:rPr lang="sr-Cyrl-CS" dirty="0" smtClean="0"/>
            </a:br>
            <a:r>
              <a:rPr lang="sr-Cyrl-CS" dirty="0" smtClean="0"/>
              <a:t/>
            </a:r>
            <a:br>
              <a:rPr lang="sr-Cyrl-CS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7158" y="642918"/>
            <a:ext cx="8215370" cy="514353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sr-Cyrl-C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Cyrl-C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5" descr="IMG_28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714620"/>
            <a:ext cx="2571768" cy="1709641"/>
          </a:xfrm>
          <a:prstGeom prst="rect">
            <a:avLst/>
          </a:prstGeom>
        </p:spPr>
      </p:pic>
      <p:pic>
        <p:nvPicPr>
          <p:cNvPr id="7" name="Picture 6" descr="IMG_28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928670"/>
            <a:ext cx="2514618" cy="1714512"/>
          </a:xfrm>
          <a:prstGeom prst="rect">
            <a:avLst/>
          </a:prstGeom>
        </p:spPr>
      </p:pic>
      <p:pic>
        <p:nvPicPr>
          <p:cNvPr id="8" name="Picture 7" descr="IMG_283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928670"/>
            <a:ext cx="2643206" cy="35004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4348" y="4714885"/>
            <a:ext cx="7072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000" b="1" dirty="0" smtClean="0">
                <a:solidFill>
                  <a:schemeClr val="accent2"/>
                </a:solidFill>
                <a:latin typeface="Times New Roman" pitchFamily="18" charset="0"/>
                <a:cs typeface="Raavi" pitchFamily="2"/>
              </a:rPr>
              <a:t>У паузи квиза смо разговарали о здравој исхрани, хигијени и физичким активностима, а затим су рецитовали ученици оба разреда. Рецитације говоре о чувању здравља.</a:t>
            </a:r>
            <a:endParaRPr lang="en-US" sz="2000" dirty="0">
              <a:solidFill>
                <a:schemeClr val="accent2"/>
              </a:solidFill>
              <a:cs typeface="Raavi" pitchFamily="2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wrap="square">
        <a:spAutoFit/>
        <a:scene3d>
          <a:camera prst="orthographicFront"/>
          <a:lightRig rig="soft" dir="tl">
            <a:rot lat="0" lon="0" rev="0"/>
          </a:lightRig>
        </a:scene3d>
        <a:sp3d contourW="25400" prstMaterial="matte">
          <a:bevelT w="25400" h="55880" prst="artDeco"/>
          <a:contourClr>
            <a:schemeClr val="accent2">
              <a:tint val="20000"/>
            </a:schemeClr>
          </a:contourClr>
        </a:sp3d>
      </a:bodyPr>
      <a:lstStyle>
        <a:defPPr>
          <a:defRPr sz="4000" b="1" spc="50" dirty="0" smtClean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1379</TotalTime>
  <Words>339</Words>
  <Application>Microsoft Office PowerPoint</Application>
  <PresentationFormat>On-screen Show (4:3)</PresentationFormat>
  <Paragraphs>63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Играјмо се речима   </vt:lpstr>
      <vt:lpstr> </vt:lpstr>
      <vt:lpstr>Slide 3</vt:lpstr>
      <vt:lpstr>Slide 4</vt:lpstr>
      <vt:lpstr> </vt:lpstr>
      <vt:lpstr> </vt:lpstr>
      <vt:lpstr>Slide 7</vt:lpstr>
      <vt:lpstr>.</vt:lpstr>
      <vt:lpstr>               </vt:lpstr>
      <vt:lpstr>   </vt:lpstr>
      <vt:lpstr>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Назив рада</dc:title>
  <dc:creator>Marko</dc:creator>
  <cp:lastModifiedBy>Aleksandar</cp:lastModifiedBy>
  <cp:revision>161</cp:revision>
  <dcterms:created xsi:type="dcterms:W3CDTF">2010-12-10T20:24:20Z</dcterms:created>
  <dcterms:modified xsi:type="dcterms:W3CDTF">2013-01-03T17:48:33Z</dcterms:modified>
</cp:coreProperties>
</file>